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40C63-A065-4DFC-815C-D5CFF27B6AC4}" type="datetimeFigureOut">
              <a:rPr lang="fr-FR" smtClean="0"/>
              <a:t>12/10/2011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942EE9-67E5-41F3-A6C2-B9DE29D208D9}"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16768D3B-C962-40B6-921C-D4930271CDD8}" type="slidenum">
              <a:rPr lang="es-ES"/>
              <a:pPr/>
              <a:t>2</a:t>
            </a:fld>
            <a:endParaRPr lang="es-ES"/>
          </a:p>
        </p:txBody>
      </p:sp>
      <p:sp>
        <p:nvSpPr>
          <p:cNvPr id="272387" name="Rectangle 2"/>
          <p:cNvSpPr>
            <a:spLocks noRot="1" noChangeArrowheads="1" noTextEdit="1"/>
          </p:cNvSpPr>
          <p:nvPr>
            <p:ph type="sldImg"/>
          </p:nvPr>
        </p:nvSpPr>
        <p:spPr>
          <a:ln/>
        </p:spPr>
      </p:sp>
      <p:sp>
        <p:nvSpPr>
          <p:cNvPr id="2723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p:spPr>
        <p:txBody>
          <a:bodyPr/>
          <a:lstStyle/>
          <a:p>
            <a:fld id="{F44241F6-16AD-4C19-9A9E-90301226E8C9}" type="slidenum">
              <a:rPr lang="es-ES"/>
              <a:pPr/>
              <a:t>11</a:t>
            </a:fld>
            <a:endParaRPr lang="es-ES"/>
          </a:p>
        </p:txBody>
      </p:sp>
      <p:sp>
        <p:nvSpPr>
          <p:cNvPr id="281603" name="Rectangle 2"/>
          <p:cNvSpPr>
            <a:spLocks noRot="1" noChangeArrowheads="1" noTextEdit="1"/>
          </p:cNvSpPr>
          <p:nvPr>
            <p:ph type="sldImg"/>
          </p:nvPr>
        </p:nvSpPr>
        <p:spPr>
          <a:ln/>
        </p:spPr>
      </p:sp>
      <p:sp>
        <p:nvSpPr>
          <p:cNvPr id="2816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D6E4ACB1-5FC9-455E-8BFF-B2E55066BE4D}" type="slidenum">
              <a:rPr lang="es-ES"/>
              <a:pPr/>
              <a:t>12</a:t>
            </a:fld>
            <a:endParaRPr lang="es-ES"/>
          </a:p>
        </p:txBody>
      </p:sp>
      <p:sp>
        <p:nvSpPr>
          <p:cNvPr id="282627" name="Rectangle 2"/>
          <p:cNvSpPr>
            <a:spLocks noRot="1" noChangeArrowheads="1" noTextEdit="1"/>
          </p:cNvSpPr>
          <p:nvPr>
            <p:ph type="sldImg"/>
          </p:nvPr>
        </p:nvSpPr>
        <p:spPr>
          <a:ln/>
        </p:spPr>
      </p:sp>
      <p:sp>
        <p:nvSpPr>
          <p:cNvPr id="2826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A2D4D041-4BA5-4B0E-9ABA-6B40DBEED80A}" type="slidenum">
              <a:rPr lang="es-ES"/>
              <a:pPr/>
              <a:t>13</a:t>
            </a:fld>
            <a:endParaRPr lang="es-ES"/>
          </a:p>
        </p:txBody>
      </p:sp>
      <p:sp>
        <p:nvSpPr>
          <p:cNvPr id="283651" name="Rectangle 2"/>
          <p:cNvSpPr>
            <a:spLocks noRot="1" noChangeArrowheads="1" noTextEdit="1"/>
          </p:cNvSpPr>
          <p:nvPr>
            <p:ph type="sldImg"/>
          </p:nvPr>
        </p:nvSpPr>
        <p:spPr>
          <a:ln/>
        </p:spPr>
      </p:sp>
      <p:sp>
        <p:nvSpPr>
          <p:cNvPr id="2836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C7137706-E95E-44A2-B138-CD08FDF97A57}" type="slidenum">
              <a:rPr lang="es-ES"/>
              <a:pPr/>
              <a:t>14</a:t>
            </a:fld>
            <a:endParaRPr lang="es-ES"/>
          </a:p>
        </p:txBody>
      </p:sp>
      <p:sp>
        <p:nvSpPr>
          <p:cNvPr id="284675" name="Rectangle 2"/>
          <p:cNvSpPr>
            <a:spLocks noRot="1" noChangeArrowheads="1" noTextEdit="1"/>
          </p:cNvSpPr>
          <p:nvPr>
            <p:ph type="sldImg"/>
          </p:nvPr>
        </p:nvSpPr>
        <p:spPr>
          <a:ln/>
        </p:spPr>
      </p:sp>
      <p:sp>
        <p:nvSpPr>
          <p:cNvPr id="2846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4BE93DD6-FC93-4917-BD1A-7D6D34BA35EC}" type="slidenum">
              <a:rPr lang="es-ES"/>
              <a:pPr/>
              <a:t>15</a:t>
            </a:fld>
            <a:endParaRPr lang="es-ES"/>
          </a:p>
        </p:txBody>
      </p:sp>
      <p:sp>
        <p:nvSpPr>
          <p:cNvPr id="285699" name="Rectangle 2"/>
          <p:cNvSpPr>
            <a:spLocks noRot="1" noChangeArrowheads="1" noTextEdit="1"/>
          </p:cNvSpPr>
          <p:nvPr>
            <p:ph type="sldImg"/>
          </p:nvPr>
        </p:nvSpPr>
        <p:spPr>
          <a:ln/>
        </p:spPr>
      </p:sp>
      <p:sp>
        <p:nvSpPr>
          <p:cNvPr id="2857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34CF48DC-B030-4769-8E99-98271DD6B9AA}" type="slidenum">
              <a:rPr lang="es-ES"/>
              <a:pPr/>
              <a:t>16</a:t>
            </a:fld>
            <a:endParaRPr lang="es-ES"/>
          </a:p>
        </p:txBody>
      </p:sp>
      <p:sp>
        <p:nvSpPr>
          <p:cNvPr id="286723" name="Rectangle 2"/>
          <p:cNvSpPr>
            <a:spLocks noRot="1" noChangeArrowheads="1" noTextEdit="1"/>
          </p:cNvSpPr>
          <p:nvPr>
            <p:ph type="sldImg"/>
          </p:nvPr>
        </p:nvSpPr>
        <p:spPr>
          <a:ln/>
        </p:spPr>
      </p:sp>
      <p:sp>
        <p:nvSpPr>
          <p:cNvPr id="2867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p:spPr>
        <p:txBody>
          <a:bodyPr/>
          <a:lstStyle/>
          <a:p>
            <a:fld id="{7ABF9EE6-9323-4EF2-BD81-CA19085581BE}" type="slidenum">
              <a:rPr lang="es-ES"/>
              <a:pPr/>
              <a:t>17</a:t>
            </a:fld>
            <a:endParaRPr lang="es-ES"/>
          </a:p>
        </p:txBody>
      </p:sp>
      <p:sp>
        <p:nvSpPr>
          <p:cNvPr id="287747" name="Rectangle 2"/>
          <p:cNvSpPr>
            <a:spLocks noRot="1" noChangeArrowheads="1" noTextEdit="1"/>
          </p:cNvSpPr>
          <p:nvPr>
            <p:ph type="sldImg"/>
          </p:nvPr>
        </p:nvSpPr>
        <p:spPr>
          <a:ln/>
        </p:spPr>
      </p:sp>
      <p:sp>
        <p:nvSpPr>
          <p:cNvPr id="2877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B050847B-CD8B-411B-8A04-6A5F6635482C}" type="slidenum">
              <a:rPr lang="es-ES"/>
              <a:pPr/>
              <a:t>18</a:t>
            </a:fld>
            <a:endParaRPr lang="es-ES"/>
          </a:p>
        </p:txBody>
      </p:sp>
      <p:sp>
        <p:nvSpPr>
          <p:cNvPr id="288771" name="Rectangle 2"/>
          <p:cNvSpPr>
            <a:spLocks noRo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903B708F-C4CD-437F-9CB3-B906BAAB0237}" type="slidenum">
              <a:rPr lang="es-ES"/>
              <a:pPr/>
              <a:t>19</a:t>
            </a:fld>
            <a:endParaRPr lang="es-ES"/>
          </a:p>
        </p:txBody>
      </p:sp>
      <p:sp>
        <p:nvSpPr>
          <p:cNvPr id="289795" name="Rectangle 2"/>
          <p:cNvSpPr>
            <a:spLocks noRot="1" noChangeArrowheads="1" noTextEdit="1"/>
          </p:cNvSpPr>
          <p:nvPr>
            <p:ph type="sldImg"/>
          </p:nvPr>
        </p:nvSpPr>
        <p:spPr>
          <a:ln/>
        </p:spPr>
      </p:sp>
      <p:sp>
        <p:nvSpPr>
          <p:cNvPr id="2897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p:spPr>
        <p:txBody>
          <a:bodyPr/>
          <a:lstStyle/>
          <a:p>
            <a:fld id="{4CC58DA9-168A-4CE5-BEBA-0DE460E7E86F}" type="slidenum">
              <a:rPr lang="es-ES"/>
              <a:pPr/>
              <a:t>20</a:t>
            </a:fld>
            <a:endParaRPr lang="es-ES"/>
          </a:p>
        </p:txBody>
      </p:sp>
      <p:sp>
        <p:nvSpPr>
          <p:cNvPr id="290819" name="Rectangle 2"/>
          <p:cNvSpPr>
            <a:spLocks noRot="1" noChangeArrowheads="1" noTextEdit="1"/>
          </p:cNvSpPr>
          <p:nvPr>
            <p:ph type="sldImg"/>
          </p:nvPr>
        </p:nvSpPr>
        <p:spPr>
          <a:ln/>
        </p:spPr>
      </p:sp>
      <p:sp>
        <p:nvSpPr>
          <p:cNvPr id="2908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CCF084FB-B83B-4E05-9194-3026686FA864}" type="slidenum">
              <a:rPr lang="es-ES"/>
              <a:pPr/>
              <a:t>3</a:t>
            </a:fld>
            <a:endParaRPr lang="es-ES"/>
          </a:p>
        </p:txBody>
      </p:sp>
      <p:sp>
        <p:nvSpPr>
          <p:cNvPr id="273411" name="Rectangle 2"/>
          <p:cNvSpPr>
            <a:spLocks noRot="1" noChangeArrowheads="1" noTextEdit="1"/>
          </p:cNvSpPr>
          <p:nvPr>
            <p:ph type="sldImg"/>
          </p:nvPr>
        </p:nvSpPr>
        <p:spPr>
          <a:ln/>
        </p:spPr>
      </p:sp>
      <p:sp>
        <p:nvSpPr>
          <p:cNvPr id="2734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p>
            <a:fld id="{391AE261-826E-43B9-A8BC-D98A7D8C2B18}" type="slidenum">
              <a:rPr lang="es-ES"/>
              <a:pPr/>
              <a:t>21</a:t>
            </a:fld>
            <a:endParaRPr lang="es-ES"/>
          </a:p>
        </p:txBody>
      </p:sp>
      <p:sp>
        <p:nvSpPr>
          <p:cNvPr id="291843" name="Rectangle 2"/>
          <p:cNvSpPr>
            <a:spLocks noRot="1" noChangeArrowheads="1" noTextEdit="1"/>
          </p:cNvSpPr>
          <p:nvPr>
            <p:ph type="sldImg"/>
          </p:nvPr>
        </p:nvSpPr>
        <p:spPr>
          <a:ln/>
        </p:spPr>
      </p:sp>
      <p:sp>
        <p:nvSpPr>
          <p:cNvPr id="2918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8E9CF639-965E-4B76-867D-8A8DB8A976C7}" type="slidenum">
              <a:rPr lang="es-ES"/>
              <a:pPr/>
              <a:t>22</a:t>
            </a:fld>
            <a:endParaRPr lang="es-ES"/>
          </a:p>
        </p:txBody>
      </p:sp>
      <p:sp>
        <p:nvSpPr>
          <p:cNvPr id="292867" name="Rectangle 2"/>
          <p:cNvSpPr>
            <a:spLocks noRo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p:spPr>
        <p:txBody>
          <a:bodyPr/>
          <a:lstStyle/>
          <a:p>
            <a:fld id="{BBB4359C-5E3E-44AC-824F-7CFFE824D92D}" type="slidenum">
              <a:rPr lang="es-ES"/>
              <a:pPr/>
              <a:t>23</a:t>
            </a:fld>
            <a:endParaRPr lang="es-ES"/>
          </a:p>
        </p:txBody>
      </p:sp>
      <p:sp>
        <p:nvSpPr>
          <p:cNvPr id="293891" name="Rectangle 2"/>
          <p:cNvSpPr>
            <a:spLocks noRot="1" noChangeArrowheads="1" noTextEdit="1"/>
          </p:cNvSpPr>
          <p:nvPr>
            <p:ph type="sldImg"/>
          </p:nvPr>
        </p:nvSpPr>
        <p:spPr>
          <a:ln/>
        </p:spPr>
      </p:sp>
      <p:sp>
        <p:nvSpPr>
          <p:cNvPr id="2938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48969F16-F963-4873-B97A-68C22F9B5094}" type="slidenum">
              <a:rPr lang="es-ES"/>
              <a:pPr/>
              <a:t>24</a:t>
            </a:fld>
            <a:endParaRPr lang="es-ES"/>
          </a:p>
        </p:txBody>
      </p:sp>
      <p:sp>
        <p:nvSpPr>
          <p:cNvPr id="294915" name="Rectangle 2"/>
          <p:cNvSpPr>
            <a:spLocks noRot="1" noChangeArrowheads="1" noTextEdit="1"/>
          </p:cNvSpPr>
          <p:nvPr>
            <p:ph type="sldImg"/>
          </p:nvPr>
        </p:nvSpPr>
        <p:spPr>
          <a:ln/>
        </p:spPr>
      </p:sp>
      <p:sp>
        <p:nvSpPr>
          <p:cNvPr id="2949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6FAE4B61-8A1F-4BFE-BC0A-51C4C961D8BD}" type="slidenum">
              <a:rPr lang="es-ES"/>
              <a:pPr/>
              <a:t>25</a:t>
            </a:fld>
            <a:endParaRPr lang="es-ES"/>
          </a:p>
        </p:txBody>
      </p:sp>
      <p:sp>
        <p:nvSpPr>
          <p:cNvPr id="295939" name="Rectangle 2"/>
          <p:cNvSpPr>
            <a:spLocks noRot="1" noChangeArrowheads="1" noTextEdit="1"/>
          </p:cNvSpPr>
          <p:nvPr>
            <p:ph type="sldImg"/>
          </p:nvPr>
        </p:nvSpPr>
        <p:spPr>
          <a:ln/>
        </p:spPr>
      </p:sp>
      <p:sp>
        <p:nvSpPr>
          <p:cNvPr id="29594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p:spPr>
        <p:txBody>
          <a:bodyPr/>
          <a:lstStyle/>
          <a:p>
            <a:fld id="{234A5BF8-C93C-489E-8126-B4DE842D21E7}" type="slidenum">
              <a:rPr lang="es-ES"/>
              <a:pPr/>
              <a:t>26</a:t>
            </a:fld>
            <a:endParaRPr lang="es-ES"/>
          </a:p>
        </p:txBody>
      </p:sp>
      <p:sp>
        <p:nvSpPr>
          <p:cNvPr id="296963" name="Rectangle 2"/>
          <p:cNvSpPr>
            <a:spLocks noRot="1" noChangeArrowheads="1" noTextEdit="1"/>
          </p:cNvSpPr>
          <p:nvPr>
            <p:ph type="sldImg"/>
          </p:nvPr>
        </p:nvSpPr>
        <p:spPr>
          <a:ln/>
        </p:spPr>
      </p:sp>
      <p:sp>
        <p:nvSpPr>
          <p:cNvPr id="29696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p:spPr>
        <p:txBody>
          <a:bodyPr/>
          <a:lstStyle/>
          <a:p>
            <a:fld id="{C8ACA47F-D717-47C8-91FA-F9DADFB72B80}" type="slidenum">
              <a:rPr lang="es-ES"/>
              <a:pPr/>
              <a:t>27</a:t>
            </a:fld>
            <a:endParaRPr lang="es-ES"/>
          </a:p>
        </p:txBody>
      </p:sp>
      <p:sp>
        <p:nvSpPr>
          <p:cNvPr id="297987" name="Rectangle 2"/>
          <p:cNvSpPr>
            <a:spLocks noRot="1" noChangeArrowheads="1" noTextEdit="1"/>
          </p:cNvSpPr>
          <p:nvPr>
            <p:ph type="sldImg"/>
          </p:nvPr>
        </p:nvSpPr>
        <p:spPr>
          <a:ln/>
        </p:spPr>
      </p:sp>
      <p:sp>
        <p:nvSpPr>
          <p:cNvPr id="2979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p>
            <a:fld id="{67966B5E-66EE-480B-B639-93D052CA58D0}" type="slidenum">
              <a:rPr lang="es-ES"/>
              <a:pPr/>
              <a:t>28</a:t>
            </a:fld>
            <a:endParaRPr lang="es-ES"/>
          </a:p>
        </p:txBody>
      </p:sp>
      <p:sp>
        <p:nvSpPr>
          <p:cNvPr id="299011" name="Rectangle 2"/>
          <p:cNvSpPr>
            <a:spLocks noRot="1" noChangeArrowheads="1" noTextEdit="1"/>
          </p:cNvSpPr>
          <p:nvPr>
            <p:ph type="sldImg"/>
          </p:nvPr>
        </p:nvSpPr>
        <p:spPr>
          <a:ln/>
        </p:spPr>
      </p:sp>
      <p:sp>
        <p:nvSpPr>
          <p:cNvPr id="2990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p:spPr>
        <p:txBody>
          <a:bodyPr/>
          <a:lstStyle/>
          <a:p>
            <a:fld id="{A305718A-0698-4D12-AE91-1D9A6311CC3B}" type="slidenum">
              <a:rPr lang="es-ES"/>
              <a:pPr/>
              <a:t>29</a:t>
            </a:fld>
            <a:endParaRPr lang="es-ES"/>
          </a:p>
        </p:txBody>
      </p:sp>
      <p:sp>
        <p:nvSpPr>
          <p:cNvPr id="300035" name="Rectangle 2"/>
          <p:cNvSpPr>
            <a:spLocks noRot="1" noChangeArrowheads="1" noTextEdit="1"/>
          </p:cNvSpPr>
          <p:nvPr>
            <p:ph type="sldImg"/>
          </p:nvPr>
        </p:nvSpPr>
        <p:spPr>
          <a:ln/>
        </p:spPr>
      </p:sp>
      <p:sp>
        <p:nvSpPr>
          <p:cNvPr id="3000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p>
            <a:fld id="{90C5541F-248E-42DE-8895-0211E84528F0}" type="slidenum">
              <a:rPr lang="es-ES"/>
              <a:pPr/>
              <a:t>30</a:t>
            </a:fld>
            <a:endParaRPr lang="es-ES"/>
          </a:p>
        </p:txBody>
      </p:sp>
      <p:sp>
        <p:nvSpPr>
          <p:cNvPr id="301059" name="Rectangle 2"/>
          <p:cNvSpPr>
            <a:spLocks noRot="1" noChangeArrowheads="1" noTextEdit="1"/>
          </p:cNvSpPr>
          <p:nvPr>
            <p:ph type="sldImg"/>
          </p:nvPr>
        </p:nvSpPr>
        <p:spPr>
          <a:ln/>
        </p:spPr>
      </p:sp>
      <p:sp>
        <p:nvSpPr>
          <p:cNvPr id="30106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334DD5CC-516A-4F75-AD18-EF423E9A9E68}" type="slidenum">
              <a:rPr lang="es-ES"/>
              <a:pPr/>
              <a:t>4</a:t>
            </a:fld>
            <a:endParaRPr lang="es-ES"/>
          </a:p>
        </p:txBody>
      </p:sp>
      <p:sp>
        <p:nvSpPr>
          <p:cNvPr id="274435" name="Rectangle 2"/>
          <p:cNvSpPr>
            <a:spLocks noRot="1" noChangeArrowheads="1" noTextEdit="1"/>
          </p:cNvSpPr>
          <p:nvPr>
            <p:ph type="sldImg"/>
          </p:nvPr>
        </p:nvSpPr>
        <p:spPr>
          <a:ln/>
        </p:spPr>
      </p:sp>
      <p:sp>
        <p:nvSpPr>
          <p:cNvPr id="2744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p:spPr>
        <p:txBody>
          <a:bodyPr/>
          <a:lstStyle/>
          <a:p>
            <a:fld id="{286F6C28-7EAF-420C-9D81-6BDBC2708C57}" type="slidenum">
              <a:rPr lang="es-ES"/>
              <a:pPr/>
              <a:t>31</a:t>
            </a:fld>
            <a:endParaRPr lang="es-ES"/>
          </a:p>
        </p:txBody>
      </p:sp>
      <p:sp>
        <p:nvSpPr>
          <p:cNvPr id="302083" name="Rectangle 2"/>
          <p:cNvSpPr>
            <a:spLocks noRot="1" noChangeArrowheads="1" noTextEdit="1"/>
          </p:cNvSpPr>
          <p:nvPr>
            <p:ph type="sldImg"/>
          </p:nvPr>
        </p:nvSpPr>
        <p:spPr>
          <a:ln/>
        </p:spPr>
      </p:sp>
      <p:sp>
        <p:nvSpPr>
          <p:cNvPr id="30208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p>
            <a:fld id="{3708163C-85A3-4C5E-A50F-11E715C82687}" type="slidenum">
              <a:rPr lang="es-ES"/>
              <a:pPr/>
              <a:t>32</a:t>
            </a:fld>
            <a:endParaRPr lang="es-ES"/>
          </a:p>
        </p:txBody>
      </p:sp>
      <p:sp>
        <p:nvSpPr>
          <p:cNvPr id="303107" name="Rectangle 2"/>
          <p:cNvSpPr>
            <a:spLocks noRot="1" noChangeArrowheads="1" noTextEdit="1"/>
          </p:cNvSpPr>
          <p:nvPr>
            <p:ph type="sldImg"/>
          </p:nvPr>
        </p:nvSpPr>
        <p:spPr>
          <a:ln/>
        </p:spPr>
      </p:sp>
      <p:sp>
        <p:nvSpPr>
          <p:cNvPr id="3031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p:spPr>
        <p:txBody>
          <a:bodyPr/>
          <a:lstStyle/>
          <a:p>
            <a:fld id="{3D95C382-98F4-4EA8-9ED4-20A2B68D1BC8}" type="slidenum">
              <a:rPr lang="es-ES"/>
              <a:pPr/>
              <a:t>33</a:t>
            </a:fld>
            <a:endParaRPr lang="es-ES"/>
          </a:p>
        </p:txBody>
      </p:sp>
      <p:sp>
        <p:nvSpPr>
          <p:cNvPr id="304131" name="Rectangle 2"/>
          <p:cNvSpPr>
            <a:spLocks noRot="1" noChangeArrowheads="1" noTextEdit="1"/>
          </p:cNvSpPr>
          <p:nvPr>
            <p:ph type="sldImg"/>
          </p:nvPr>
        </p:nvSpPr>
        <p:spPr>
          <a:ln/>
        </p:spPr>
      </p:sp>
      <p:sp>
        <p:nvSpPr>
          <p:cNvPr id="3041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p>
            <a:fld id="{0A999E2A-A077-47EE-BD93-3BF0E34E1458}" type="slidenum">
              <a:rPr lang="es-ES"/>
              <a:pPr/>
              <a:t>34</a:t>
            </a:fld>
            <a:endParaRPr lang="es-ES"/>
          </a:p>
        </p:txBody>
      </p:sp>
      <p:sp>
        <p:nvSpPr>
          <p:cNvPr id="305155" name="Rectangle 2"/>
          <p:cNvSpPr>
            <a:spLocks noRot="1" noChangeArrowheads="1" noTextEdit="1"/>
          </p:cNvSpPr>
          <p:nvPr>
            <p:ph type="sldImg"/>
          </p:nvPr>
        </p:nvSpPr>
        <p:spPr>
          <a:ln/>
        </p:spPr>
      </p:sp>
      <p:sp>
        <p:nvSpPr>
          <p:cNvPr id="305156"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p:spPr>
        <p:txBody>
          <a:bodyPr/>
          <a:lstStyle/>
          <a:p>
            <a:fld id="{463306B5-B6DF-4F67-AF55-020520E2F9D4}" type="slidenum">
              <a:rPr lang="es-ES"/>
              <a:pPr/>
              <a:t>35</a:t>
            </a:fld>
            <a:endParaRPr lang="es-ES"/>
          </a:p>
        </p:txBody>
      </p:sp>
      <p:sp>
        <p:nvSpPr>
          <p:cNvPr id="306179" name="Rectangle 2"/>
          <p:cNvSpPr>
            <a:spLocks noRot="1" noChangeArrowheads="1" noTextEdit="1"/>
          </p:cNvSpPr>
          <p:nvPr>
            <p:ph type="sldImg"/>
          </p:nvPr>
        </p:nvSpPr>
        <p:spPr>
          <a:ln/>
        </p:spPr>
      </p:sp>
      <p:sp>
        <p:nvSpPr>
          <p:cNvPr id="3061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B16F56AA-7CBD-4A8C-9EE7-BBDEF98E5EB5}" type="slidenum">
              <a:rPr lang="es-ES"/>
              <a:pPr/>
              <a:t>36</a:t>
            </a:fld>
            <a:endParaRPr lang="es-ES"/>
          </a:p>
        </p:txBody>
      </p:sp>
      <p:sp>
        <p:nvSpPr>
          <p:cNvPr id="307203" name="Rectangle 2"/>
          <p:cNvSpPr>
            <a:spLocks noRot="1" noChangeArrowheads="1" noTextEdit="1"/>
          </p:cNvSpPr>
          <p:nvPr>
            <p:ph type="sldImg"/>
          </p:nvPr>
        </p:nvSpPr>
        <p:spPr>
          <a:ln/>
        </p:spPr>
      </p:sp>
      <p:sp>
        <p:nvSpPr>
          <p:cNvPr id="3072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p:spPr>
        <p:txBody>
          <a:bodyPr/>
          <a:lstStyle/>
          <a:p>
            <a:fld id="{9EBE2E6D-920D-499B-B99D-B5D02A2D261B}" type="slidenum">
              <a:rPr lang="es-ES"/>
              <a:pPr/>
              <a:t>37</a:t>
            </a:fld>
            <a:endParaRPr lang="es-ES"/>
          </a:p>
        </p:txBody>
      </p:sp>
      <p:sp>
        <p:nvSpPr>
          <p:cNvPr id="308227" name="Rectangle 2"/>
          <p:cNvSpPr>
            <a:spLocks noRot="1" noChangeArrowheads="1" noTextEdit="1"/>
          </p:cNvSpPr>
          <p:nvPr>
            <p:ph type="sldImg"/>
          </p:nvPr>
        </p:nvSpPr>
        <p:spPr>
          <a:ln/>
        </p:spPr>
      </p:sp>
      <p:sp>
        <p:nvSpPr>
          <p:cNvPr id="3082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p:spPr>
        <p:txBody>
          <a:bodyPr/>
          <a:lstStyle/>
          <a:p>
            <a:fld id="{09A728EA-94FF-47AC-9862-8D7C4A261991}" type="slidenum">
              <a:rPr lang="es-ES"/>
              <a:pPr/>
              <a:t>38</a:t>
            </a:fld>
            <a:endParaRPr lang="es-ES"/>
          </a:p>
        </p:txBody>
      </p:sp>
      <p:sp>
        <p:nvSpPr>
          <p:cNvPr id="309251" name="Rectangle 2"/>
          <p:cNvSpPr>
            <a:spLocks noRot="1" noChangeArrowheads="1" noTextEdit="1"/>
          </p:cNvSpPr>
          <p:nvPr>
            <p:ph type="sldImg"/>
          </p:nvPr>
        </p:nvSpPr>
        <p:spPr>
          <a:ln/>
        </p:spPr>
      </p:sp>
      <p:sp>
        <p:nvSpPr>
          <p:cNvPr id="3092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p:spPr>
        <p:txBody>
          <a:bodyPr/>
          <a:lstStyle/>
          <a:p>
            <a:fld id="{AA5DC3B4-3730-444A-935D-50EA862A10B8}" type="slidenum">
              <a:rPr lang="es-ES"/>
              <a:pPr/>
              <a:t>39</a:t>
            </a:fld>
            <a:endParaRPr lang="es-ES"/>
          </a:p>
        </p:txBody>
      </p:sp>
      <p:sp>
        <p:nvSpPr>
          <p:cNvPr id="310275" name="Rectangle 2"/>
          <p:cNvSpPr>
            <a:spLocks noRot="1" noChangeArrowheads="1" noTextEdit="1"/>
          </p:cNvSpPr>
          <p:nvPr>
            <p:ph type="sldImg"/>
          </p:nvPr>
        </p:nvSpPr>
        <p:spPr>
          <a:ln/>
        </p:spPr>
      </p:sp>
      <p:sp>
        <p:nvSpPr>
          <p:cNvPr id="3102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p:spPr>
        <p:txBody>
          <a:bodyPr/>
          <a:lstStyle/>
          <a:p>
            <a:fld id="{D8CA6236-4295-4A82-A7D5-965964E82F90}" type="slidenum">
              <a:rPr lang="es-ES"/>
              <a:pPr/>
              <a:t>40</a:t>
            </a:fld>
            <a:endParaRPr lang="es-ES"/>
          </a:p>
        </p:txBody>
      </p:sp>
      <p:sp>
        <p:nvSpPr>
          <p:cNvPr id="311299" name="Rectangle 2"/>
          <p:cNvSpPr>
            <a:spLocks noRot="1" noChangeArrowheads="1" noTextEdit="1"/>
          </p:cNvSpPr>
          <p:nvPr>
            <p:ph type="sldImg"/>
          </p:nvPr>
        </p:nvSpPr>
        <p:spPr>
          <a:ln/>
        </p:spPr>
      </p:sp>
      <p:sp>
        <p:nvSpPr>
          <p:cNvPr id="3113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p:spPr>
        <p:txBody>
          <a:bodyPr/>
          <a:lstStyle/>
          <a:p>
            <a:fld id="{725B3FEA-22B5-440E-BDDD-1116E40F4025}" type="slidenum">
              <a:rPr lang="es-ES"/>
              <a:pPr/>
              <a:t>5</a:t>
            </a:fld>
            <a:endParaRPr lang="es-ES"/>
          </a:p>
        </p:txBody>
      </p:sp>
      <p:sp>
        <p:nvSpPr>
          <p:cNvPr id="275459" name="Rectangle 2"/>
          <p:cNvSpPr>
            <a:spLocks noRot="1" noChangeArrowheads="1" noTextEdit="1"/>
          </p:cNvSpPr>
          <p:nvPr>
            <p:ph type="sldImg"/>
          </p:nvPr>
        </p:nvSpPr>
        <p:spPr>
          <a:ln/>
        </p:spPr>
      </p:sp>
      <p:sp>
        <p:nvSpPr>
          <p:cNvPr id="27546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p:spPr>
        <p:txBody>
          <a:bodyPr/>
          <a:lstStyle/>
          <a:p>
            <a:fld id="{7074D0DD-F28B-4291-9ABF-91CD6A873378}" type="slidenum">
              <a:rPr lang="es-ES"/>
              <a:pPr/>
              <a:t>41</a:t>
            </a:fld>
            <a:endParaRPr lang="es-ES"/>
          </a:p>
        </p:txBody>
      </p:sp>
      <p:sp>
        <p:nvSpPr>
          <p:cNvPr id="312323" name="Rectangle 2"/>
          <p:cNvSpPr>
            <a:spLocks noRot="1" noChangeArrowheads="1" noTextEdit="1"/>
          </p:cNvSpPr>
          <p:nvPr>
            <p:ph type="sldImg"/>
          </p:nvPr>
        </p:nvSpPr>
        <p:spPr>
          <a:ln/>
        </p:spPr>
      </p:sp>
      <p:sp>
        <p:nvSpPr>
          <p:cNvPr id="3123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p>
            <a:fld id="{89E946CE-5568-4F9E-B640-31087B78E254}" type="slidenum">
              <a:rPr lang="es-ES"/>
              <a:pPr/>
              <a:t>42</a:t>
            </a:fld>
            <a:endParaRPr lang="es-ES"/>
          </a:p>
        </p:txBody>
      </p:sp>
      <p:sp>
        <p:nvSpPr>
          <p:cNvPr id="313347" name="Rectangle 2"/>
          <p:cNvSpPr>
            <a:spLocks noRot="1" noChangeArrowheads="1" noTextEdit="1"/>
          </p:cNvSpPr>
          <p:nvPr>
            <p:ph type="sldImg"/>
          </p:nvPr>
        </p:nvSpPr>
        <p:spPr>
          <a:ln/>
        </p:spPr>
      </p:sp>
      <p:sp>
        <p:nvSpPr>
          <p:cNvPr id="3133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p:spPr>
        <p:txBody>
          <a:bodyPr/>
          <a:lstStyle/>
          <a:p>
            <a:fld id="{780B85C4-4E0F-4177-94AB-95E27060E627}" type="slidenum">
              <a:rPr lang="es-ES"/>
              <a:pPr/>
              <a:t>43</a:t>
            </a:fld>
            <a:endParaRPr lang="es-ES"/>
          </a:p>
        </p:txBody>
      </p:sp>
      <p:sp>
        <p:nvSpPr>
          <p:cNvPr id="314371" name="Rectangle 2"/>
          <p:cNvSpPr>
            <a:spLocks noRot="1" noChangeArrowheads="1" noTextEdit="1"/>
          </p:cNvSpPr>
          <p:nvPr>
            <p:ph type="sldImg"/>
          </p:nvPr>
        </p:nvSpPr>
        <p:spPr>
          <a:ln/>
        </p:spPr>
      </p:sp>
      <p:sp>
        <p:nvSpPr>
          <p:cNvPr id="3143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p:spPr>
        <p:txBody>
          <a:bodyPr/>
          <a:lstStyle/>
          <a:p>
            <a:fld id="{1D9F04C1-67E9-4459-836E-E20CE2F85CB3}" type="slidenum">
              <a:rPr lang="es-ES"/>
              <a:pPr/>
              <a:t>44</a:t>
            </a:fld>
            <a:endParaRPr lang="es-ES"/>
          </a:p>
        </p:txBody>
      </p:sp>
      <p:sp>
        <p:nvSpPr>
          <p:cNvPr id="315395" name="Rectangle 2"/>
          <p:cNvSpPr>
            <a:spLocks noRot="1" noChangeArrowheads="1" noTextEdit="1"/>
          </p:cNvSpPr>
          <p:nvPr>
            <p:ph type="sldImg"/>
          </p:nvPr>
        </p:nvSpPr>
        <p:spPr>
          <a:ln/>
        </p:spPr>
      </p:sp>
      <p:sp>
        <p:nvSpPr>
          <p:cNvPr id="3153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54A7EE58-C957-401B-A8BB-1121D15C00B2}" type="slidenum">
              <a:rPr lang="es-ES"/>
              <a:pPr/>
              <a:t>45</a:t>
            </a:fld>
            <a:endParaRPr lang="es-ES"/>
          </a:p>
        </p:txBody>
      </p:sp>
      <p:sp>
        <p:nvSpPr>
          <p:cNvPr id="316419" name="Rectangle 2"/>
          <p:cNvSpPr>
            <a:spLocks noRot="1" noChangeArrowheads="1" noTextEdit="1"/>
          </p:cNvSpPr>
          <p:nvPr>
            <p:ph type="sldImg"/>
          </p:nvPr>
        </p:nvSpPr>
        <p:spPr>
          <a:ln/>
        </p:spPr>
      </p:sp>
      <p:sp>
        <p:nvSpPr>
          <p:cNvPr id="3164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p:spPr>
        <p:txBody>
          <a:bodyPr/>
          <a:lstStyle/>
          <a:p>
            <a:fld id="{9D73497B-AFDF-44CA-BFA8-58842B37CDCF}" type="slidenum">
              <a:rPr lang="es-ES"/>
              <a:pPr/>
              <a:t>46</a:t>
            </a:fld>
            <a:endParaRPr lang="es-ES"/>
          </a:p>
        </p:txBody>
      </p:sp>
      <p:sp>
        <p:nvSpPr>
          <p:cNvPr id="317443" name="Rectangle 2"/>
          <p:cNvSpPr>
            <a:spLocks noRot="1" noChangeArrowheads="1" noTextEdit="1"/>
          </p:cNvSpPr>
          <p:nvPr>
            <p:ph type="sldImg"/>
          </p:nvPr>
        </p:nvSpPr>
        <p:spPr>
          <a:ln/>
        </p:spPr>
      </p:sp>
      <p:sp>
        <p:nvSpPr>
          <p:cNvPr id="3174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3CB4DEFA-AA50-4CA1-87DB-9AD4B9429F9B}" type="slidenum">
              <a:rPr lang="es-ES"/>
              <a:pPr/>
              <a:t>47</a:t>
            </a:fld>
            <a:endParaRPr lang="es-ES"/>
          </a:p>
        </p:txBody>
      </p:sp>
      <p:sp>
        <p:nvSpPr>
          <p:cNvPr id="318467" name="Rectangle 2"/>
          <p:cNvSpPr>
            <a:spLocks noRo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p>
            <a:fld id="{FA7D4C3D-0C85-43D4-A9F6-6E68E4E8BC79}" type="slidenum">
              <a:rPr lang="es-ES"/>
              <a:pPr/>
              <a:t>48</a:t>
            </a:fld>
            <a:endParaRPr lang="es-ES"/>
          </a:p>
        </p:txBody>
      </p:sp>
      <p:sp>
        <p:nvSpPr>
          <p:cNvPr id="319491" name="Rectangle 2"/>
          <p:cNvSpPr>
            <a:spLocks noRot="1" noChangeArrowheads="1" noTextEdit="1"/>
          </p:cNvSpPr>
          <p:nvPr>
            <p:ph type="sldImg"/>
          </p:nvPr>
        </p:nvSpPr>
        <p:spPr>
          <a:ln/>
        </p:spPr>
      </p:sp>
      <p:sp>
        <p:nvSpPr>
          <p:cNvPr id="3194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p:spPr>
        <p:txBody>
          <a:bodyPr/>
          <a:lstStyle/>
          <a:p>
            <a:fld id="{A78D0F34-235C-4186-976A-962CD11DC24C}" type="slidenum">
              <a:rPr lang="es-ES"/>
              <a:pPr/>
              <a:t>49</a:t>
            </a:fld>
            <a:endParaRPr lang="es-ES"/>
          </a:p>
        </p:txBody>
      </p:sp>
      <p:sp>
        <p:nvSpPr>
          <p:cNvPr id="320515" name="Rectangle 2"/>
          <p:cNvSpPr>
            <a:spLocks noRot="1" noChangeArrowheads="1" noTextEdit="1"/>
          </p:cNvSpPr>
          <p:nvPr>
            <p:ph type="sldImg"/>
          </p:nvPr>
        </p:nvSpPr>
        <p:spPr>
          <a:ln/>
        </p:spPr>
      </p:sp>
      <p:sp>
        <p:nvSpPr>
          <p:cNvPr id="3205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p:spPr>
        <p:txBody>
          <a:bodyPr/>
          <a:lstStyle/>
          <a:p>
            <a:fld id="{35D59FE5-305E-48D4-AB14-8D3ABEB8EBB0}" type="slidenum">
              <a:rPr lang="es-ES"/>
              <a:pPr/>
              <a:t>50</a:t>
            </a:fld>
            <a:endParaRPr lang="es-ES"/>
          </a:p>
        </p:txBody>
      </p:sp>
      <p:sp>
        <p:nvSpPr>
          <p:cNvPr id="321539" name="Rectangle 2"/>
          <p:cNvSpPr>
            <a:spLocks noRot="1" noChangeArrowheads="1" noTextEdit="1"/>
          </p:cNvSpPr>
          <p:nvPr>
            <p:ph type="sldImg"/>
          </p:nvPr>
        </p:nvSpPr>
        <p:spPr>
          <a:ln/>
        </p:spPr>
      </p:sp>
      <p:sp>
        <p:nvSpPr>
          <p:cNvPr id="32154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433CCB10-AD8A-48C1-935A-15FFFA44BBF9}" type="slidenum">
              <a:rPr lang="es-ES"/>
              <a:pPr/>
              <a:t>6</a:t>
            </a:fld>
            <a:endParaRPr lang="es-ES"/>
          </a:p>
        </p:txBody>
      </p:sp>
      <p:sp>
        <p:nvSpPr>
          <p:cNvPr id="276483" name="Rectangle 2"/>
          <p:cNvSpPr>
            <a:spLocks noRot="1" noChangeArrowheads="1" noTextEdit="1"/>
          </p:cNvSpPr>
          <p:nvPr>
            <p:ph type="sldImg"/>
          </p:nvPr>
        </p:nvSpPr>
        <p:spPr>
          <a:ln/>
        </p:spPr>
      </p:sp>
      <p:sp>
        <p:nvSpPr>
          <p:cNvPr id="27648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p:spPr>
        <p:txBody>
          <a:bodyPr/>
          <a:lstStyle/>
          <a:p>
            <a:fld id="{749CB460-F2D7-431D-8E4B-703B2813F5C7}" type="slidenum">
              <a:rPr lang="es-ES"/>
              <a:pPr/>
              <a:t>51</a:t>
            </a:fld>
            <a:endParaRPr lang="es-ES"/>
          </a:p>
        </p:txBody>
      </p:sp>
      <p:sp>
        <p:nvSpPr>
          <p:cNvPr id="322563" name="Rectangle 2"/>
          <p:cNvSpPr>
            <a:spLocks noRot="1" noChangeArrowheads="1" noTextEdit="1"/>
          </p:cNvSpPr>
          <p:nvPr>
            <p:ph type="sldImg"/>
          </p:nvPr>
        </p:nvSpPr>
        <p:spPr>
          <a:ln/>
        </p:spPr>
      </p:sp>
      <p:sp>
        <p:nvSpPr>
          <p:cNvPr id="32256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p:spPr>
        <p:txBody>
          <a:bodyPr/>
          <a:lstStyle/>
          <a:p>
            <a:fld id="{DC4696B4-774B-480F-B897-937A97C9A426}" type="slidenum">
              <a:rPr lang="es-ES"/>
              <a:pPr/>
              <a:t>52</a:t>
            </a:fld>
            <a:endParaRPr lang="es-ES"/>
          </a:p>
        </p:txBody>
      </p:sp>
      <p:sp>
        <p:nvSpPr>
          <p:cNvPr id="323587" name="Rectangle 2"/>
          <p:cNvSpPr>
            <a:spLocks noRot="1" noChangeArrowheads="1" noTextEdit="1"/>
          </p:cNvSpPr>
          <p:nvPr>
            <p:ph type="sldImg"/>
          </p:nvPr>
        </p:nvSpPr>
        <p:spPr>
          <a:ln/>
        </p:spPr>
      </p:sp>
      <p:sp>
        <p:nvSpPr>
          <p:cNvPr id="3235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p:spPr>
        <p:txBody>
          <a:bodyPr/>
          <a:lstStyle/>
          <a:p>
            <a:fld id="{30D42C87-73F2-44BC-9DB6-A3A5D6811A34}" type="slidenum">
              <a:rPr lang="es-ES"/>
              <a:pPr/>
              <a:t>53</a:t>
            </a:fld>
            <a:endParaRPr lang="es-ES"/>
          </a:p>
        </p:txBody>
      </p:sp>
      <p:sp>
        <p:nvSpPr>
          <p:cNvPr id="324611" name="Rectangle 2"/>
          <p:cNvSpPr>
            <a:spLocks noRot="1" noChangeArrowheads="1" noTextEdit="1"/>
          </p:cNvSpPr>
          <p:nvPr>
            <p:ph type="sldImg"/>
          </p:nvPr>
        </p:nvSpPr>
        <p:spPr>
          <a:ln/>
        </p:spPr>
      </p:sp>
      <p:sp>
        <p:nvSpPr>
          <p:cNvPr id="3246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p>
            <a:fld id="{4630C19B-4059-407C-8BB7-A363274FD58E}" type="slidenum">
              <a:rPr lang="es-ES"/>
              <a:pPr/>
              <a:t>54</a:t>
            </a:fld>
            <a:endParaRPr lang="es-ES"/>
          </a:p>
        </p:txBody>
      </p:sp>
      <p:sp>
        <p:nvSpPr>
          <p:cNvPr id="325635" name="Rectangle 2"/>
          <p:cNvSpPr>
            <a:spLocks noRot="1" noChangeArrowheads="1" noTextEdit="1"/>
          </p:cNvSpPr>
          <p:nvPr>
            <p:ph type="sldImg"/>
          </p:nvPr>
        </p:nvSpPr>
        <p:spPr>
          <a:ln/>
        </p:spPr>
      </p:sp>
      <p:sp>
        <p:nvSpPr>
          <p:cNvPr id="3256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DAA6C8D7-7594-40F2-9ECC-6D2F2ED6C8DE}" type="slidenum">
              <a:rPr lang="es-ES"/>
              <a:pPr/>
              <a:t>55</a:t>
            </a:fld>
            <a:endParaRPr lang="es-ES"/>
          </a:p>
        </p:txBody>
      </p:sp>
      <p:sp>
        <p:nvSpPr>
          <p:cNvPr id="326659" name="Rectangle 2"/>
          <p:cNvSpPr>
            <a:spLocks noRo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p:spPr>
        <p:txBody>
          <a:bodyPr/>
          <a:lstStyle/>
          <a:p>
            <a:fld id="{C48BB6A5-46D1-47FC-89A9-57AB201090B9}" type="slidenum">
              <a:rPr lang="es-ES"/>
              <a:pPr/>
              <a:t>56</a:t>
            </a:fld>
            <a:endParaRPr lang="es-ES"/>
          </a:p>
        </p:txBody>
      </p:sp>
      <p:sp>
        <p:nvSpPr>
          <p:cNvPr id="327683" name="Rectangle 2"/>
          <p:cNvSpPr>
            <a:spLocks noRot="1" noChangeArrowheads="1" noTextEdit="1"/>
          </p:cNvSpPr>
          <p:nvPr>
            <p:ph type="sldImg"/>
          </p:nvPr>
        </p:nvSpPr>
        <p:spPr>
          <a:ln/>
        </p:spPr>
      </p:sp>
      <p:sp>
        <p:nvSpPr>
          <p:cNvPr id="32768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p:spPr>
        <p:txBody>
          <a:bodyPr/>
          <a:lstStyle/>
          <a:p>
            <a:fld id="{970C5646-BA89-463B-865C-C5107923A841}" type="slidenum">
              <a:rPr lang="es-ES"/>
              <a:pPr/>
              <a:t>57</a:t>
            </a:fld>
            <a:endParaRPr lang="es-ES"/>
          </a:p>
        </p:txBody>
      </p:sp>
      <p:sp>
        <p:nvSpPr>
          <p:cNvPr id="328707" name="Rectangle 2"/>
          <p:cNvSpPr>
            <a:spLocks noRot="1" noChangeArrowheads="1" noTextEdit="1"/>
          </p:cNvSpPr>
          <p:nvPr>
            <p:ph type="sldImg"/>
          </p:nvPr>
        </p:nvSpPr>
        <p:spPr>
          <a:ln/>
        </p:spPr>
      </p:sp>
      <p:sp>
        <p:nvSpPr>
          <p:cNvPr id="3287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E837E91A-325F-457C-8FEE-024B185FA98F}" type="slidenum">
              <a:rPr lang="es-ES"/>
              <a:pPr/>
              <a:t>58</a:t>
            </a:fld>
            <a:endParaRPr lang="es-ES"/>
          </a:p>
        </p:txBody>
      </p:sp>
      <p:sp>
        <p:nvSpPr>
          <p:cNvPr id="329731" name="Rectangle 2"/>
          <p:cNvSpPr>
            <a:spLocks noRot="1" noChangeArrowheads="1" noTextEdit="1"/>
          </p:cNvSpPr>
          <p:nvPr>
            <p:ph type="sldImg"/>
          </p:nvPr>
        </p:nvSpPr>
        <p:spPr>
          <a:ln/>
        </p:spPr>
      </p:sp>
      <p:sp>
        <p:nvSpPr>
          <p:cNvPr id="3297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p>
            <a:fld id="{1D82B9FB-170A-4C94-9C5A-07F977CE20D9}" type="slidenum">
              <a:rPr lang="es-ES"/>
              <a:pPr/>
              <a:t>7</a:t>
            </a:fld>
            <a:endParaRPr lang="es-ES"/>
          </a:p>
        </p:txBody>
      </p:sp>
      <p:sp>
        <p:nvSpPr>
          <p:cNvPr id="277507" name="Rectangle 2"/>
          <p:cNvSpPr>
            <a:spLocks noRot="1" noChangeArrowheads="1" noTextEdit="1"/>
          </p:cNvSpPr>
          <p:nvPr>
            <p:ph type="sldImg"/>
          </p:nvPr>
        </p:nvSpPr>
        <p:spPr>
          <a:ln/>
        </p:spPr>
      </p:sp>
      <p:sp>
        <p:nvSpPr>
          <p:cNvPr id="2775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E2FBCAA2-85A1-4CF7-937F-65BE2BEF3B54}" type="slidenum">
              <a:rPr lang="es-ES"/>
              <a:pPr/>
              <a:t>8</a:t>
            </a:fld>
            <a:endParaRPr lang="es-ES"/>
          </a:p>
        </p:txBody>
      </p:sp>
      <p:sp>
        <p:nvSpPr>
          <p:cNvPr id="278531" name="Rectangle 2"/>
          <p:cNvSpPr>
            <a:spLocks noRot="1" noChangeArrowheads="1" noTextEdit="1"/>
          </p:cNvSpPr>
          <p:nvPr>
            <p:ph type="sldImg"/>
          </p:nvPr>
        </p:nvSpPr>
        <p:spPr>
          <a:ln/>
        </p:spPr>
      </p:sp>
      <p:sp>
        <p:nvSpPr>
          <p:cNvPr id="2785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p>
            <a:fld id="{74C9119B-2EE6-42DD-8C54-CC8363F09B61}" type="slidenum">
              <a:rPr lang="es-ES"/>
              <a:pPr/>
              <a:t>9</a:t>
            </a:fld>
            <a:endParaRPr lang="es-ES"/>
          </a:p>
        </p:txBody>
      </p:sp>
      <p:sp>
        <p:nvSpPr>
          <p:cNvPr id="279555" name="Rectangle 2"/>
          <p:cNvSpPr>
            <a:spLocks noRot="1" noChangeArrowheads="1" noTextEdit="1"/>
          </p:cNvSpPr>
          <p:nvPr>
            <p:ph type="sldImg"/>
          </p:nvPr>
        </p:nvSpPr>
        <p:spPr>
          <a:ln/>
        </p:spPr>
      </p:sp>
      <p:sp>
        <p:nvSpPr>
          <p:cNvPr id="27955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p:spPr>
        <p:txBody>
          <a:bodyPr/>
          <a:lstStyle/>
          <a:p>
            <a:fld id="{5F032EE4-F996-435C-8ED2-39D12AC626A4}" type="slidenum">
              <a:rPr lang="es-ES"/>
              <a:pPr/>
              <a:t>10</a:t>
            </a:fld>
            <a:endParaRPr lang="es-ES"/>
          </a:p>
        </p:txBody>
      </p:sp>
      <p:sp>
        <p:nvSpPr>
          <p:cNvPr id="280579" name="Rectangle 2"/>
          <p:cNvSpPr>
            <a:spLocks noRot="1" noChangeArrowheads="1" noTextEdit="1"/>
          </p:cNvSpPr>
          <p:nvPr>
            <p:ph type="sldImg"/>
          </p:nvPr>
        </p:nvSpPr>
        <p:spPr>
          <a:ln/>
        </p:spPr>
      </p:sp>
      <p:sp>
        <p:nvSpPr>
          <p:cNvPr id="2805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51405C5-13A7-439B-9ECF-0491CEC5A783}" type="datetime1">
              <a:rPr lang="fr-FR" smtClean="0"/>
              <a:t>12/10/2011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77D6D2-3D8E-4F7F-A3CD-E5C88CC016AA}" type="datetime1">
              <a:rPr lang="fr-FR" smtClean="0"/>
              <a:t>12/10/2011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924B64-B0C9-42C5-AC5B-C39D33C0224F}" type="datetime1">
              <a:rPr lang="fr-FR" smtClean="0"/>
              <a:t>12/10/2011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D368DF-D779-4EC0-9A96-D8268E87EC85}" type="datetime1">
              <a:rPr lang="fr-FR" smtClean="0"/>
              <a:t>12/10/2011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779A6C9-F865-4B1A-968D-27E6D224F3F4}" type="datetime1">
              <a:rPr lang="fr-FR" smtClean="0"/>
              <a:t>12/10/2011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F6C880-BBEB-423F-A8EF-348E0F32E8AE}" type="datetime1">
              <a:rPr lang="fr-FR" smtClean="0"/>
              <a:t>12/10/2011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6981D9D-E67C-482D-8FBB-1C6897BB8138}" type="datetime1">
              <a:rPr lang="fr-FR" smtClean="0"/>
              <a:t>12/10/2011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EC5BE25-533F-4FBE-AC10-6BDBAB41F4B2}" type="datetime1">
              <a:rPr lang="fr-FR" smtClean="0"/>
              <a:t>12/10/2011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53C0B4-234A-430F-A03B-374CC87DBE2B}" type="datetime1">
              <a:rPr lang="fr-FR" smtClean="0"/>
              <a:t>12/10/2011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6D502A-0A2C-4BC6-976A-C203E31FC58C}" type="datetime1">
              <a:rPr lang="fr-FR" smtClean="0"/>
              <a:t>12/10/2011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AA2B28-2F73-4C72-A9BB-566312709334}" type="datetime1">
              <a:rPr lang="fr-FR" smtClean="0"/>
              <a:t>12/10/2011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928733-EE7F-44C5-9A16-5CD242BF764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7B5DF-811A-44DA-95BC-7A8705884165}" type="datetime1">
              <a:rPr lang="fr-FR" smtClean="0"/>
              <a:t>12/10/2011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928733-EE7F-44C5-9A16-5CD242BF764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jpeg"/><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6.jpeg"/><Relationship Id="rId7"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GESTION BUDGETAIRE</a:t>
            </a:r>
            <a:endParaRPr lang="fr-FR" dirty="0"/>
          </a:p>
        </p:txBody>
      </p:sp>
      <p:sp>
        <p:nvSpPr>
          <p:cNvPr id="3" name="Sous-titre 2"/>
          <p:cNvSpPr>
            <a:spLocks noGrp="1"/>
          </p:cNvSpPr>
          <p:nvPr>
            <p:ph type="subTitle"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3928733-EE7F-44C5-9A16-5CD242BF764A}" type="slidenum">
              <a:rPr lang="fr-FR" smtClean="0"/>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Espace réservé du numéro de diapositive 5"/>
          <p:cNvSpPr>
            <a:spLocks noGrp="1"/>
          </p:cNvSpPr>
          <p:nvPr>
            <p:ph type="sldNum" sz="quarter" idx="12"/>
          </p:nvPr>
        </p:nvSpPr>
        <p:spPr>
          <a:noFill/>
        </p:spPr>
        <p:txBody>
          <a:bodyPr/>
          <a:lstStyle/>
          <a:p>
            <a:fld id="{AA8532E2-1FB2-4760-8C84-86AC280DD4A8}" type="slidenum">
              <a:rPr lang="es-ES"/>
              <a:pPr/>
              <a:t>10</a:t>
            </a:fld>
            <a:endParaRPr lang="es-ES"/>
          </a:p>
        </p:txBody>
      </p:sp>
      <p:sp>
        <p:nvSpPr>
          <p:cNvPr id="115716" name="Text Box 2"/>
          <p:cNvSpPr txBox="1">
            <a:spLocks noChangeArrowheads="1"/>
          </p:cNvSpPr>
          <p:nvPr/>
        </p:nvSpPr>
        <p:spPr bwMode="auto">
          <a:xfrm>
            <a:off x="1187450" y="1341438"/>
            <a:ext cx="6769100" cy="457200"/>
          </a:xfrm>
          <a:prstGeom prst="rect">
            <a:avLst/>
          </a:prstGeom>
          <a:noFill/>
          <a:ln w="9525">
            <a:noFill/>
            <a:miter lim="800000"/>
            <a:headEnd/>
            <a:tailEnd/>
          </a:ln>
        </p:spPr>
        <p:txBody>
          <a:bodyPr>
            <a:spAutoFit/>
          </a:bodyPr>
          <a:lstStyle/>
          <a:p>
            <a:pPr marL="457200" indent="-457200">
              <a:buFontTx/>
              <a:buAutoNum type="arabicPeriod" startAt="3"/>
            </a:pPr>
            <a:r>
              <a:rPr lang="fr-FR" sz="2400" b="1" dirty="0">
                <a:solidFill>
                  <a:schemeClr val="tx2"/>
                </a:solidFill>
              </a:rPr>
              <a:t>Caractéristiques de la Gestion Budgétaire </a:t>
            </a:r>
          </a:p>
        </p:txBody>
      </p:sp>
      <p:sp>
        <p:nvSpPr>
          <p:cNvPr id="115717" name="Text Box 3"/>
          <p:cNvSpPr txBox="1">
            <a:spLocks noChangeArrowheads="1"/>
          </p:cNvSpPr>
          <p:nvPr/>
        </p:nvSpPr>
        <p:spPr bwMode="auto">
          <a:xfrm>
            <a:off x="755650" y="444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15719" name="Text Box 5"/>
          <p:cNvSpPr txBox="1">
            <a:spLocks noChangeArrowheads="1"/>
          </p:cNvSpPr>
          <p:nvPr/>
        </p:nvSpPr>
        <p:spPr bwMode="auto">
          <a:xfrm>
            <a:off x="971550" y="3644900"/>
            <a:ext cx="7345363" cy="2215991"/>
          </a:xfrm>
          <a:prstGeom prst="rect">
            <a:avLst/>
          </a:prstGeom>
          <a:solidFill>
            <a:srgbClr val="F8F8F8"/>
          </a:solidFill>
          <a:ln w="9525">
            <a:solidFill>
              <a:schemeClr val="tx2"/>
            </a:solidFill>
            <a:miter lim="800000"/>
            <a:headEnd/>
            <a:tailEnd/>
          </a:ln>
        </p:spPr>
        <p:txBody>
          <a:bodyPr>
            <a:spAutoFit/>
          </a:bodyPr>
          <a:lstStyle/>
          <a:p>
            <a:endParaRPr lang="fr-FR" b="1" dirty="0"/>
          </a:p>
          <a:p>
            <a:pPr>
              <a:buClr>
                <a:schemeClr val="tx2"/>
              </a:buClr>
              <a:buFont typeface="Wingdings" pitchFamily="2" charset="2"/>
              <a:buChar char="Ø"/>
            </a:pPr>
            <a:r>
              <a:rPr lang="fr-FR" sz="2000" b="1" dirty="0">
                <a:solidFill>
                  <a:schemeClr val="tx2"/>
                </a:solidFill>
              </a:rPr>
              <a:t> Le budget est un instrument de planification </a:t>
            </a:r>
            <a:r>
              <a:rPr lang="fr-FR" sz="2000" b="1" dirty="0"/>
              <a:t>et de coordination. La gestion budgétaire vise à assurer:</a:t>
            </a:r>
          </a:p>
          <a:p>
            <a:pPr>
              <a:buClr>
                <a:srgbClr val="993366"/>
              </a:buClr>
              <a:buFont typeface="Wingdings" pitchFamily="2" charset="2"/>
              <a:buNone/>
            </a:pPr>
            <a:endParaRPr lang="fr-FR" sz="2000" b="1" dirty="0"/>
          </a:p>
          <a:p>
            <a:pPr lvl="1">
              <a:buClr>
                <a:schemeClr val="tx1"/>
              </a:buClr>
              <a:buFont typeface="Wingdings" pitchFamily="2" charset="2"/>
              <a:buChar char="ü"/>
            </a:pPr>
            <a:r>
              <a:rPr lang="fr-FR" sz="2000" b="1" dirty="0"/>
              <a:t> de la comptabilité des différents </a:t>
            </a:r>
            <a:r>
              <a:rPr lang="fr-FR" sz="2000" b="1" dirty="0">
                <a:solidFill>
                  <a:schemeClr val="tx2"/>
                </a:solidFill>
              </a:rPr>
              <a:t>budgets partiels </a:t>
            </a:r>
            <a:r>
              <a:rPr lang="fr-FR" sz="2000" b="1" dirty="0"/>
              <a:t>par              rapport aux </a:t>
            </a:r>
            <a:r>
              <a:rPr lang="fr-FR" sz="2000" b="1" dirty="0">
                <a:solidFill>
                  <a:schemeClr val="tx2"/>
                </a:solidFill>
              </a:rPr>
              <a:t>objectifs généraux </a:t>
            </a:r>
            <a:r>
              <a:rPr lang="fr-FR" sz="2000" b="1" dirty="0"/>
              <a:t>et les </a:t>
            </a:r>
            <a:r>
              <a:rPr lang="fr-FR" sz="2000" b="1" dirty="0">
                <a:solidFill>
                  <a:schemeClr val="tx2"/>
                </a:solidFill>
              </a:rPr>
              <a:t>moyens</a:t>
            </a:r>
            <a:r>
              <a:rPr lang="fr-FR" sz="2000" b="1" dirty="0"/>
              <a:t> de l’entreprise.</a:t>
            </a:r>
          </a:p>
          <a:p>
            <a:pPr lvl="1">
              <a:buClr>
                <a:schemeClr val="tx1"/>
              </a:buClr>
              <a:buFont typeface="Wingdings" pitchFamily="2" charset="2"/>
              <a:buChar char="ü"/>
            </a:pPr>
            <a:r>
              <a:rPr lang="fr-FR" sz="2000" b="1" dirty="0"/>
              <a:t> de la </a:t>
            </a:r>
            <a:r>
              <a:rPr lang="fr-FR" sz="2000" b="1" dirty="0">
                <a:solidFill>
                  <a:schemeClr val="tx2"/>
                </a:solidFill>
              </a:rPr>
              <a:t>cohérence entre les différents budgets. </a:t>
            </a:r>
            <a:r>
              <a:rPr lang="fr-FR" sz="2000" dirty="0">
                <a:solidFill>
                  <a:schemeClr val="tx2"/>
                </a:solidFill>
              </a:rPr>
              <a:t>   </a:t>
            </a:r>
          </a:p>
        </p:txBody>
      </p:sp>
      <p:sp>
        <p:nvSpPr>
          <p:cNvPr id="115720" name="Rectangle 7"/>
          <p:cNvSpPr>
            <a:spLocks noChangeArrowheads="1"/>
          </p:cNvSpPr>
          <p:nvPr/>
        </p:nvSpPr>
        <p:spPr bwMode="auto">
          <a:xfrm>
            <a:off x="971550" y="1916113"/>
            <a:ext cx="7345363" cy="1323439"/>
          </a:xfrm>
          <a:prstGeom prst="rect">
            <a:avLst/>
          </a:prstGeom>
          <a:solidFill>
            <a:srgbClr val="F8F8F8"/>
          </a:solidFill>
          <a:ln w="9525">
            <a:solidFill>
              <a:schemeClr val="tx2"/>
            </a:solidFill>
            <a:miter lim="800000"/>
            <a:headEnd/>
            <a:tailEnd/>
          </a:ln>
        </p:spPr>
        <p:txBody>
          <a:bodyPr>
            <a:spAutoFit/>
          </a:bodyPr>
          <a:lstStyle/>
          <a:p>
            <a:pPr>
              <a:buClr>
                <a:srgbClr val="990099"/>
              </a:buClr>
              <a:buFont typeface="Wingdings" pitchFamily="2" charset="2"/>
              <a:buNone/>
            </a:pPr>
            <a:r>
              <a:rPr lang="fr-FR" sz="2000" dirty="0"/>
              <a:t> </a:t>
            </a:r>
            <a:r>
              <a:rPr lang="fr-FR" sz="2000" b="1" dirty="0"/>
              <a:t>La gestion budgétaire </a:t>
            </a:r>
            <a:r>
              <a:rPr lang="fr-FR" sz="2000" b="1" dirty="0">
                <a:solidFill>
                  <a:schemeClr val="tx2"/>
                </a:solidFill>
              </a:rPr>
              <a:t>sert à élaborer les documents de synthèse prévisionnels </a:t>
            </a:r>
            <a:r>
              <a:rPr lang="fr-FR" sz="2000" b="1" dirty="0"/>
              <a:t>(compte de résultat prévisionnel, bilan prévisionnel, plan de trésorerie prévisionnel, plan de financement).</a:t>
            </a:r>
            <a:r>
              <a:rPr lang="fr-FR" sz="2000" dirty="0"/>
              <a:t>   </a:t>
            </a:r>
          </a:p>
          <a:p>
            <a:pPr>
              <a:buClr>
                <a:srgbClr val="990099"/>
              </a:buClr>
              <a:buFont typeface="Wingdings" pitchFamily="2" charset="2"/>
              <a:buNone/>
            </a:pPr>
            <a:endParaRPr lang="fr-F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Espace réservé du numéro de diapositive 5"/>
          <p:cNvSpPr>
            <a:spLocks noGrp="1"/>
          </p:cNvSpPr>
          <p:nvPr>
            <p:ph type="sldNum" sz="quarter" idx="12"/>
          </p:nvPr>
        </p:nvSpPr>
        <p:spPr>
          <a:noFill/>
        </p:spPr>
        <p:txBody>
          <a:bodyPr/>
          <a:lstStyle/>
          <a:p>
            <a:fld id="{85449ACF-BE26-486B-AAE4-C53BC48ABA91}" type="slidenum">
              <a:rPr lang="es-ES"/>
              <a:pPr/>
              <a:t>11</a:t>
            </a:fld>
            <a:endParaRPr lang="es-ES"/>
          </a:p>
        </p:txBody>
      </p:sp>
      <p:sp>
        <p:nvSpPr>
          <p:cNvPr id="116740" name="Text Box 2"/>
          <p:cNvSpPr txBox="1">
            <a:spLocks noChangeArrowheads="1"/>
          </p:cNvSpPr>
          <p:nvPr/>
        </p:nvSpPr>
        <p:spPr bwMode="auto">
          <a:xfrm>
            <a:off x="1187450" y="1341438"/>
            <a:ext cx="6769100" cy="457200"/>
          </a:xfrm>
          <a:prstGeom prst="rect">
            <a:avLst/>
          </a:prstGeom>
          <a:noFill/>
          <a:ln w="9525">
            <a:noFill/>
            <a:miter lim="800000"/>
            <a:headEnd/>
            <a:tailEnd/>
          </a:ln>
        </p:spPr>
        <p:txBody>
          <a:bodyPr>
            <a:spAutoFit/>
          </a:bodyPr>
          <a:lstStyle/>
          <a:p>
            <a:pPr marL="457200" indent="-457200">
              <a:buFontTx/>
              <a:buAutoNum type="arabicPeriod" startAt="3"/>
            </a:pPr>
            <a:r>
              <a:rPr lang="fr-FR" sz="2400" b="1" dirty="0">
                <a:solidFill>
                  <a:schemeClr val="tx2"/>
                </a:solidFill>
              </a:rPr>
              <a:t>Caractéristiques de la Gestion Budgétaire </a:t>
            </a:r>
          </a:p>
        </p:txBody>
      </p:sp>
      <p:sp>
        <p:nvSpPr>
          <p:cNvPr id="116741" name="Text Box 3"/>
          <p:cNvSpPr txBox="1">
            <a:spLocks noChangeArrowheads="1"/>
          </p:cNvSpPr>
          <p:nvPr/>
        </p:nvSpPr>
        <p:spPr bwMode="auto">
          <a:xfrm>
            <a:off x="755650" y="444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16743" name="Text Box 6"/>
          <p:cNvSpPr txBox="1">
            <a:spLocks noChangeArrowheads="1"/>
          </p:cNvSpPr>
          <p:nvPr/>
        </p:nvSpPr>
        <p:spPr bwMode="auto">
          <a:xfrm>
            <a:off x="1187450" y="2205038"/>
            <a:ext cx="7364413" cy="2954655"/>
          </a:xfrm>
          <a:prstGeom prst="rect">
            <a:avLst/>
          </a:prstGeom>
          <a:solidFill>
            <a:srgbClr val="F8F8F8"/>
          </a:solidFill>
          <a:ln w="9525">
            <a:solidFill>
              <a:schemeClr val="tx2"/>
            </a:solidFill>
            <a:miter lim="800000"/>
            <a:headEnd/>
            <a:tailEnd/>
          </a:ln>
        </p:spPr>
        <p:txBody>
          <a:bodyPr>
            <a:spAutoFit/>
          </a:bodyPr>
          <a:lstStyle/>
          <a:p>
            <a:r>
              <a:rPr lang="fr-FR" sz="2800" b="1" dirty="0"/>
              <a:t>En résumé:</a:t>
            </a:r>
          </a:p>
          <a:p>
            <a:endParaRPr lang="fr-FR" sz="1400" b="1" dirty="0"/>
          </a:p>
          <a:p>
            <a:pPr>
              <a:lnSpc>
                <a:spcPct val="150000"/>
              </a:lnSpc>
            </a:pPr>
            <a:r>
              <a:rPr lang="fr-FR" sz="2400" b="1" dirty="0"/>
              <a:t>La gestion budgétaire </a:t>
            </a:r>
            <a:r>
              <a:rPr lang="fr-FR" sz="2400" b="1" dirty="0">
                <a:solidFill>
                  <a:schemeClr val="tx2"/>
                </a:solidFill>
              </a:rPr>
              <a:t>met sous tension l’activité de l’entreprise </a:t>
            </a:r>
            <a:r>
              <a:rPr lang="fr-FR" sz="2400" b="1" dirty="0"/>
              <a:t>en comparant son activité effective à l’activité prévue puis budgétée, ce qui doit conduire à l’action pour </a:t>
            </a:r>
            <a:r>
              <a:rPr lang="fr-FR" sz="2400" b="1" dirty="0">
                <a:solidFill>
                  <a:schemeClr val="tx2"/>
                </a:solidFill>
              </a:rPr>
              <a:t>améliorer les performances économiques.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Espace réservé du numéro de diapositive 5"/>
          <p:cNvSpPr>
            <a:spLocks noGrp="1"/>
          </p:cNvSpPr>
          <p:nvPr>
            <p:ph type="sldNum" sz="quarter" idx="12"/>
          </p:nvPr>
        </p:nvSpPr>
        <p:spPr>
          <a:noFill/>
        </p:spPr>
        <p:txBody>
          <a:bodyPr/>
          <a:lstStyle/>
          <a:p>
            <a:fld id="{C2962CE3-E287-4468-8C98-9722917FDF02}" type="slidenum">
              <a:rPr lang="es-ES"/>
              <a:pPr/>
              <a:t>12</a:t>
            </a:fld>
            <a:endParaRPr lang="es-ES"/>
          </a:p>
        </p:txBody>
      </p:sp>
      <p:sp>
        <p:nvSpPr>
          <p:cNvPr id="117764" name="Rectangle 3"/>
          <p:cNvSpPr>
            <a:spLocks noGrp="1" noChangeArrowheads="1"/>
          </p:cNvSpPr>
          <p:nvPr>
            <p:ph type="body" idx="1"/>
          </p:nvPr>
        </p:nvSpPr>
        <p:spPr>
          <a:xfrm>
            <a:off x="755650" y="2133600"/>
            <a:ext cx="7561263" cy="3455988"/>
          </a:xfrm>
          <a:solidFill>
            <a:srgbClr val="F8F8F8"/>
          </a:solidFill>
          <a:ln>
            <a:solidFill>
              <a:schemeClr val="tx2"/>
            </a:solidFill>
          </a:ln>
        </p:spPr>
        <p:txBody>
          <a:bodyPr/>
          <a:lstStyle/>
          <a:p>
            <a:pPr marL="609600" indent="-609600" eaLnBrk="1" hangingPunct="1">
              <a:lnSpc>
                <a:spcPct val="50000"/>
              </a:lnSpc>
              <a:buFontTx/>
              <a:buNone/>
            </a:pPr>
            <a:endParaRPr lang="fr-FR" sz="2400" dirty="0" smtClean="0">
              <a:solidFill>
                <a:srgbClr val="993366"/>
              </a:solidFill>
            </a:endParaRPr>
          </a:p>
          <a:p>
            <a:pPr marL="609600" indent="-609600" eaLnBrk="1" hangingPunct="1">
              <a:buFontTx/>
              <a:buNone/>
            </a:pPr>
            <a:r>
              <a:rPr lang="fr-FR" sz="2400" b="1" dirty="0" smtClean="0">
                <a:solidFill>
                  <a:schemeClr val="tx2"/>
                </a:solidFill>
              </a:rPr>
              <a:t>L’objectif</a:t>
            </a:r>
            <a:r>
              <a:rPr lang="fr-FR" sz="2400" b="1" dirty="0" smtClean="0">
                <a:solidFill>
                  <a:srgbClr val="993366"/>
                </a:solidFill>
              </a:rPr>
              <a:t> </a:t>
            </a:r>
            <a:r>
              <a:rPr lang="fr-FR" sz="2400" b="1" dirty="0" smtClean="0"/>
              <a:t>de la Gestion Budgétaire est:</a:t>
            </a:r>
          </a:p>
          <a:p>
            <a:pPr marL="609600" indent="-609600" eaLnBrk="1" hangingPunct="1">
              <a:lnSpc>
                <a:spcPct val="50000"/>
              </a:lnSpc>
              <a:buFontTx/>
              <a:buNone/>
            </a:pPr>
            <a:endParaRPr lang="fr-FR" sz="2400" b="1" dirty="0" smtClean="0"/>
          </a:p>
          <a:p>
            <a:pPr marL="609600" indent="-609600" eaLnBrk="1" hangingPunct="1">
              <a:buClr>
                <a:schemeClr val="tx2"/>
              </a:buClr>
              <a:buFontTx/>
              <a:buAutoNum type="alphaLcPeriod"/>
            </a:pPr>
            <a:r>
              <a:rPr lang="fr-FR" sz="2400" b="1" dirty="0" smtClean="0"/>
              <a:t>l’amélioration des</a:t>
            </a:r>
            <a:r>
              <a:rPr lang="fr-FR" sz="2400" b="1" dirty="0" smtClean="0">
                <a:solidFill>
                  <a:srgbClr val="993366"/>
                </a:solidFill>
              </a:rPr>
              <a:t> </a:t>
            </a:r>
            <a:r>
              <a:rPr lang="fr-FR" sz="2400" b="1" dirty="0" smtClean="0">
                <a:solidFill>
                  <a:schemeClr val="tx2"/>
                </a:solidFill>
              </a:rPr>
              <a:t>performances économiques </a:t>
            </a:r>
            <a:r>
              <a:rPr lang="fr-FR" sz="2400" b="1" dirty="0" smtClean="0"/>
              <a:t>de l’entreprise dans le sens:</a:t>
            </a:r>
          </a:p>
          <a:p>
            <a:pPr marL="609600" indent="-609600" eaLnBrk="1" hangingPunct="1">
              <a:buClr>
                <a:schemeClr val="tx2"/>
              </a:buClr>
              <a:buFontTx/>
              <a:buAutoNum type="alphaLcPeriod"/>
            </a:pPr>
            <a:r>
              <a:rPr lang="fr-FR" sz="2400" b="1" dirty="0" smtClean="0">
                <a:solidFill>
                  <a:schemeClr val="tx2"/>
                </a:solidFill>
              </a:rPr>
              <a:t>D’une amélioration de la communication interne</a:t>
            </a:r>
            <a:r>
              <a:rPr lang="fr-FR" sz="2400" b="1" dirty="0" smtClean="0"/>
              <a:t>: c’est une </a:t>
            </a:r>
            <a:r>
              <a:rPr lang="fr-FR" sz="2400" b="1" dirty="0" smtClean="0">
                <a:solidFill>
                  <a:schemeClr val="tx2"/>
                </a:solidFill>
              </a:rPr>
              <a:t>méthode de coordination </a:t>
            </a:r>
            <a:r>
              <a:rPr lang="fr-FR" sz="2400" b="1" dirty="0" smtClean="0"/>
              <a:t>favorisant les échanges entre les hommes.  </a:t>
            </a:r>
          </a:p>
          <a:p>
            <a:pPr marL="609600" indent="-609600" eaLnBrk="1" hangingPunct="1">
              <a:buFontTx/>
              <a:buNone/>
            </a:pPr>
            <a:endParaRPr lang="fr-FR" sz="2400" b="1" dirty="0" smtClean="0"/>
          </a:p>
        </p:txBody>
      </p:sp>
      <p:sp>
        <p:nvSpPr>
          <p:cNvPr id="117765" name="Text Box 5"/>
          <p:cNvSpPr txBox="1">
            <a:spLocks noChangeArrowheads="1"/>
          </p:cNvSpPr>
          <p:nvPr/>
        </p:nvSpPr>
        <p:spPr bwMode="auto">
          <a:xfrm>
            <a:off x="1042988" y="1557338"/>
            <a:ext cx="2665412" cy="457200"/>
          </a:xfrm>
          <a:prstGeom prst="rect">
            <a:avLst/>
          </a:prstGeom>
          <a:noFill/>
          <a:ln w="9525">
            <a:noFill/>
            <a:miter lim="800000"/>
            <a:headEnd/>
            <a:tailEnd/>
          </a:ln>
        </p:spPr>
        <p:txBody>
          <a:bodyPr>
            <a:spAutoFit/>
          </a:bodyPr>
          <a:lstStyle/>
          <a:p>
            <a:pPr marL="457200" indent="-457200">
              <a:buFontTx/>
              <a:buAutoNum type="arabicPeriod" startAt="4"/>
            </a:pPr>
            <a:r>
              <a:rPr lang="fr-FR" sz="2400" b="1" dirty="0">
                <a:solidFill>
                  <a:schemeClr val="tx2"/>
                </a:solidFill>
              </a:rPr>
              <a:t>Objectifs</a:t>
            </a:r>
            <a:r>
              <a:rPr lang="fr-FR" sz="2400" b="1" dirty="0">
                <a:solidFill>
                  <a:srgbClr val="993366"/>
                </a:solidFill>
              </a:rPr>
              <a:t>: </a:t>
            </a:r>
          </a:p>
        </p:txBody>
      </p:sp>
      <p:sp>
        <p:nvSpPr>
          <p:cNvPr id="117766" name="Text Box 7"/>
          <p:cNvSpPr txBox="1">
            <a:spLocks noChangeArrowheads="1"/>
          </p:cNvSpPr>
          <p:nvPr/>
        </p:nvSpPr>
        <p:spPr bwMode="auto">
          <a:xfrm>
            <a:off x="755650" y="2603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Espace réservé du numéro de diapositive 5"/>
          <p:cNvSpPr>
            <a:spLocks noGrp="1"/>
          </p:cNvSpPr>
          <p:nvPr>
            <p:ph type="sldNum" sz="quarter" idx="12"/>
          </p:nvPr>
        </p:nvSpPr>
        <p:spPr>
          <a:noFill/>
        </p:spPr>
        <p:txBody>
          <a:bodyPr/>
          <a:lstStyle/>
          <a:p>
            <a:fld id="{5512EB08-60B8-42F4-A721-FC76899208D3}" type="slidenum">
              <a:rPr lang="es-ES"/>
              <a:pPr/>
              <a:t>13</a:t>
            </a:fld>
            <a:endParaRPr lang="es-ES"/>
          </a:p>
        </p:txBody>
      </p:sp>
      <p:sp>
        <p:nvSpPr>
          <p:cNvPr id="118788" name="Rectangle 3"/>
          <p:cNvSpPr>
            <a:spLocks noGrp="1" noChangeArrowheads="1"/>
          </p:cNvSpPr>
          <p:nvPr>
            <p:ph type="body" idx="1"/>
          </p:nvPr>
        </p:nvSpPr>
        <p:spPr>
          <a:xfrm>
            <a:off x="684213" y="2420938"/>
            <a:ext cx="7921625" cy="3240087"/>
          </a:xfrm>
          <a:solidFill>
            <a:srgbClr val="F8F8F8"/>
          </a:solidFill>
          <a:ln>
            <a:solidFill>
              <a:schemeClr val="tx2"/>
            </a:solidFill>
          </a:ln>
        </p:spPr>
        <p:txBody>
          <a:bodyPr/>
          <a:lstStyle/>
          <a:p>
            <a:pPr eaLnBrk="1" hangingPunct="1">
              <a:lnSpc>
                <a:spcPct val="80000"/>
              </a:lnSpc>
            </a:pPr>
            <a:endParaRPr lang="fr-FR" sz="2000" b="1" smtClean="0"/>
          </a:p>
          <a:p>
            <a:pPr eaLnBrk="1" hangingPunct="1"/>
            <a:r>
              <a:rPr lang="fr-FR" sz="2000" b="1" smtClean="0"/>
              <a:t>Le pilotage de la performance impose de planifier des objectifs dérivés de la stratégie et de les confronter aux résultats obtenus à intervalles réguliers.</a:t>
            </a:r>
          </a:p>
          <a:p>
            <a:pPr eaLnBrk="1" hangingPunct="1">
              <a:lnSpc>
                <a:spcPct val="80000"/>
              </a:lnSpc>
              <a:buFontTx/>
              <a:buNone/>
            </a:pPr>
            <a:endParaRPr lang="fr-FR" sz="2000" b="1" smtClean="0"/>
          </a:p>
          <a:p>
            <a:pPr eaLnBrk="1" hangingPunct="1"/>
            <a:r>
              <a:rPr lang="fr-FR" sz="2000" b="1" smtClean="0"/>
              <a:t>Au préalable, il faut élaborer les plans d’actions: l’étude de ces plans d’actions est effectuée lors des différentes étapes de la planification stratégique et opérationnelle et de l’élaboration des budgets.</a:t>
            </a:r>
          </a:p>
        </p:txBody>
      </p:sp>
      <p:sp>
        <p:nvSpPr>
          <p:cNvPr id="118789" name="Text Box 5"/>
          <p:cNvSpPr txBox="1">
            <a:spLocks noChangeArrowheads="1"/>
          </p:cNvSpPr>
          <p:nvPr/>
        </p:nvSpPr>
        <p:spPr bwMode="auto">
          <a:xfrm>
            <a:off x="900113" y="1844675"/>
            <a:ext cx="7127875" cy="457200"/>
          </a:xfrm>
          <a:prstGeom prst="rect">
            <a:avLst/>
          </a:prstGeom>
          <a:noFill/>
          <a:ln w="9525">
            <a:noFill/>
            <a:miter lim="800000"/>
            <a:headEnd/>
            <a:tailEnd/>
          </a:ln>
        </p:spPr>
        <p:txBody>
          <a:bodyPr>
            <a:spAutoFit/>
          </a:bodyPr>
          <a:lstStyle/>
          <a:p>
            <a:pPr marL="342900" indent="-342900">
              <a:buFontTx/>
              <a:buAutoNum type="alphaLcPeriod"/>
            </a:pPr>
            <a:r>
              <a:rPr lang="fr-FR" sz="2400" b="1" dirty="0">
                <a:solidFill>
                  <a:schemeClr val="tx2"/>
                </a:solidFill>
              </a:rPr>
              <a:t>Pilotage de la performance économique </a:t>
            </a:r>
          </a:p>
        </p:txBody>
      </p:sp>
      <p:sp>
        <p:nvSpPr>
          <p:cNvPr id="118790" name="Text Box 6"/>
          <p:cNvSpPr txBox="1">
            <a:spLocks noChangeArrowheads="1"/>
          </p:cNvSpPr>
          <p:nvPr/>
        </p:nvSpPr>
        <p:spPr bwMode="auto">
          <a:xfrm>
            <a:off x="1042988" y="1341438"/>
            <a:ext cx="2232025" cy="457200"/>
          </a:xfrm>
          <a:prstGeom prst="rect">
            <a:avLst/>
          </a:prstGeom>
          <a:noFill/>
          <a:ln w="9525">
            <a:noFill/>
            <a:miter lim="800000"/>
            <a:headEnd/>
            <a:tailEnd/>
          </a:ln>
        </p:spPr>
        <p:txBody>
          <a:bodyPr>
            <a:spAutoFit/>
          </a:bodyPr>
          <a:lstStyle/>
          <a:p>
            <a:pPr marL="457200" indent="-457200">
              <a:buFontTx/>
              <a:buAutoNum type="arabicPeriod" startAt="4"/>
            </a:pPr>
            <a:r>
              <a:rPr lang="fr-FR" sz="2400" b="1" dirty="0">
                <a:solidFill>
                  <a:schemeClr val="tx2"/>
                </a:solidFill>
              </a:rPr>
              <a:t>Objectifs: </a:t>
            </a:r>
          </a:p>
        </p:txBody>
      </p:sp>
      <p:sp>
        <p:nvSpPr>
          <p:cNvPr id="118792" name="Text Box 9"/>
          <p:cNvSpPr txBox="1">
            <a:spLocks noChangeArrowheads="1"/>
          </p:cNvSpPr>
          <p:nvPr/>
        </p:nvSpPr>
        <p:spPr bwMode="auto">
          <a:xfrm>
            <a:off x="755650" y="2603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Espace réservé du numéro de diapositive 5"/>
          <p:cNvSpPr>
            <a:spLocks noGrp="1"/>
          </p:cNvSpPr>
          <p:nvPr>
            <p:ph type="sldNum" sz="quarter" idx="12"/>
          </p:nvPr>
        </p:nvSpPr>
        <p:spPr>
          <a:noFill/>
        </p:spPr>
        <p:txBody>
          <a:bodyPr/>
          <a:lstStyle/>
          <a:p>
            <a:fld id="{7192D16F-6447-49D0-AEA9-BB9673D12248}" type="slidenum">
              <a:rPr lang="es-ES"/>
              <a:pPr/>
              <a:t>14</a:t>
            </a:fld>
            <a:endParaRPr lang="es-ES"/>
          </a:p>
        </p:txBody>
      </p:sp>
      <p:sp>
        <p:nvSpPr>
          <p:cNvPr id="119812" name="Rectangle 3"/>
          <p:cNvSpPr>
            <a:spLocks noGrp="1" noChangeArrowheads="1"/>
          </p:cNvSpPr>
          <p:nvPr>
            <p:ph type="body" idx="1"/>
          </p:nvPr>
        </p:nvSpPr>
        <p:spPr>
          <a:xfrm>
            <a:off x="900113" y="2781300"/>
            <a:ext cx="7416800" cy="2736850"/>
          </a:xfrm>
          <a:solidFill>
            <a:srgbClr val="F8F8F8"/>
          </a:solidFill>
          <a:ln>
            <a:solidFill>
              <a:schemeClr val="tx2"/>
            </a:solidFill>
          </a:ln>
        </p:spPr>
        <p:txBody>
          <a:bodyPr/>
          <a:lstStyle/>
          <a:p>
            <a:pPr marL="0" indent="0" eaLnBrk="1" hangingPunct="1">
              <a:lnSpc>
                <a:spcPct val="150000"/>
              </a:lnSpc>
              <a:buFontTx/>
              <a:buNone/>
            </a:pPr>
            <a:r>
              <a:rPr lang="fr-FR" sz="2000" b="1" dirty="0" smtClean="0"/>
              <a:t>Cette démarche concerne tous les échelons hiérarchiques. Elle est source de richesse dans la mesure où elle permet de comprendre et d’identifier, par l’ensemble des acteurs, les différents leviers qui peuvent contribuer à</a:t>
            </a:r>
            <a:r>
              <a:rPr lang="fr-FR" sz="2000" b="1" dirty="0" smtClean="0">
                <a:solidFill>
                  <a:srgbClr val="969696"/>
                </a:solidFill>
              </a:rPr>
              <a:t> </a:t>
            </a:r>
            <a:r>
              <a:rPr lang="fr-FR" sz="2000" b="1" dirty="0" smtClean="0">
                <a:solidFill>
                  <a:schemeClr val="tx2"/>
                </a:solidFill>
              </a:rPr>
              <a:t>améliorer la performance économique future.</a:t>
            </a:r>
          </a:p>
          <a:p>
            <a:pPr marL="0" indent="0" eaLnBrk="1" hangingPunct="1"/>
            <a:endParaRPr lang="fr-FR" sz="2800" dirty="0" smtClean="0">
              <a:solidFill>
                <a:srgbClr val="993366"/>
              </a:solidFill>
            </a:endParaRPr>
          </a:p>
        </p:txBody>
      </p:sp>
      <p:sp>
        <p:nvSpPr>
          <p:cNvPr id="119813" name="Text Box 5"/>
          <p:cNvSpPr txBox="1">
            <a:spLocks noChangeArrowheads="1"/>
          </p:cNvSpPr>
          <p:nvPr/>
        </p:nvSpPr>
        <p:spPr bwMode="auto">
          <a:xfrm>
            <a:off x="900113" y="1916113"/>
            <a:ext cx="6716712" cy="457200"/>
          </a:xfrm>
          <a:prstGeom prst="rect">
            <a:avLst/>
          </a:prstGeom>
          <a:noFill/>
          <a:ln w="9525">
            <a:noFill/>
            <a:miter lim="800000"/>
            <a:headEnd/>
            <a:tailEnd/>
          </a:ln>
        </p:spPr>
        <p:txBody>
          <a:bodyPr>
            <a:spAutoFit/>
          </a:bodyPr>
          <a:lstStyle/>
          <a:p>
            <a:pPr marL="342900" indent="-342900">
              <a:buFontTx/>
              <a:buAutoNum type="alphaLcPeriod"/>
            </a:pPr>
            <a:r>
              <a:rPr lang="fr-FR" sz="2400" b="1" dirty="0">
                <a:solidFill>
                  <a:schemeClr val="tx2"/>
                </a:solidFill>
              </a:rPr>
              <a:t>Pilotage de la performance économique</a:t>
            </a:r>
          </a:p>
        </p:txBody>
      </p:sp>
      <p:sp>
        <p:nvSpPr>
          <p:cNvPr id="119814" name="Text Box 6"/>
          <p:cNvSpPr txBox="1">
            <a:spLocks noChangeArrowheads="1"/>
          </p:cNvSpPr>
          <p:nvPr/>
        </p:nvSpPr>
        <p:spPr bwMode="auto">
          <a:xfrm>
            <a:off x="900113" y="1341438"/>
            <a:ext cx="2303462" cy="457200"/>
          </a:xfrm>
          <a:prstGeom prst="rect">
            <a:avLst/>
          </a:prstGeom>
          <a:noFill/>
          <a:ln w="9525">
            <a:noFill/>
            <a:miter lim="800000"/>
            <a:headEnd/>
            <a:tailEnd/>
          </a:ln>
        </p:spPr>
        <p:txBody>
          <a:bodyPr>
            <a:spAutoFit/>
          </a:bodyPr>
          <a:lstStyle/>
          <a:p>
            <a:pPr marL="457200" indent="-457200">
              <a:buFontTx/>
              <a:buAutoNum type="arabicPeriod" startAt="4"/>
            </a:pPr>
            <a:r>
              <a:rPr lang="fr-FR" sz="2400" b="1" dirty="0">
                <a:solidFill>
                  <a:schemeClr val="tx2"/>
                </a:solidFill>
              </a:rPr>
              <a:t>Objectifs: </a:t>
            </a:r>
          </a:p>
        </p:txBody>
      </p:sp>
      <p:sp>
        <p:nvSpPr>
          <p:cNvPr id="119816" name="Text Box 9"/>
          <p:cNvSpPr txBox="1">
            <a:spLocks noChangeArrowheads="1"/>
          </p:cNvSpPr>
          <p:nvPr/>
        </p:nvSpPr>
        <p:spPr bwMode="auto">
          <a:xfrm>
            <a:off x="755650" y="2603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Espace réservé du numéro de diapositive 5"/>
          <p:cNvSpPr>
            <a:spLocks noGrp="1"/>
          </p:cNvSpPr>
          <p:nvPr>
            <p:ph type="sldNum" sz="quarter" idx="12"/>
          </p:nvPr>
        </p:nvSpPr>
        <p:spPr>
          <a:noFill/>
        </p:spPr>
        <p:txBody>
          <a:bodyPr/>
          <a:lstStyle/>
          <a:p>
            <a:fld id="{808A982D-0C52-464B-AB4C-FD05AC2C9DB6}" type="slidenum">
              <a:rPr lang="es-ES"/>
              <a:pPr/>
              <a:t>15</a:t>
            </a:fld>
            <a:endParaRPr lang="es-ES"/>
          </a:p>
        </p:txBody>
      </p:sp>
      <p:sp>
        <p:nvSpPr>
          <p:cNvPr id="120836" name="Rectangle 3"/>
          <p:cNvSpPr>
            <a:spLocks noGrp="1" noChangeArrowheads="1"/>
          </p:cNvSpPr>
          <p:nvPr>
            <p:ph type="body" idx="1"/>
          </p:nvPr>
        </p:nvSpPr>
        <p:spPr>
          <a:xfrm>
            <a:off x="900113" y="2349500"/>
            <a:ext cx="7704137" cy="3689350"/>
          </a:xfrm>
          <a:solidFill>
            <a:srgbClr val="F8F8F8"/>
          </a:solidFill>
          <a:ln>
            <a:solidFill>
              <a:schemeClr val="tx2"/>
            </a:solidFill>
          </a:ln>
        </p:spPr>
        <p:txBody>
          <a:bodyPr/>
          <a:lstStyle/>
          <a:p>
            <a:pPr marL="609600" indent="-609600" eaLnBrk="1" hangingPunct="1">
              <a:buFontTx/>
              <a:buNone/>
            </a:pPr>
            <a:r>
              <a:rPr lang="fr-FR" sz="2000" b="1" dirty="0" smtClean="0"/>
              <a:t>Il existe des horizons différents de planification :</a:t>
            </a:r>
            <a:r>
              <a:rPr lang="fr-FR" sz="2000" dirty="0" smtClean="0"/>
              <a:t> </a:t>
            </a:r>
          </a:p>
          <a:p>
            <a:pPr marL="609600" indent="-609600" eaLnBrk="1" hangingPunct="1">
              <a:lnSpc>
                <a:spcPct val="80000"/>
              </a:lnSpc>
              <a:buClr>
                <a:srgbClr val="993366"/>
              </a:buClr>
              <a:buFontTx/>
              <a:buNone/>
            </a:pPr>
            <a:endParaRPr lang="fr-FR" sz="2000" dirty="0" smtClean="0">
              <a:solidFill>
                <a:srgbClr val="993366"/>
              </a:solidFill>
            </a:endParaRPr>
          </a:p>
          <a:p>
            <a:pPr marL="609600" indent="-609600">
              <a:lnSpc>
                <a:spcPct val="80000"/>
              </a:lnSpc>
              <a:buClr>
                <a:schemeClr val="tx2"/>
              </a:buClr>
            </a:pPr>
            <a:r>
              <a:rPr lang="fr-FR" sz="2000" b="1" dirty="0" smtClean="0">
                <a:solidFill>
                  <a:schemeClr val="tx2"/>
                </a:solidFill>
              </a:rPr>
              <a:t>La planification stratégique </a:t>
            </a:r>
            <a:r>
              <a:rPr lang="fr-FR" sz="2000" b="1" dirty="0" smtClean="0"/>
              <a:t>porte sur les modalités de croissance, les implantations futures, les gammes de produits…</a:t>
            </a:r>
          </a:p>
          <a:p>
            <a:pPr marL="609600" indent="-609600">
              <a:lnSpc>
                <a:spcPct val="80000"/>
              </a:lnSpc>
              <a:buClr>
                <a:schemeClr val="tx2"/>
              </a:buClr>
            </a:pPr>
            <a:endParaRPr lang="fr-FR" sz="2000" b="1" dirty="0" smtClean="0"/>
          </a:p>
          <a:p>
            <a:pPr marL="609600" indent="-609600">
              <a:lnSpc>
                <a:spcPct val="80000"/>
              </a:lnSpc>
              <a:buClr>
                <a:schemeClr val="tx2"/>
              </a:buClr>
            </a:pPr>
            <a:r>
              <a:rPr lang="fr-FR" sz="2000" b="1" dirty="0" smtClean="0">
                <a:solidFill>
                  <a:schemeClr val="tx2"/>
                </a:solidFill>
              </a:rPr>
              <a:t>La planification opérationnelle </a:t>
            </a:r>
            <a:r>
              <a:rPr lang="fr-FR" sz="2000" b="1" dirty="0" smtClean="0"/>
              <a:t>relève du moyen terme, elle détermine le montant des investissements, l’orientation de la politique des ressources humaines et commerciale…</a:t>
            </a:r>
          </a:p>
          <a:p>
            <a:pPr marL="609600" indent="-609600">
              <a:lnSpc>
                <a:spcPct val="80000"/>
              </a:lnSpc>
              <a:buClr>
                <a:schemeClr val="tx2"/>
              </a:buClr>
            </a:pPr>
            <a:endParaRPr lang="fr-FR" sz="2000" b="1" dirty="0" smtClean="0"/>
          </a:p>
          <a:p>
            <a:pPr marL="609600" indent="-609600">
              <a:lnSpc>
                <a:spcPct val="80000"/>
              </a:lnSpc>
              <a:buClr>
                <a:schemeClr val="tx2"/>
              </a:buClr>
            </a:pPr>
            <a:r>
              <a:rPr lang="fr-FR" sz="2000" b="1" dirty="0" smtClean="0">
                <a:solidFill>
                  <a:schemeClr val="tx2"/>
                </a:solidFill>
              </a:rPr>
              <a:t>Les budgets </a:t>
            </a:r>
            <a:r>
              <a:rPr lang="fr-FR" sz="2000" b="1" dirty="0" smtClean="0"/>
              <a:t>sont des plans d’action à court terme exprimés en terme financier.</a:t>
            </a:r>
          </a:p>
        </p:txBody>
      </p:sp>
      <p:sp>
        <p:nvSpPr>
          <p:cNvPr id="120837" name="Text Box 5"/>
          <p:cNvSpPr txBox="1">
            <a:spLocks noChangeArrowheads="1"/>
          </p:cNvSpPr>
          <p:nvPr/>
        </p:nvSpPr>
        <p:spPr bwMode="auto">
          <a:xfrm>
            <a:off x="882650" y="1773238"/>
            <a:ext cx="6389506" cy="461665"/>
          </a:xfrm>
          <a:prstGeom prst="rect">
            <a:avLst/>
          </a:prstGeom>
          <a:noFill/>
          <a:ln w="9525">
            <a:noFill/>
            <a:miter lim="800000"/>
            <a:headEnd/>
            <a:tailEnd/>
          </a:ln>
        </p:spPr>
        <p:txBody>
          <a:bodyPr wrap="none">
            <a:spAutoFit/>
          </a:bodyPr>
          <a:lstStyle/>
          <a:p>
            <a:pPr marL="342900" indent="-342900">
              <a:buFontTx/>
              <a:buAutoNum type="alphaLcPeriod" startAt="2"/>
            </a:pPr>
            <a:r>
              <a:rPr lang="fr-FR" sz="2400" b="1" dirty="0">
                <a:solidFill>
                  <a:schemeClr val="tx2"/>
                </a:solidFill>
              </a:rPr>
              <a:t>Coordination</a:t>
            </a:r>
            <a:r>
              <a:rPr lang="fr-FR" sz="2400" b="1" dirty="0">
                <a:solidFill>
                  <a:srgbClr val="993366"/>
                </a:solidFill>
              </a:rPr>
              <a:t> </a:t>
            </a:r>
            <a:r>
              <a:rPr lang="fr-FR" sz="2400" b="1" dirty="0">
                <a:solidFill>
                  <a:schemeClr val="tx2"/>
                </a:solidFill>
              </a:rPr>
              <a:t>des plans d’action dans le temps</a:t>
            </a:r>
          </a:p>
        </p:txBody>
      </p:sp>
      <p:sp>
        <p:nvSpPr>
          <p:cNvPr id="120838" name="Text Box 8"/>
          <p:cNvSpPr txBox="1">
            <a:spLocks noChangeArrowheads="1"/>
          </p:cNvSpPr>
          <p:nvPr/>
        </p:nvSpPr>
        <p:spPr bwMode="auto">
          <a:xfrm>
            <a:off x="900113" y="1316038"/>
            <a:ext cx="2159000" cy="457200"/>
          </a:xfrm>
          <a:prstGeom prst="rect">
            <a:avLst/>
          </a:prstGeom>
          <a:noFill/>
          <a:ln w="9525">
            <a:noFill/>
            <a:miter lim="800000"/>
            <a:headEnd/>
            <a:tailEnd/>
          </a:ln>
        </p:spPr>
        <p:txBody>
          <a:bodyPr>
            <a:spAutoFit/>
          </a:bodyPr>
          <a:lstStyle/>
          <a:p>
            <a:pPr marL="457200" indent="-457200">
              <a:buFontTx/>
              <a:buAutoNum type="arabicPeriod" startAt="4"/>
            </a:pPr>
            <a:r>
              <a:rPr lang="fr-FR" sz="2400" b="1" dirty="0">
                <a:solidFill>
                  <a:schemeClr val="tx2"/>
                </a:solidFill>
              </a:rPr>
              <a:t>Objectifs</a:t>
            </a:r>
            <a:r>
              <a:rPr lang="fr-FR" sz="2400" b="1" dirty="0">
                <a:solidFill>
                  <a:srgbClr val="993366"/>
                </a:solidFill>
              </a:rPr>
              <a:t>: </a:t>
            </a:r>
          </a:p>
        </p:txBody>
      </p:sp>
      <p:sp>
        <p:nvSpPr>
          <p:cNvPr id="120840" name="Text Box 11"/>
          <p:cNvSpPr txBox="1">
            <a:spLocks noChangeArrowheads="1"/>
          </p:cNvSpPr>
          <p:nvPr/>
        </p:nvSpPr>
        <p:spPr bwMode="auto">
          <a:xfrm>
            <a:off x="755650" y="115888"/>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Espace réservé du numéro de diapositive 5"/>
          <p:cNvSpPr>
            <a:spLocks noGrp="1"/>
          </p:cNvSpPr>
          <p:nvPr>
            <p:ph type="sldNum" sz="quarter" idx="12"/>
          </p:nvPr>
        </p:nvSpPr>
        <p:spPr>
          <a:noFill/>
        </p:spPr>
        <p:txBody>
          <a:bodyPr/>
          <a:lstStyle/>
          <a:p>
            <a:fld id="{3D688D59-896E-4B21-87E4-7D08BE80E0EE}" type="slidenum">
              <a:rPr lang="es-ES"/>
              <a:pPr/>
              <a:t>16</a:t>
            </a:fld>
            <a:endParaRPr lang="es-ES" dirty="0"/>
          </a:p>
        </p:txBody>
      </p:sp>
      <p:sp>
        <p:nvSpPr>
          <p:cNvPr id="121860" name="Text Box 5"/>
          <p:cNvSpPr txBox="1">
            <a:spLocks noChangeArrowheads="1"/>
          </p:cNvSpPr>
          <p:nvPr/>
        </p:nvSpPr>
        <p:spPr bwMode="auto">
          <a:xfrm>
            <a:off x="966788" y="1557338"/>
            <a:ext cx="6389506" cy="461665"/>
          </a:xfrm>
          <a:prstGeom prst="rect">
            <a:avLst/>
          </a:prstGeom>
          <a:noFill/>
          <a:ln w="9525">
            <a:noFill/>
            <a:miter lim="800000"/>
            <a:headEnd/>
            <a:tailEnd/>
          </a:ln>
        </p:spPr>
        <p:txBody>
          <a:bodyPr wrap="none">
            <a:spAutoFit/>
          </a:bodyPr>
          <a:lstStyle/>
          <a:p>
            <a:pPr marL="342900" indent="-342900">
              <a:buFontTx/>
              <a:buAutoNum type="alphaLcPeriod" startAt="2"/>
            </a:pPr>
            <a:r>
              <a:rPr lang="fr-FR" sz="2400" b="1" dirty="0">
                <a:solidFill>
                  <a:schemeClr val="tx2"/>
                </a:solidFill>
              </a:rPr>
              <a:t>Coordination des plans d’action dans le temps</a:t>
            </a:r>
          </a:p>
        </p:txBody>
      </p:sp>
      <p:sp>
        <p:nvSpPr>
          <p:cNvPr id="121861" name="Rectangle 6"/>
          <p:cNvSpPr>
            <a:spLocks noChangeArrowheads="1"/>
          </p:cNvSpPr>
          <p:nvPr/>
        </p:nvSpPr>
        <p:spPr bwMode="auto">
          <a:xfrm>
            <a:off x="323850" y="3573463"/>
            <a:ext cx="1657350" cy="647700"/>
          </a:xfrm>
          <a:prstGeom prst="rect">
            <a:avLst/>
          </a:prstGeom>
          <a:solidFill>
            <a:schemeClr val="tx2">
              <a:lumMod val="40000"/>
              <a:lumOff val="60000"/>
            </a:schemeClr>
          </a:solidFill>
          <a:ln w="9525">
            <a:solidFill>
              <a:schemeClr val="tx2"/>
            </a:solidFill>
            <a:miter lim="800000"/>
            <a:headEnd/>
            <a:tailEnd/>
          </a:ln>
        </p:spPr>
        <p:txBody>
          <a:bodyPr wrap="none" anchor="ctr"/>
          <a:lstStyle/>
          <a:p>
            <a:pPr algn="ctr"/>
            <a:r>
              <a:rPr lang="fr-FR" sz="1600" b="1" dirty="0">
                <a:solidFill>
                  <a:schemeClr val="bg1"/>
                </a:solidFill>
              </a:rPr>
              <a:t>Orientations</a:t>
            </a:r>
          </a:p>
          <a:p>
            <a:pPr algn="ctr"/>
            <a:r>
              <a:rPr lang="fr-FR" sz="1600" b="1" dirty="0">
                <a:solidFill>
                  <a:schemeClr val="bg1"/>
                </a:solidFill>
              </a:rPr>
              <a:t>Stratégiques </a:t>
            </a:r>
          </a:p>
        </p:txBody>
      </p:sp>
      <p:sp>
        <p:nvSpPr>
          <p:cNvPr id="121862" name="Line 8"/>
          <p:cNvSpPr>
            <a:spLocks noChangeShapeType="1"/>
          </p:cNvSpPr>
          <p:nvPr/>
        </p:nvSpPr>
        <p:spPr bwMode="auto">
          <a:xfrm>
            <a:off x="1979613" y="3789363"/>
            <a:ext cx="504825" cy="0"/>
          </a:xfrm>
          <a:prstGeom prst="line">
            <a:avLst/>
          </a:prstGeom>
          <a:noFill/>
          <a:ln w="9525">
            <a:solidFill>
              <a:schemeClr val="tx2"/>
            </a:solidFill>
            <a:round/>
            <a:headEnd/>
            <a:tailEnd type="triangle" w="med" len="med"/>
          </a:ln>
        </p:spPr>
        <p:txBody>
          <a:bodyPr/>
          <a:lstStyle/>
          <a:p>
            <a:endParaRPr lang="fr-FR"/>
          </a:p>
        </p:txBody>
      </p:sp>
      <p:sp>
        <p:nvSpPr>
          <p:cNvPr id="121863" name="Rectangle 9"/>
          <p:cNvSpPr>
            <a:spLocks noChangeArrowheads="1"/>
          </p:cNvSpPr>
          <p:nvPr/>
        </p:nvSpPr>
        <p:spPr bwMode="auto">
          <a:xfrm>
            <a:off x="2484438" y="3429000"/>
            <a:ext cx="1657350" cy="792163"/>
          </a:xfrm>
          <a:prstGeom prst="rect">
            <a:avLst/>
          </a:prstGeom>
          <a:solidFill>
            <a:schemeClr val="tx2">
              <a:lumMod val="40000"/>
              <a:lumOff val="60000"/>
            </a:schemeClr>
          </a:solidFill>
          <a:ln w="9525">
            <a:solidFill>
              <a:schemeClr val="tx2"/>
            </a:solidFill>
            <a:miter lim="800000"/>
            <a:headEnd/>
            <a:tailEnd/>
          </a:ln>
        </p:spPr>
        <p:txBody>
          <a:bodyPr wrap="none" anchor="ctr"/>
          <a:lstStyle/>
          <a:p>
            <a:pPr algn="ctr"/>
            <a:r>
              <a:rPr lang="fr-FR" sz="1600" b="1" dirty="0">
                <a:solidFill>
                  <a:schemeClr val="bg1"/>
                </a:solidFill>
              </a:rPr>
              <a:t>Plan </a:t>
            </a:r>
          </a:p>
          <a:p>
            <a:pPr algn="ctr"/>
            <a:r>
              <a:rPr lang="fr-FR" sz="1600" b="1" dirty="0">
                <a:solidFill>
                  <a:schemeClr val="bg1"/>
                </a:solidFill>
              </a:rPr>
              <a:t>stratégique</a:t>
            </a:r>
          </a:p>
        </p:txBody>
      </p:sp>
      <p:sp>
        <p:nvSpPr>
          <p:cNvPr id="121864" name="Line 11"/>
          <p:cNvSpPr>
            <a:spLocks noChangeShapeType="1"/>
          </p:cNvSpPr>
          <p:nvPr/>
        </p:nvSpPr>
        <p:spPr bwMode="auto">
          <a:xfrm>
            <a:off x="4140200" y="3860800"/>
            <a:ext cx="576263" cy="0"/>
          </a:xfrm>
          <a:prstGeom prst="line">
            <a:avLst/>
          </a:prstGeom>
          <a:noFill/>
          <a:ln w="9525">
            <a:solidFill>
              <a:schemeClr val="tx2"/>
            </a:solidFill>
            <a:round/>
            <a:headEnd/>
            <a:tailEnd type="triangle" w="med" len="med"/>
          </a:ln>
        </p:spPr>
        <p:txBody>
          <a:bodyPr/>
          <a:lstStyle/>
          <a:p>
            <a:endParaRPr lang="fr-FR"/>
          </a:p>
        </p:txBody>
      </p:sp>
      <p:sp>
        <p:nvSpPr>
          <p:cNvPr id="121865" name="Rectangle 12"/>
          <p:cNvSpPr>
            <a:spLocks noChangeArrowheads="1"/>
          </p:cNvSpPr>
          <p:nvPr/>
        </p:nvSpPr>
        <p:spPr bwMode="auto">
          <a:xfrm>
            <a:off x="4716463" y="3213100"/>
            <a:ext cx="1368425" cy="1008063"/>
          </a:xfrm>
          <a:prstGeom prst="rect">
            <a:avLst/>
          </a:prstGeom>
          <a:solidFill>
            <a:schemeClr val="tx2">
              <a:lumMod val="40000"/>
              <a:lumOff val="60000"/>
            </a:schemeClr>
          </a:solidFill>
          <a:ln w="9525">
            <a:solidFill>
              <a:schemeClr val="tx2"/>
            </a:solidFill>
            <a:miter lim="800000"/>
            <a:headEnd/>
            <a:tailEnd/>
          </a:ln>
        </p:spPr>
        <p:txBody>
          <a:bodyPr wrap="none" anchor="ctr"/>
          <a:lstStyle/>
          <a:p>
            <a:pPr algn="ctr"/>
            <a:r>
              <a:rPr lang="fr-FR" sz="1600" b="1" dirty="0">
                <a:solidFill>
                  <a:schemeClr val="bg1"/>
                </a:solidFill>
              </a:rPr>
              <a:t>Plan</a:t>
            </a:r>
          </a:p>
          <a:p>
            <a:pPr algn="ctr"/>
            <a:r>
              <a:rPr lang="fr-FR" sz="1600" b="1" dirty="0">
                <a:solidFill>
                  <a:schemeClr val="bg1"/>
                </a:solidFill>
              </a:rPr>
              <a:t>Opérationnel </a:t>
            </a:r>
          </a:p>
          <a:p>
            <a:pPr algn="ctr"/>
            <a:endParaRPr lang="fr-FR" sz="1600" b="1" dirty="0">
              <a:solidFill>
                <a:schemeClr val="bg1"/>
              </a:solidFill>
            </a:endParaRPr>
          </a:p>
        </p:txBody>
      </p:sp>
      <p:sp>
        <p:nvSpPr>
          <p:cNvPr id="121866" name="Line 13"/>
          <p:cNvSpPr>
            <a:spLocks noChangeShapeType="1"/>
          </p:cNvSpPr>
          <p:nvPr/>
        </p:nvSpPr>
        <p:spPr bwMode="auto">
          <a:xfrm>
            <a:off x="6084888" y="3860800"/>
            <a:ext cx="574675" cy="0"/>
          </a:xfrm>
          <a:prstGeom prst="line">
            <a:avLst/>
          </a:prstGeom>
          <a:noFill/>
          <a:ln w="9525">
            <a:solidFill>
              <a:schemeClr val="tx2"/>
            </a:solidFill>
            <a:round/>
            <a:headEnd/>
            <a:tailEnd type="triangle" w="med" len="med"/>
          </a:ln>
        </p:spPr>
        <p:txBody>
          <a:bodyPr/>
          <a:lstStyle/>
          <a:p>
            <a:endParaRPr lang="fr-FR"/>
          </a:p>
        </p:txBody>
      </p:sp>
      <p:sp>
        <p:nvSpPr>
          <p:cNvPr id="121867" name="AutoShape 14"/>
          <p:cNvSpPr>
            <a:spLocks noChangeArrowheads="1"/>
          </p:cNvSpPr>
          <p:nvPr/>
        </p:nvSpPr>
        <p:spPr bwMode="auto">
          <a:xfrm>
            <a:off x="6659563" y="2997200"/>
            <a:ext cx="2233612" cy="1368425"/>
          </a:xfrm>
          <a:prstGeom prst="flowChartMultidocument">
            <a:avLst/>
          </a:prstGeom>
          <a:solidFill>
            <a:schemeClr val="tx2">
              <a:lumMod val="40000"/>
              <a:lumOff val="60000"/>
            </a:schemeClr>
          </a:solidFill>
          <a:ln w="9525">
            <a:solidFill>
              <a:schemeClr val="tx2"/>
            </a:solidFill>
            <a:miter lim="800000"/>
            <a:headEnd/>
            <a:tailEnd/>
          </a:ln>
        </p:spPr>
        <p:txBody>
          <a:bodyPr wrap="none" anchor="ctr"/>
          <a:lstStyle/>
          <a:p>
            <a:pPr algn="ctr"/>
            <a:r>
              <a:rPr lang="fr-FR" sz="1600" b="1" dirty="0">
                <a:solidFill>
                  <a:schemeClr val="bg1"/>
                </a:solidFill>
              </a:rPr>
              <a:t>Budgets</a:t>
            </a:r>
          </a:p>
          <a:p>
            <a:pPr algn="ctr"/>
            <a:r>
              <a:rPr lang="fr-FR" sz="1600" b="1" dirty="0">
                <a:solidFill>
                  <a:schemeClr val="bg1"/>
                </a:solidFill>
              </a:rPr>
              <a:t>par centres </a:t>
            </a:r>
          </a:p>
          <a:p>
            <a:pPr algn="ctr"/>
            <a:r>
              <a:rPr lang="fr-FR" sz="1600" b="1" dirty="0">
                <a:solidFill>
                  <a:schemeClr val="bg1"/>
                </a:solidFill>
              </a:rPr>
              <a:t>de responsabilité</a:t>
            </a:r>
          </a:p>
        </p:txBody>
      </p:sp>
      <p:sp>
        <p:nvSpPr>
          <p:cNvPr id="121868" name="Text Box 16"/>
          <p:cNvSpPr txBox="1">
            <a:spLocks noChangeArrowheads="1"/>
          </p:cNvSpPr>
          <p:nvPr/>
        </p:nvSpPr>
        <p:spPr bwMode="auto">
          <a:xfrm>
            <a:off x="682625" y="2060575"/>
            <a:ext cx="8137525" cy="831850"/>
          </a:xfrm>
          <a:prstGeom prst="rect">
            <a:avLst/>
          </a:prstGeom>
          <a:solidFill>
            <a:srgbClr val="F8F8F8"/>
          </a:solidFill>
          <a:ln w="9525">
            <a:solidFill>
              <a:schemeClr val="tx2"/>
            </a:solidFill>
            <a:miter lim="800000"/>
            <a:headEnd/>
            <a:tailEnd/>
          </a:ln>
        </p:spPr>
        <p:txBody>
          <a:bodyPr>
            <a:spAutoFit/>
          </a:bodyPr>
          <a:lstStyle/>
          <a:p>
            <a:pPr>
              <a:lnSpc>
                <a:spcPct val="120000"/>
              </a:lnSpc>
              <a:buClr>
                <a:schemeClr val="tx2"/>
              </a:buClr>
              <a:buFont typeface="Wingdings" pitchFamily="2" charset="2"/>
              <a:buChar char="Ø"/>
            </a:pPr>
            <a:r>
              <a:rPr lang="fr-FR" sz="2000" b="1" dirty="0"/>
              <a:t> Le plan opérationnel s’appuie sur le plan stratégique tandis que le budget s’inspire du plan opérationnel</a:t>
            </a:r>
          </a:p>
        </p:txBody>
      </p:sp>
      <p:sp>
        <p:nvSpPr>
          <p:cNvPr id="121869" name="Text Box 17"/>
          <p:cNvSpPr txBox="1">
            <a:spLocks noChangeArrowheads="1"/>
          </p:cNvSpPr>
          <p:nvPr/>
        </p:nvSpPr>
        <p:spPr bwMode="auto">
          <a:xfrm>
            <a:off x="611188" y="4968875"/>
            <a:ext cx="8064500" cy="806375"/>
          </a:xfrm>
          <a:prstGeom prst="rect">
            <a:avLst/>
          </a:prstGeom>
          <a:solidFill>
            <a:srgbClr val="F8F8F8"/>
          </a:solidFill>
          <a:ln w="9525">
            <a:solidFill>
              <a:schemeClr val="tx2"/>
            </a:solidFill>
            <a:miter lim="800000"/>
            <a:headEnd/>
            <a:tailEnd/>
          </a:ln>
        </p:spPr>
        <p:txBody>
          <a:bodyPr>
            <a:spAutoFit/>
          </a:bodyPr>
          <a:lstStyle/>
          <a:p>
            <a:pPr>
              <a:lnSpc>
                <a:spcPct val="120000"/>
              </a:lnSpc>
              <a:buClr>
                <a:schemeClr val="tx2"/>
              </a:buClr>
              <a:buFont typeface="Wingdings" pitchFamily="2" charset="2"/>
              <a:buChar char="Ø"/>
            </a:pPr>
            <a:r>
              <a:rPr lang="fr-FR" sz="2000" dirty="0"/>
              <a:t> </a:t>
            </a:r>
            <a:r>
              <a:rPr lang="fr-FR" sz="2000" b="1" dirty="0"/>
              <a:t>Il y a ainsi une coordination des plans d’action dans le temps qui permettent de décliner la stratégie à tout le niveau de l’organisation.</a:t>
            </a:r>
          </a:p>
        </p:txBody>
      </p:sp>
      <p:sp>
        <p:nvSpPr>
          <p:cNvPr id="121870" name="Line 18"/>
          <p:cNvSpPr>
            <a:spLocks noChangeShapeType="1"/>
          </p:cNvSpPr>
          <p:nvPr/>
        </p:nvSpPr>
        <p:spPr bwMode="auto">
          <a:xfrm>
            <a:off x="250825" y="4652963"/>
            <a:ext cx="3743325" cy="0"/>
          </a:xfrm>
          <a:prstGeom prst="line">
            <a:avLst/>
          </a:prstGeom>
          <a:noFill/>
          <a:ln w="9525">
            <a:solidFill>
              <a:schemeClr val="tx2"/>
            </a:solidFill>
            <a:round/>
            <a:headEnd type="triangle" w="med" len="med"/>
            <a:tailEnd type="triangle" w="med" len="med"/>
          </a:ln>
        </p:spPr>
        <p:txBody>
          <a:bodyPr/>
          <a:lstStyle/>
          <a:p>
            <a:endParaRPr lang="fr-FR"/>
          </a:p>
        </p:txBody>
      </p:sp>
      <p:sp>
        <p:nvSpPr>
          <p:cNvPr id="121871" name="Text Box 19"/>
          <p:cNvSpPr txBox="1">
            <a:spLocks noChangeArrowheads="1"/>
          </p:cNvSpPr>
          <p:nvPr/>
        </p:nvSpPr>
        <p:spPr bwMode="auto">
          <a:xfrm>
            <a:off x="1979613" y="4292600"/>
            <a:ext cx="700087" cy="366713"/>
          </a:xfrm>
          <a:prstGeom prst="rect">
            <a:avLst/>
          </a:prstGeom>
          <a:noFill/>
          <a:ln w="9525">
            <a:noFill/>
            <a:miter lim="800000"/>
            <a:headEnd/>
            <a:tailEnd/>
          </a:ln>
        </p:spPr>
        <p:txBody>
          <a:bodyPr>
            <a:spAutoFit/>
          </a:bodyPr>
          <a:lstStyle/>
          <a:p>
            <a:r>
              <a:rPr lang="fr-FR" sz="1400" b="1"/>
              <a:t>5 ans</a:t>
            </a:r>
            <a:r>
              <a:rPr lang="fr-FR"/>
              <a:t> </a:t>
            </a:r>
          </a:p>
        </p:txBody>
      </p:sp>
      <p:sp>
        <p:nvSpPr>
          <p:cNvPr id="121872" name="Line 20"/>
          <p:cNvSpPr>
            <a:spLocks noChangeShapeType="1"/>
          </p:cNvSpPr>
          <p:nvPr/>
        </p:nvSpPr>
        <p:spPr bwMode="auto">
          <a:xfrm>
            <a:off x="4140200" y="4652963"/>
            <a:ext cx="2160588" cy="0"/>
          </a:xfrm>
          <a:prstGeom prst="line">
            <a:avLst/>
          </a:prstGeom>
          <a:noFill/>
          <a:ln w="9525">
            <a:solidFill>
              <a:schemeClr val="tx2"/>
            </a:solidFill>
            <a:round/>
            <a:headEnd type="triangle" w="med" len="med"/>
            <a:tailEnd type="triangle" w="med" len="med"/>
          </a:ln>
        </p:spPr>
        <p:txBody>
          <a:bodyPr/>
          <a:lstStyle/>
          <a:p>
            <a:endParaRPr lang="fr-FR"/>
          </a:p>
        </p:txBody>
      </p:sp>
      <p:sp>
        <p:nvSpPr>
          <p:cNvPr id="121873" name="Text Box 21"/>
          <p:cNvSpPr txBox="1">
            <a:spLocks noChangeArrowheads="1"/>
          </p:cNvSpPr>
          <p:nvPr/>
        </p:nvSpPr>
        <p:spPr bwMode="auto">
          <a:xfrm>
            <a:off x="4932363" y="4221163"/>
            <a:ext cx="700087" cy="366712"/>
          </a:xfrm>
          <a:prstGeom prst="rect">
            <a:avLst/>
          </a:prstGeom>
          <a:noFill/>
          <a:ln w="9525">
            <a:noFill/>
            <a:miter lim="800000"/>
            <a:headEnd/>
            <a:tailEnd/>
          </a:ln>
        </p:spPr>
        <p:txBody>
          <a:bodyPr wrap="none">
            <a:spAutoFit/>
          </a:bodyPr>
          <a:lstStyle/>
          <a:p>
            <a:r>
              <a:rPr lang="fr-FR" sz="1400" b="1"/>
              <a:t>3 ans</a:t>
            </a:r>
            <a:r>
              <a:rPr lang="fr-FR"/>
              <a:t> </a:t>
            </a:r>
          </a:p>
        </p:txBody>
      </p:sp>
      <p:sp>
        <p:nvSpPr>
          <p:cNvPr id="121874" name="Line 22"/>
          <p:cNvSpPr>
            <a:spLocks noChangeShapeType="1"/>
          </p:cNvSpPr>
          <p:nvPr/>
        </p:nvSpPr>
        <p:spPr bwMode="auto">
          <a:xfrm>
            <a:off x="6372225" y="4652963"/>
            <a:ext cx="2447925" cy="0"/>
          </a:xfrm>
          <a:prstGeom prst="line">
            <a:avLst/>
          </a:prstGeom>
          <a:noFill/>
          <a:ln w="9525">
            <a:solidFill>
              <a:schemeClr val="tx2"/>
            </a:solidFill>
            <a:round/>
            <a:headEnd type="triangle" w="med" len="med"/>
            <a:tailEnd type="triangle" w="med" len="med"/>
          </a:ln>
        </p:spPr>
        <p:txBody>
          <a:bodyPr/>
          <a:lstStyle/>
          <a:p>
            <a:endParaRPr lang="fr-FR"/>
          </a:p>
        </p:txBody>
      </p:sp>
      <p:sp>
        <p:nvSpPr>
          <p:cNvPr id="121875" name="Text Box 23"/>
          <p:cNvSpPr txBox="1">
            <a:spLocks noChangeArrowheads="1"/>
          </p:cNvSpPr>
          <p:nvPr/>
        </p:nvSpPr>
        <p:spPr bwMode="auto">
          <a:xfrm>
            <a:off x="7812088" y="4292600"/>
            <a:ext cx="601662" cy="366713"/>
          </a:xfrm>
          <a:prstGeom prst="rect">
            <a:avLst/>
          </a:prstGeom>
          <a:noFill/>
          <a:ln w="9525">
            <a:noFill/>
            <a:miter lim="800000"/>
            <a:headEnd/>
            <a:tailEnd/>
          </a:ln>
        </p:spPr>
        <p:txBody>
          <a:bodyPr>
            <a:spAutoFit/>
          </a:bodyPr>
          <a:lstStyle/>
          <a:p>
            <a:r>
              <a:rPr lang="fr-FR" sz="1400" b="1"/>
              <a:t>1 an</a:t>
            </a:r>
            <a:r>
              <a:rPr lang="fr-FR"/>
              <a:t> </a:t>
            </a:r>
          </a:p>
        </p:txBody>
      </p:sp>
      <p:sp>
        <p:nvSpPr>
          <p:cNvPr id="121876" name="Text Box 24"/>
          <p:cNvSpPr txBox="1">
            <a:spLocks noChangeArrowheads="1"/>
          </p:cNvSpPr>
          <p:nvPr/>
        </p:nvSpPr>
        <p:spPr bwMode="auto">
          <a:xfrm>
            <a:off x="898525" y="1196975"/>
            <a:ext cx="2305050" cy="457200"/>
          </a:xfrm>
          <a:prstGeom prst="rect">
            <a:avLst/>
          </a:prstGeom>
          <a:noFill/>
          <a:ln w="9525">
            <a:noFill/>
            <a:miter lim="800000"/>
            <a:headEnd/>
            <a:tailEnd/>
          </a:ln>
        </p:spPr>
        <p:txBody>
          <a:bodyPr>
            <a:spAutoFit/>
          </a:bodyPr>
          <a:lstStyle/>
          <a:p>
            <a:pPr marL="457200" indent="-457200">
              <a:buFontTx/>
              <a:buAutoNum type="arabicPeriod" startAt="4"/>
            </a:pPr>
            <a:r>
              <a:rPr lang="fr-FR" sz="2400" b="1" dirty="0">
                <a:solidFill>
                  <a:schemeClr val="tx2"/>
                </a:solidFill>
              </a:rPr>
              <a:t>Objectifs</a:t>
            </a:r>
            <a:r>
              <a:rPr lang="fr-FR" sz="2400" b="1" dirty="0">
                <a:solidFill>
                  <a:srgbClr val="993366"/>
                </a:solidFill>
              </a:rPr>
              <a:t>: </a:t>
            </a:r>
          </a:p>
        </p:txBody>
      </p:sp>
      <p:sp>
        <p:nvSpPr>
          <p:cNvPr id="121878" name="Text Box 27"/>
          <p:cNvSpPr txBox="1">
            <a:spLocks noChangeArrowheads="1"/>
          </p:cNvSpPr>
          <p:nvPr/>
        </p:nvSpPr>
        <p:spPr bwMode="auto">
          <a:xfrm>
            <a:off x="755650" y="115888"/>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Espace réservé du numéro de diapositive 5"/>
          <p:cNvSpPr>
            <a:spLocks noGrp="1"/>
          </p:cNvSpPr>
          <p:nvPr>
            <p:ph type="sldNum" sz="quarter" idx="12"/>
          </p:nvPr>
        </p:nvSpPr>
        <p:spPr>
          <a:noFill/>
        </p:spPr>
        <p:txBody>
          <a:bodyPr/>
          <a:lstStyle/>
          <a:p>
            <a:fld id="{1AAFB5EA-5B1A-4732-BBEC-F1978E13E8C1}" type="slidenum">
              <a:rPr lang="es-ES"/>
              <a:pPr/>
              <a:t>17</a:t>
            </a:fld>
            <a:endParaRPr lang="es-ES"/>
          </a:p>
        </p:txBody>
      </p:sp>
      <p:sp>
        <p:nvSpPr>
          <p:cNvPr id="122884" name="Rectangle 2"/>
          <p:cNvSpPr>
            <a:spLocks noGrp="1" noChangeArrowheads="1"/>
          </p:cNvSpPr>
          <p:nvPr>
            <p:ph type="body" idx="1"/>
          </p:nvPr>
        </p:nvSpPr>
        <p:spPr>
          <a:xfrm>
            <a:off x="827088" y="1557338"/>
            <a:ext cx="7345362" cy="2519362"/>
          </a:xfrm>
          <a:solidFill>
            <a:srgbClr val="F8F8F8"/>
          </a:solidFill>
          <a:ln>
            <a:solidFill>
              <a:schemeClr val="tx2"/>
            </a:solidFill>
          </a:ln>
        </p:spPr>
        <p:txBody>
          <a:bodyPr/>
          <a:lstStyle/>
          <a:p>
            <a:pPr marL="609600" indent="-609600" eaLnBrk="1" hangingPunct="1">
              <a:lnSpc>
                <a:spcPct val="0"/>
              </a:lnSpc>
              <a:buClr>
                <a:srgbClr val="FF0066"/>
              </a:buClr>
              <a:buFontTx/>
              <a:buNone/>
            </a:pPr>
            <a:endParaRPr lang="fr-FR" sz="2000" b="1" dirty="0" smtClean="0">
              <a:solidFill>
                <a:srgbClr val="993366"/>
              </a:solidFill>
            </a:endParaRPr>
          </a:p>
          <a:p>
            <a:pPr marL="609600" indent="-609600" eaLnBrk="1" hangingPunct="1">
              <a:lnSpc>
                <a:spcPct val="80000"/>
              </a:lnSpc>
              <a:buClr>
                <a:srgbClr val="993366"/>
              </a:buClr>
              <a:buFontTx/>
              <a:buNone/>
            </a:pPr>
            <a:r>
              <a:rPr lang="fr-FR" sz="2000" b="1" dirty="0" smtClean="0">
                <a:solidFill>
                  <a:schemeClr val="tx2"/>
                </a:solidFill>
              </a:rPr>
              <a:t>1.   La gestion des équilibres financiers</a:t>
            </a:r>
          </a:p>
          <a:p>
            <a:pPr marL="609600" indent="-609600" eaLnBrk="1" hangingPunct="1">
              <a:lnSpc>
                <a:spcPct val="50000"/>
              </a:lnSpc>
              <a:buClr>
                <a:srgbClr val="FF0066"/>
              </a:buClr>
              <a:buFontTx/>
              <a:buNone/>
            </a:pPr>
            <a:endParaRPr lang="fr-FR" sz="2000" b="1" dirty="0" smtClean="0"/>
          </a:p>
          <a:p>
            <a:pPr marL="609600" indent="-609600" eaLnBrk="1" hangingPunct="1">
              <a:lnSpc>
                <a:spcPct val="80000"/>
              </a:lnSpc>
              <a:buClr>
                <a:srgbClr val="FF0066"/>
              </a:buClr>
              <a:buFontTx/>
              <a:buNone/>
            </a:pPr>
            <a:r>
              <a:rPr lang="fr-FR" sz="1800" b="1" dirty="0" smtClean="0"/>
              <a:t>Les budgets permettent :</a:t>
            </a:r>
          </a:p>
          <a:p>
            <a:pPr marL="609600" indent="-609600" eaLnBrk="1" hangingPunct="1">
              <a:lnSpc>
                <a:spcPct val="0"/>
              </a:lnSpc>
              <a:buClr>
                <a:srgbClr val="FF0066"/>
              </a:buClr>
              <a:buFontTx/>
              <a:buNone/>
            </a:pPr>
            <a:endParaRPr lang="fr-FR" sz="1800" b="1" dirty="0" smtClean="0"/>
          </a:p>
          <a:p>
            <a:pPr marL="609600" indent="-609600" eaLnBrk="1" hangingPunct="1">
              <a:buClr>
                <a:schemeClr val="tx2"/>
              </a:buClr>
              <a:buFont typeface="Wingdings" pitchFamily="2" charset="2"/>
              <a:buChar char="ü"/>
            </a:pPr>
            <a:r>
              <a:rPr lang="fr-FR" sz="1800" b="1" dirty="0" smtClean="0"/>
              <a:t>d’assurer à la DG que l’allocation des ressources sert principalement les objectifs stratégiques,</a:t>
            </a:r>
          </a:p>
          <a:p>
            <a:pPr marL="609600" indent="-609600" eaLnBrk="1" hangingPunct="1">
              <a:buClr>
                <a:schemeClr val="tx2"/>
              </a:buClr>
              <a:buFont typeface="Wingdings" pitchFamily="2" charset="2"/>
              <a:buChar char="ü"/>
            </a:pPr>
            <a:r>
              <a:rPr lang="fr-FR" sz="1800" b="1" dirty="0" smtClean="0"/>
              <a:t>d’anticiper les équilibres financiers et de communiquer ces</a:t>
            </a:r>
          </a:p>
          <a:p>
            <a:pPr marL="609600" indent="-609600" eaLnBrk="1" hangingPunct="1">
              <a:buClr>
                <a:schemeClr val="tx2"/>
              </a:buClr>
              <a:buFont typeface="Wingdings" pitchFamily="2" charset="2"/>
              <a:buNone/>
            </a:pPr>
            <a:r>
              <a:rPr lang="fr-FR" sz="1800" b="1" dirty="0" smtClean="0"/>
              <a:t>          prévisions aux analystes financiers.</a:t>
            </a:r>
          </a:p>
        </p:txBody>
      </p:sp>
      <p:sp>
        <p:nvSpPr>
          <p:cNvPr id="122885" name="Text Box 4"/>
          <p:cNvSpPr txBox="1">
            <a:spLocks noChangeArrowheads="1"/>
          </p:cNvSpPr>
          <p:nvPr/>
        </p:nvSpPr>
        <p:spPr bwMode="auto">
          <a:xfrm>
            <a:off x="827088" y="1171575"/>
            <a:ext cx="3313112" cy="457200"/>
          </a:xfrm>
          <a:prstGeom prst="rect">
            <a:avLst/>
          </a:prstGeom>
          <a:noFill/>
          <a:ln w="9525">
            <a:noFill/>
            <a:miter lim="800000"/>
            <a:headEnd/>
            <a:tailEnd/>
          </a:ln>
        </p:spPr>
        <p:txBody>
          <a:bodyPr>
            <a:spAutoFit/>
          </a:bodyPr>
          <a:lstStyle/>
          <a:p>
            <a:pPr marL="457200" indent="-457200">
              <a:buClr>
                <a:schemeClr val="tx2"/>
              </a:buClr>
              <a:buFontTx/>
              <a:buAutoNum type="arabicPeriod" startAt="5"/>
            </a:pPr>
            <a:r>
              <a:rPr lang="fr-FR" sz="2400" b="1" dirty="0">
                <a:solidFill>
                  <a:schemeClr val="tx2"/>
                </a:solidFill>
              </a:rPr>
              <a:t>Rôle des budgets</a:t>
            </a:r>
          </a:p>
        </p:txBody>
      </p:sp>
      <p:sp>
        <p:nvSpPr>
          <p:cNvPr id="122886" name="Text Box 7"/>
          <p:cNvSpPr txBox="1">
            <a:spLocks noChangeArrowheads="1"/>
          </p:cNvSpPr>
          <p:nvPr/>
        </p:nvSpPr>
        <p:spPr bwMode="auto">
          <a:xfrm>
            <a:off x="683568" y="0"/>
            <a:ext cx="7416800" cy="711200"/>
          </a:xfrm>
          <a:prstGeom prst="rect">
            <a:avLst/>
          </a:prstGeom>
          <a:solidFill>
            <a:schemeClr val="accent1"/>
          </a:solidFill>
          <a:ln w="9525">
            <a:solidFill>
              <a:schemeClr val="tx2"/>
            </a:solidFill>
            <a:miter lim="800000"/>
            <a:headEnd/>
            <a:tailEnd/>
          </a:ln>
        </p:spPr>
        <p:txBody>
          <a:bodyPr>
            <a:spAutoFit/>
          </a:bodyPr>
          <a:lstStyle/>
          <a:p>
            <a:pPr algn="ctr"/>
            <a:r>
              <a:rPr lang="fr-FR" sz="4000" b="1" dirty="0" smtClean="0"/>
              <a:t>La Gestion Budgétaire</a:t>
            </a:r>
            <a:endParaRPr lang="fr-FR" sz="4000" b="1" dirty="0"/>
          </a:p>
        </p:txBody>
      </p:sp>
      <p:sp>
        <p:nvSpPr>
          <p:cNvPr id="122888" name="Rectangle 9"/>
          <p:cNvSpPr>
            <a:spLocks noChangeArrowheads="1"/>
          </p:cNvSpPr>
          <p:nvPr/>
        </p:nvSpPr>
        <p:spPr bwMode="auto">
          <a:xfrm>
            <a:off x="827088" y="4076700"/>
            <a:ext cx="7345362" cy="2206625"/>
          </a:xfrm>
          <a:prstGeom prst="rect">
            <a:avLst/>
          </a:prstGeom>
          <a:solidFill>
            <a:srgbClr val="F8F8F8"/>
          </a:solidFill>
          <a:ln w="9525">
            <a:solidFill>
              <a:schemeClr val="tx2"/>
            </a:solidFill>
            <a:miter lim="800000"/>
            <a:headEnd/>
            <a:tailEnd/>
          </a:ln>
        </p:spPr>
        <p:txBody>
          <a:bodyPr>
            <a:spAutoFit/>
          </a:bodyPr>
          <a:lstStyle/>
          <a:p>
            <a:pPr marL="342900" indent="-342900">
              <a:buFontTx/>
              <a:buAutoNum type="arabicPeriod" startAt="2"/>
            </a:pPr>
            <a:r>
              <a:rPr lang="fr-FR" sz="2000" b="1" dirty="0">
                <a:solidFill>
                  <a:schemeClr val="tx2"/>
                </a:solidFill>
              </a:rPr>
              <a:t> Coordination, prévision et simulation</a:t>
            </a:r>
          </a:p>
          <a:p>
            <a:pPr marL="342900" indent="-342900">
              <a:lnSpc>
                <a:spcPct val="50000"/>
              </a:lnSpc>
            </a:pPr>
            <a:endParaRPr lang="fr-FR" sz="2000" b="1" dirty="0">
              <a:solidFill>
                <a:srgbClr val="993366"/>
              </a:solidFill>
            </a:endParaRPr>
          </a:p>
          <a:p>
            <a:pPr marL="342900" indent="-342900">
              <a:buClr>
                <a:schemeClr val="tx2"/>
              </a:buClr>
              <a:buFont typeface="Wingdings" pitchFamily="2" charset="2"/>
              <a:buChar char="ü"/>
            </a:pPr>
            <a:r>
              <a:rPr lang="fr-FR" b="1" dirty="0"/>
              <a:t> L’élaboration d’un ensemble de budgets </a:t>
            </a:r>
            <a:r>
              <a:rPr lang="fr-FR" b="1" dirty="0">
                <a:solidFill>
                  <a:schemeClr val="tx2"/>
                </a:solidFill>
              </a:rPr>
              <a:t>cohérents</a:t>
            </a:r>
            <a:r>
              <a:rPr lang="fr-FR" b="1" dirty="0"/>
              <a:t> est un moyen de s’assurer que les actions des différentes unités </a:t>
            </a:r>
            <a:r>
              <a:rPr lang="fr-FR" b="1" dirty="0">
                <a:solidFill>
                  <a:schemeClr val="tx2"/>
                </a:solidFill>
              </a:rPr>
              <a:t>décentralisées </a:t>
            </a:r>
            <a:r>
              <a:rPr lang="fr-FR" b="1" dirty="0"/>
              <a:t>seront </a:t>
            </a:r>
            <a:r>
              <a:rPr lang="fr-FR" b="1" dirty="0">
                <a:solidFill>
                  <a:schemeClr val="tx2"/>
                </a:solidFill>
              </a:rPr>
              <a:t>compatibles.</a:t>
            </a:r>
          </a:p>
          <a:p>
            <a:pPr marL="342900" indent="-342900">
              <a:buClr>
                <a:schemeClr val="tx2"/>
              </a:buClr>
              <a:buFont typeface="Wingdings" pitchFamily="2" charset="2"/>
              <a:buChar char="ü"/>
            </a:pPr>
            <a:r>
              <a:rPr lang="fr-FR" b="1" dirty="0"/>
              <a:t> Les budgets sont des instruments de </a:t>
            </a:r>
            <a:r>
              <a:rPr lang="fr-FR" b="1" dirty="0">
                <a:solidFill>
                  <a:schemeClr val="tx2"/>
                </a:solidFill>
              </a:rPr>
              <a:t>prévision</a:t>
            </a:r>
          </a:p>
          <a:p>
            <a:pPr marL="342900" indent="-342900">
              <a:buClr>
                <a:schemeClr val="tx2"/>
              </a:buClr>
              <a:buFont typeface="Wingdings" pitchFamily="2" charset="2"/>
              <a:buChar char="ü"/>
            </a:pPr>
            <a:r>
              <a:rPr lang="fr-FR" b="1" dirty="0"/>
              <a:t> L’informatique permet de</a:t>
            </a:r>
            <a:r>
              <a:rPr lang="fr-FR" b="1" dirty="0">
                <a:solidFill>
                  <a:srgbClr val="993366"/>
                </a:solidFill>
              </a:rPr>
              <a:t> </a:t>
            </a:r>
            <a:r>
              <a:rPr lang="fr-FR" b="1" dirty="0">
                <a:solidFill>
                  <a:schemeClr val="tx2"/>
                </a:solidFill>
              </a:rPr>
              <a:t>simuler</a:t>
            </a:r>
            <a:r>
              <a:rPr lang="fr-FR" b="1" dirty="0">
                <a:solidFill>
                  <a:srgbClr val="993366"/>
                </a:solidFill>
              </a:rPr>
              <a:t> </a:t>
            </a:r>
            <a:r>
              <a:rPr lang="fr-FR" b="1" dirty="0"/>
              <a:t>différentes hypothèses et d’évaluer la faisabilité des budgets.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Espace réservé du numéro de diapositive 5"/>
          <p:cNvSpPr>
            <a:spLocks noGrp="1"/>
          </p:cNvSpPr>
          <p:nvPr>
            <p:ph type="sldNum" sz="quarter" idx="12"/>
          </p:nvPr>
        </p:nvSpPr>
        <p:spPr>
          <a:noFill/>
        </p:spPr>
        <p:txBody>
          <a:bodyPr/>
          <a:lstStyle/>
          <a:p>
            <a:fld id="{BBAB663D-9BEE-4FF9-A6D8-B6D639DF3AEB}" type="slidenum">
              <a:rPr lang="es-ES"/>
              <a:pPr/>
              <a:t>18</a:t>
            </a:fld>
            <a:endParaRPr lang="es-ES"/>
          </a:p>
        </p:txBody>
      </p:sp>
      <p:sp>
        <p:nvSpPr>
          <p:cNvPr id="123908" name="Rectangle 2"/>
          <p:cNvSpPr>
            <a:spLocks noGrp="1" noChangeArrowheads="1"/>
          </p:cNvSpPr>
          <p:nvPr>
            <p:ph type="body" idx="1"/>
          </p:nvPr>
        </p:nvSpPr>
        <p:spPr>
          <a:xfrm>
            <a:off x="827088" y="1844675"/>
            <a:ext cx="7416800" cy="4276725"/>
          </a:xfrm>
          <a:solidFill>
            <a:srgbClr val="F8F8F8"/>
          </a:solidFill>
          <a:ln>
            <a:solidFill>
              <a:schemeClr val="tx2"/>
            </a:solidFill>
          </a:ln>
        </p:spPr>
        <p:txBody>
          <a:bodyPr/>
          <a:lstStyle/>
          <a:p>
            <a:pPr marL="609600" indent="-609600" eaLnBrk="1" hangingPunct="1">
              <a:lnSpc>
                <a:spcPct val="90000"/>
              </a:lnSpc>
              <a:buClr>
                <a:schemeClr val="tx2"/>
              </a:buClr>
              <a:buFontTx/>
              <a:buAutoNum type="arabicPeriod" startAt="3"/>
            </a:pPr>
            <a:r>
              <a:rPr lang="fr-FR" sz="2400" b="1" dirty="0" smtClean="0">
                <a:solidFill>
                  <a:schemeClr val="tx2"/>
                </a:solidFill>
              </a:rPr>
              <a:t>Évaluation, motivation et communication</a:t>
            </a:r>
          </a:p>
          <a:p>
            <a:pPr marL="609600" indent="-609600" eaLnBrk="1" hangingPunct="1">
              <a:lnSpc>
                <a:spcPct val="50000"/>
              </a:lnSpc>
              <a:buClr>
                <a:srgbClr val="993366"/>
              </a:buClr>
              <a:buFont typeface="Wingdings" pitchFamily="2" charset="2"/>
              <a:buNone/>
            </a:pPr>
            <a:endParaRPr lang="fr-FR" sz="2400" b="1" dirty="0" smtClean="0">
              <a:solidFill>
                <a:srgbClr val="993366"/>
              </a:solidFill>
            </a:endParaRPr>
          </a:p>
          <a:p>
            <a:pPr marL="609600" indent="-609600">
              <a:lnSpc>
                <a:spcPct val="90000"/>
              </a:lnSpc>
              <a:buClr>
                <a:schemeClr val="tx2"/>
              </a:buClr>
              <a:buFont typeface="Wingdings" pitchFamily="2" charset="2"/>
              <a:buChar char="ü"/>
            </a:pPr>
            <a:r>
              <a:rPr lang="fr-FR" sz="2000" b="1" dirty="0" smtClean="0"/>
              <a:t>Le budget comporte une </a:t>
            </a:r>
            <a:r>
              <a:rPr lang="fr-FR" sz="2000" b="1" dirty="0" smtClean="0">
                <a:solidFill>
                  <a:schemeClr val="tx2"/>
                </a:solidFill>
              </a:rPr>
              <a:t>dimension managériale</a:t>
            </a:r>
            <a:r>
              <a:rPr lang="fr-FR" sz="2000" b="1" dirty="0" smtClean="0"/>
              <a:t>. Il est considéré comme un contrat conclu entre la Direction Générale et les Directions opérationnelles.</a:t>
            </a:r>
          </a:p>
          <a:p>
            <a:pPr marL="609600" indent="-609600" eaLnBrk="1" hangingPunct="1">
              <a:lnSpc>
                <a:spcPct val="50000"/>
              </a:lnSpc>
              <a:buClr>
                <a:srgbClr val="993366"/>
              </a:buClr>
              <a:buFont typeface="Wingdings" pitchFamily="2" charset="2"/>
              <a:buNone/>
            </a:pPr>
            <a:endParaRPr lang="fr-FR" sz="2000" b="1" dirty="0" smtClean="0"/>
          </a:p>
          <a:p>
            <a:pPr marL="609600" indent="-609600" eaLnBrk="1" hangingPunct="1">
              <a:lnSpc>
                <a:spcPct val="90000"/>
              </a:lnSpc>
              <a:buClr>
                <a:schemeClr val="tx2"/>
              </a:buClr>
              <a:buFont typeface="Wingdings" pitchFamily="2" charset="2"/>
              <a:buChar char="ü"/>
            </a:pPr>
            <a:r>
              <a:rPr lang="fr-FR" sz="2000" b="1" dirty="0" smtClean="0"/>
              <a:t>Le respect des objectifs de moyen ou/ et de résultats qui leur sont fixés par leur budget est un critère important pour </a:t>
            </a:r>
            <a:r>
              <a:rPr lang="fr-FR" sz="2000" b="1" dirty="0" smtClean="0">
                <a:solidFill>
                  <a:schemeClr val="tx2"/>
                </a:solidFill>
              </a:rPr>
              <a:t>l’évaluation des performances </a:t>
            </a:r>
            <a:r>
              <a:rPr lang="fr-FR" sz="2000" b="1" dirty="0" smtClean="0"/>
              <a:t>des responsables des unités décentralisées.</a:t>
            </a:r>
          </a:p>
          <a:p>
            <a:pPr marL="609600" indent="-609600" eaLnBrk="1" hangingPunct="1">
              <a:lnSpc>
                <a:spcPct val="50000"/>
              </a:lnSpc>
              <a:buClr>
                <a:srgbClr val="993366"/>
              </a:buClr>
              <a:buFont typeface="Wingdings" pitchFamily="2" charset="2"/>
              <a:buChar char="ü"/>
            </a:pPr>
            <a:endParaRPr lang="fr-FR" sz="2000" b="1" dirty="0" smtClean="0"/>
          </a:p>
          <a:p>
            <a:pPr marL="609600" indent="-609600">
              <a:lnSpc>
                <a:spcPct val="90000"/>
              </a:lnSpc>
              <a:buClr>
                <a:schemeClr val="tx2"/>
              </a:buClr>
              <a:buFont typeface="Wingdings" pitchFamily="2" charset="2"/>
              <a:buChar char="ü"/>
            </a:pPr>
            <a:r>
              <a:rPr lang="fr-FR" sz="2000" b="1" dirty="0" smtClean="0"/>
              <a:t>Le budget est </a:t>
            </a:r>
            <a:r>
              <a:rPr lang="fr-FR" sz="2000" b="1" dirty="0" smtClean="0">
                <a:solidFill>
                  <a:schemeClr val="tx2"/>
                </a:solidFill>
              </a:rPr>
              <a:t>un facteur important de motivation</a:t>
            </a:r>
            <a:r>
              <a:rPr lang="fr-FR" sz="2000" b="1" dirty="0" smtClean="0"/>
              <a:t>. Mais la participation des managers à la totalité du processus budgétaire est une condition indispensable. </a:t>
            </a:r>
          </a:p>
        </p:txBody>
      </p:sp>
      <p:sp>
        <p:nvSpPr>
          <p:cNvPr id="123909" name="Text Box 3"/>
          <p:cNvSpPr txBox="1">
            <a:spLocks noChangeArrowheads="1"/>
          </p:cNvSpPr>
          <p:nvPr/>
        </p:nvSpPr>
        <p:spPr bwMode="auto">
          <a:xfrm>
            <a:off x="663575" y="1073150"/>
            <a:ext cx="184150" cy="366713"/>
          </a:xfrm>
          <a:prstGeom prst="rect">
            <a:avLst/>
          </a:prstGeom>
          <a:noFill/>
          <a:ln w="9525">
            <a:noFill/>
            <a:miter lim="800000"/>
            <a:headEnd/>
            <a:tailEnd/>
          </a:ln>
        </p:spPr>
        <p:txBody>
          <a:bodyPr wrap="none">
            <a:spAutoFit/>
          </a:bodyPr>
          <a:lstStyle/>
          <a:p>
            <a:endParaRPr lang="fr-FR"/>
          </a:p>
        </p:txBody>
      </p:sp>
      <p:sp>
        <p:nvSpPr>
          <p:cNvPr id="123910" name="Text Box 5"/>
          <p:cNvSpPr txBox="1">
            <a:spLocks noChangeArrowheads="1"/>
          </p:cNvSpPr>
          <p:nvPr/>
        </p:nvSpPr>
        <p:spPr bwMode="auto">
          <a:xfrm>
            <a:off x="827088" y="1125538"/>
            <a:ext cx="3313112" cy="457200"/>
          </a:xfrm>
          <a:prstGeom prst="rect">
            <a:avLst/>
          </a:prstGeom>
          <a:noFill/>
          <a:ln w="9525">
            <a:noFill/>
            <a:miter lim="800000"/>
            <a:headEnd/>
            <a:tailEnd/>
          </a:ln>
        </p:spPr>
        <p:txBody>
          <a:bodyPr>
            <a:spAutoFit/>
          </a:bodyPr>
          <a:lstStyle/>
          <a:p>
            <a:pPr marL="457200" indent="-457200">
              <a:buClr>
                <a:schemeClr val="tx2"/>
              </a:buClr>
              <a:buFontTx/>
              <a:buAutoNum type="arabicPeriod" startAt="5"/>
            </a:pPr>
            <a:r>
              <a:rPr lang="fr-FR" sz="2400" b="1" dirty="0">
                <a:solidFill>
                  <a:schemeClr val="tx2"/>
                </a:solidFill>
              </a:rPr>
              <a:t>Rôle des budgets</a:t>
            </a:r>
          </a:p>
        </p:txBody>
      </p:sp>
      <p:sp>
        <p:nvSpPr>
          <p:cNvPr id="123912" name="Text Box 8"/>
          <p:cNvSpPr txBox="1">
            <a:spLocks noChangeArrowheads="1"/>
          </p:cNvSpPr>
          <p:nvPr/>
        </p:nvSpPr>
        <p:spPr bwMode="auto">
          <a:xfrm>
            <a:off x="899592" y="18864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Espace réservé du numéro de diapositive 5"/>
          <p:cNvSpPr>
            <a:spLocks noGrp="1"/>
          </p:cNvSpPr>
          <p:nvPr>
            <p:ph type="sldNum" sz="quarter" idx="12"/>
          </p:nvPr>
        </p:nvSpPr>
        <p:spPr>
          <a:noFill/>
        </p:spPr>
        <p:txBody>
          <a:bodyPr/>
          <a:lstStyle/>
          <a:p>
            <a:fld id="{2489E3FD-C29A-4021-BA58-878A3D39523D}" type="slidenum">
              <a:rPr lang="es-ES"/>
              <a:pPr/>
              <a:t>19</a:t>
            </a:fld>
            <a:endParaRPr lang="es-ES"/>
          </a:p>
        </p:txBody>
      </p:sp>
      <p:sp>
        <p:nvSpPr>
          <p:cNvPr id="124932" name="Rectangle 2"/>
          <p:cNvSpPr>
            <a:spLocks noGrp="1" noChangeArrowheads="1"/>
          </p:cNvSpPr>
          <p:nvPr>
            <p:ph type="body" idx="1"/>
          </p:nvPr>
        </p:nvSpPr>
        <p:spPr>
          <a:xfrm>
            <a:off x="1042988" y="2205038"/>
            <a:ext cx="7345362" cy="3671887"/>
          </a:xfrm>
          <a:solidFill>
            <a:srgbClr val="F8F8F8"/>
          </a:solidFill>
          <a:ln>
            <a:solidFill>
              <a:schemeClr val="tx2"/>
            </a:solidFill>
          </a:ln>
        </p:spPr>
        <p:txBody>
          <a:bodyPr/>
          <a:lstStyle/>
          <a:p>
            <a:pPr eaLnBrk="1" hangingPunct="1">
              <a:lnSpc>
                <a:spcPct val="80000"/>
              </a:lnSpc>
              <a:buFontTx/>
              <a:buNone/>
            </a:pPr>
            <a:endParaRPr lang="fr-FR" sz="1400" b="1" dirty="0" smtClean="0"/>
          </a:p>
          <a:p>
            <a:pPr eaLnBrk="1" hangingPunct="1">
              <a:lnSpc>
                <a:spcPct val="80000"/>
              </a:lnSpc>
              <a:buFontTx/>
              <a:buBlip>
                <a:blip r:embed="rId3"/>
              </a:buBlip>
            </a:pPr>
            <a:r>
              <a:rPr lang="fr-FR" sz="2000" b="1" dirty="0" smtClean="0"/>
              <a:t>D’une gestion à posteriori, les entreprises et toutes les</a:t>
            </a:r>
          </a:p>
          <a:p>
            <a:pPr eaLnBrk="1" hangingPunct="1">
              <a:lnSpc>
                <a:spcPct val="80000"/>
              </a:lnSpc>
              <a:buFontTx/>
              <a:buNone/>
            </a:pPr>
            <a:r>
              <a:rPr lang="fr-FR" sz="2000" b="1" dirty="0" smtClean="0"/>
              <a:t>autres entités organisationnelles s’orientent de plus en</a:t>
            </a:r>
          </a:p>
          <a:p>
            <a:pPr eaLnBrk="1" hangingPunct="1">
              <a:lnSpc>
                <a:spcPct val="80000"/>
              </a:lnSpc>
              <a:buFontTx/>
              <a:buNone/>
            </a:pPr>
            <a:r>
              <a:rPr lang="fr-FR" sz="2000" b="1" dirty="0" smtClean="0"/>
              <a:t>plus vers une </a:t>
            </a:r>
            <a:r>
              <a:rPr lang="fr-FR" sz="2000" b="1" dirty="0" smtClean="0">
                <a:solidFill>
                  <a:schemeClr val="tx2"/>
                </a:solidFill>
              </a:rPr>
              <a:t>gestion à priori.</a:t>
            </a:r>
          </a:p>
          <a:p>
            <a:pPr eaLnBrk="1" hangingPunct="1">
              <a:lnSpc>
                <a:spcPct val="80000"/>
              </a:lnSpc>
              <a:buFontTx/>
              <a:buNone/>
            </a:pPr>
            <a:endParaRPr lang="fr-FR" sz="2000" b="1" dirty="0" smtClean="0">
              <a:solidFill>
                <a:srgbClr val="993366"/>
              </a:solidFill>
            </a:endParaRPr>
          </a:p>
          <a:p>
            <a:pPr eaLnBrk="1" hangingPunct="1">
              <a:lnSpc>
                <a:spcPct val="80000"/>
              </a:lnSpc>
              <a:buFontTx/>
              <a:buNone/>
            </a:pPr>
            <a:r>
              <a:rPr lang="fr-FR" sz="2000" b="1" dirty="0" smtClean="0"/>
              <a:t>Au lieu de subir les résultats, les managers programment</a:t>
            </a:r>
          </a:p>
          <a:p>
            <a:pPr eaLnBrk="1" hangingPunct="1">
              <a:lnSpc>
                <a:spcPct val="80000"/>
              </a:lnSpc>
              <a:buFontTx/>
              <a:buNone/>
            </a:pPr>
            <a:r>
              <a:rPr lang="fr-FR" sz="2000" b="1" dirty="0" smtClean="0"/>
              <a:t>leurs objectifs pour </a:t>
            </a:r>
            <a:r>
              <a:rPr lang="fr-FR" sz="2000" b="1" dirty="0" smtClean="0">
                <a:solidFill>
                  <a:schemeClr val="tx2"/>
                </a:solidFill>
              </a:rPr>
              <a:t>déterminer à l’avance les actions à</a:t>
            </a:r>
          </a:p>
          <a:p>
            <a:pPr eaLnBrk="1" hangingPunct="1">
              <a:lnSpc>
                <a:spcPct val="80000"/>
              </a:lnSpc>
              <a:buFontTx/>
              <a:buNone/>
            </a:pPr>
            <a:r>
              <a:rPr lang="fr-FR" sz="2000" b="1" dirty="0" smtClean="0">
                <a:solidFill>
                  <a:schemeClr val="tx2"/>
                </a:solidFill>
              </a:rPr>
              <a:t>entreprendre. </a:t>
            </a:r>
          </a:p>
          <a:p>
            <a:pPr eaLnBrk="1" hangingPunct="1">
              <a:lnSpc>
                <a:spcPct val="80000"/>
              </a:lnSpc>
              <a:buFontTx/>
              <a:buNone/>
            </a:pPr>
            <a:endParaRPr lang="fr-FR" sz="2000" b="1" dirty="0" smtClean="0">
              <a:solidFill>
                <a:srgbClr val="993366"/>
              </a:solidFill>
            </a:endParaRPr>
          </a:p>
          <a:p>
            <a:pPr eaLnBrk="1" hangingPunct="1">
              <a:lnSpc>
                <a:spcPct val="80000"/>
              </a:lnSpc>
              <a:buFontTx/>
              <a:buNone/>
            </a:pPr>
            <a:r>
              <a:rPr lang="fr-FR" sz="2000" b="1" dirty="0" smtClean="0"/>
              <a:t>Les budgets ont plusieurs fonctions au sein de toute</a:t>
            </a:r>
          </a:p>
          <a:p>
            <a:pPr eaLnBrk="1" hangingPunct="1">
              <a:lnSpc>
                <a:spcPct val="80000"/>
              </a:lnSpc>
              <a:buFontTx/>
              <a:buNone/>
            </a:pPr>
            <a:r>
              <a:rPr lang="fr-FR" sz="2000" b="1" dirty="0" smtClean="0"/>
              <a:t>organisation.</a:t>
            </a:r>
            <a:endParaRPr lang="fr-FR" sz="1800" b="1" dirty="0" smtClean="0"/>
          </a:p>
        </p:txBody>
      </p:sp>
      <p:sp>
        <p:nvSpPr>
          <p:cNvPr id="124934" name="Text Box 5"/>
          <p:cNvSpPr txBox="1">
            <a:spLocks noChangeArrowheads="1"/>
          </p:cNvSpPr>
          <p:nvPr/>
        </p:nvSpPr>
        <p:spPr bwMode="auto">
          <a:xfrm>
            <a:off x="755650" y="2603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24935" name="Text Box 6"/>
          <p:cNvSpPr txBox="1">
            <a:spLocks noChangeArrowheads="1"/>
          </p:cNvSpPr>
          <p:nvPr/>
        </p:nvSpPr>
        <p:spPr bwMode="auto">
          <a:xfrm>
            <a:off x="1116013" y="1628775"/>
            <a:ext cx="3313112" cy="457200"/>
          </a:xfrm>
          <a:prstGeom prst="rect">
            <a:avLst/>
          </a:prstGeom>
          <a:noFill/>
          <a:ln w="9525">
            <a:noFill/>
            <a:miter lim="800000"/>
            <a:headEnd/>
            <a:tailEnd/>
          </a:ln>
        </p:spPr>
        <p:txBody>
          <a:bodyPr>
            <a:spAutoFit/>
          </a:bodyPr>
          <a:lstStyle/>
          <a:p>
            <a:pPr marL="457200" indent="-457200">
              <a:buClr>
                <a:schemeClr val="tx2"/>
              </a:buClr>
              <a:buFontTx/>
              <a:buAutoNum type="arabicPeriod" startAt="5"/>
            </a:pPr>
            <a:r>
              <a:rPr lang="fr-FR" sz="2400" b="1" dirty="0">
                <a:solidFill>
                  <a:schemeClr val="tx2"/>
                </a:solidFill>
              </a:rPr>
              <a:t>Rôle des budgets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Espace réservé du numéro de diapositive 5"/>
          <p:cNvSpPr>
            <a:spLocks noGrp="1"/>
          </p:cNvSpPr>
          <p:nvPr>
            <p:ph type="sldNum" sz="quarter" idx="12"/>
          </p:nvPr>
        </p:nvSpPr>
        <p:spPr>
          <a:noFill/>
        </p:spPr>
        <p:txBody>
          <a:bodyPr/>
          <a:lstStyle/>
          <a:p>
            <a:fld id="{2F299110-1516-4E93-90D1-C2B47CEBA804}" type="slidenum">
              <a:rPr lang="es-ES"/>
              <a:pPr/>
              <a:t>2</a:t>
            </a:fld>
            <a:endParaRPr lang="es-ES"/>
          </a:p>
        </p:txBody>
      </p:sp>
      <p:sp>
        <p:nvSpPr>
          <p:cNvPr id="107524" name="Text Box 5"/>
          <p:cNvSpPr txBox="1">
            <a:spLocks noChangeArrowheads="1"/>
          </p:cNvSpPr>
          <p:nvPr/>
        </p:nvSpPr>
        <p:spPr bwMode="auto">
          <a:xfrm>
            <a:off x="755650" y="115888"/>
            <a:ext cx="7416800" cy="707886"/>
          </a:xfrm>
          <a:prstGeom prst="rect">
            <a:avLst/>
          </a:prstGeom>
          <a:solidFill>
            <a:schemeClr val="tx2">
              <a:lumMod val="60000"/>
              <a:lumOff val="40000"/>
            </a:schemeClr>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07525" name="Text Box 8"/>
          <p:cNvSpPr txBox="1">
            <a:spLocks noChangeArrowheads="1"/>
          </p:cNvSpPr>
          <p:nvPr/>
        </p:nvSpPr>
        <p:spPr bwMode="auto">
          <a:xfrm>
            <a:off x="1474788" y="1557338"/>
            <a:ext cx="6192837" cy="4676775"/>
          </a:xfrm>
          <a:prstGeom prst="rect">
            <a:avLst/>
          </a:prstGeom>
          <a:solidFill>
            <a:srgbClr val="F8F8F8"/>
          </a:solidFill>
          <a:ln w="9525">
            <a:solidFill>
              <a:schemeClr val="accent1"/>
            </a:solidFill>
            <a:miter lim="800000"/>
            <a:headEnd/>
            <a:tailEnd/>
          </a:ln>
        </p:spPr>
        <p:txBody>
          <a:bodyPr>
            <a:spAutoFit/>
          </a:bodyPr>
          <a:lstStyle/>
          <a:p>
            <a:pPr marL="457200" indent="-457200"/>
            <a:endParaRPr lang="fr-FR" sz="2000" b="1"/>
          </a:p>
          <a:p>
            <a:pPr marL="457200" indent="-457200">
              <a:buFontTx/>
              <a:buAutoNum type="arabicPeriod"/>
            </a:pPr>
            <a:r>
              <a:rPr lang="fr-FR" sz="2000" b="1"/>
              <a:t>Définition</a:t>
            </a:r>
          </a:p>
          <a:p>
            <a:pPr marL="457200" indent="-457200">
              <a:buFontTx/>
              <a:buAutoNum type="arabicPeriod"/>
            </a:pPr>
            <a:r>
              <a:rPr lang="fr-FR" sz="2000" b="1"/>
              <a:t>Introduction</a:t>
            </a:r>
          </a:p>
          <a:p>
            <a:pPr marL="457200" indent="-457200"/>
            <a:endParaRPr lang="fr-FR" sz="2000" b="1"/>
          </a:p>
          <a:p>
            <a:pPr marL="457200" indent="-457200"/>
            <a:r>
              <a:rPr lang="fr-FR" sz="2000" b="1"/>
              <a:t>3. Caractéristiques de la Gestion Budgétaire</a:t>
            </a:r>
          </a:p>
          <a:p>
            <a:pPr marL="457200" indent="-457200"/>
            <a:r>
              <a:rPr lang="fr-FR" sz="2000" b="1"/>
              <a:t>4. Objectifs de la gestion Budgétaire</a:t>
            </a:r>
          </a:p>
          <a:p>
            <a:pPr marL="457200" indent="-457200"/>
            <a:r>
              <a:rPr lang="fr-FR" sz="2000" b="1"/>
              <a:t>5. Rôle de la Gestion Budgétaire</a:t>
            </a:r>
          </a:p>
          <a:p>
            <a:pPr marL="457200" indent="-457200"/>
            <a:r>
              <a:rPr lang="fr-FR" sz="2000" b="1"/>
              <a:t>6. Fonctions de la gestion Budgétaire</a:t>
            </a:r>
          </a:p>
          <a:p>
            <a:pPr marL="457200" indent="-457200"/>
            <a:endParaRPr lang="fr-FR" sz="2000" b="1"/>
          </a:p>
          <a:p>
            <a:pPr marL="457200" indent="-457200"/>
            <a:r>
              <a:rPr lang="fr-FR" sz="2000" b="1"/>
              <a:t>7. La démarche budgétaire</a:t>
            </a:r>
          </a:p>
          <a:p>
            <a:pPr marL="914400" lvl="1" indent="-457200">
              <a:buFontTx/>
              <a:buChar char="•"/>
            </a:pPr>
            <a:r>
              <a:rPr lang="fr-FR" sz="1600" b="1"/>
              <a:t>Conditions préalables à l’élaboration des budgets</a:t>
            </a:r>
          </a:p>
          <a:p>
            <a:pPr marL="914400" lvl="1" indent="-457200">
              <a:buFontTx/>
              <a:buChar char="•"/>
            </a:pPr>
            <a:r>
              <a:rPr lang="fr-FR" sz="1600" b="1"/>
              <a:t>La première étape:   la prévision</a:t>
            </a:r>
          </a:p>
          <a:p>
            <a:pPr marL="914400" lvl="1" indent="-457200">
              <a:buFontTx/>
              <a:buChar char="•"/>
            </a:pPr>
            <a:r>
              <a:rPr lang="fr-FR" sz="1600" b="1"/>
              <a:t>La deuxième étape: la budgétisation</a:t>
            </a:r>
          </a:p>
          <a:p>
            <a:pPr marL="914400" lvl="1" indent="-457200">
              <a:buFontTx/>
              <a:buChar char="•"/>
            </a:pPr>
            <a:r>
              <a:rPr lang="fr-FR" sz="1600" b="1"/>
              <a:t>La troisième étape:  le contrôle budgétaire</a:t>
            </a:r>
          </a:p>
          <a:p>
            <a:pPr marL="457200" indent="-457200"/>
            <a:endParaRPr lang="fr-FR" sz="1600" b="1"/>
          </a:p>
          <a:p>
            <a:pPr marL="457200" indent="-457200"/>
            <a:r>
              <a:rPr lang="fr-FR" sz="2000" b="1"/>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Espace réservé du numéro de diapositive 5"/>
          <p:cNvSpPr>
            <a:spLocks noGrp="1"/>
          </p:cNvSpPr>
          <p:nvPr>
            <p:ph type="sldNum" sz="quarter" idx="12"/>
          </p:nvPr>
        </p:nvSpPr>
        <p:spPr>
          <a:noFill/>
        </p:spPr>
        <p:txBody>
          <a:bodyPr/>
          <a:lstStyle/>
          <a:p>
            <a:fld id="{7FD9004A-A2C6-4782-9840-992B4B4A8A20}" type="slidenum">
              <a:rPr lang="es-ES"/>
              <a:pPr/>
              <a:t>20</a:t>
            </a:fld>
            <a:endParaRPr lang="es-ES"/>
          </a:p>
        </p:txBody>
      </p:sp>
      <p:sp>
        <p:nvSpPr>
          <p:cNvPr id="508930" name="Oval 2"/>
          <p:cNvSpPr>
            <a:spLocks noChangeArrowheads="1"/>
          </p:cNvSpPr>
          <p:nvPr/>
        </p:nvSpPr>
        <p:spPr bwMode="auto">
          <a:xfrm>
            <a:off x="1908175" y="1989138"/>
            <a:ext cx="5184775" cy="792162"/>
          </a:xfrm>
          <a:prstGeom prst="ellipse">
            <a:avLst/>
          </a:prstGeom>
          <a:solidFill>
            <a:schemeClr val="accent1">
              <a:lumMod val="20000"/>
              <a:lumOff val="80000"/>
            </a:schemeClr>
          </a:solidFill>
          <a:ln w="9525">
            <a:round/>
            <a:headEnd/>
            <a:tailEnd/>
          </a:ln>
          <a:effectLst/>
          <a:scene3d>
            <a:camera prst="legacyObliqueBottom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ctr">
              <a:defRPr/>
            </a:pPr>
            <a:r>
              <a:rPr lang="fr-FR" b="1" dirty="0">
                <a:solidFill>
                  <a:schemeClr val="tx2"/>
                </a:solidFill>
                <a:effectLst>
                  <a:outerShdw blurRad="38100" dist="38100" dir="2700000" algn="tl">
                    <a:srgbClr val="000000"/>
                  </a:outerShdw>
                </a:effectLst>
                <a:latin typeface="Tahoma" pitchFamily="34" charset="0"/>
              </a:rPr>
              <a:t>Quelques Fonctions de la gestion</a:t>
            </a:r>
          </a:p>
          <a:p>
            <a:pPr algn="ctr">
              <a:defRPr/>
            </a:pPr>
            <a:r>
              <a:rPr lang="fr-FR" b="1" dirty="0">
                <a:solidFill>
                  <a:schemeClr val="tx2"/>
                </a:solidFill>
                <a:effectLst>
                  <a:outerShdw blurRad="38100" dist="38100" dir="2700000" algn="tl">
                    <a:srgbClr val="000000"/>
                  </a:outerShdw>
                </a:effectLst>
                <a:latin typeface="Tahoma" pitchFamily="34" charset="0"/>
              </a:rPr>
              <a:t>budgétaire</a:t>
            </a:r>
          </a:p>
        </p:txBody>
      </p:sp>
      <p:sp>
        <p:nvSpPr>
          <p:cNvPr id="125957" name="Line 4"/>
          <p:cNvSpPr>
            <a:spLocks noChangeShapeType="1"/>
          </p:cNvSpPr>
          <p:nvPr/>
        </p:nvSpPr>
        <p:spPr bwMode="auto">
          <a:xfrm>
            <a:off x="971550" y="2997200"/>
            <a:ext cx="7127875" cy="0"/>
          </a:xfrm>
          <a:prstGeom prst="line">
            <a:avLst/>
          </a:prstGeom>
          <a:noFill/>
          <a:ln w="9525">
            <a:solidFill>
              <a:schemeClr val="tx1"/>
            </a:solidFill>
            <a:round/>
            <a:headEnd/>
            <a:tailEnd/>
          </a:ln>
        </p:spPr>
        <p:txBody>
          <a:bodyPr/>
          <a:lstStyle/>
          <a:p>
            <a:endParaRPr lang="fr-FR"/>
          </a:p>
        </p:txBody>
      </p:sp>
      <p:sp>
        <p:nvSpPr>
          <p:cNvPr id="125958" name="Line 5"/>
          <p:cNvSpPr>
            <a:spLocks noChangeShapeType="1"/>
          </p:cNvSpPr>
          <p:nvPr/>
        </p:nvSpPr>
        <p:spPr bwMode="auto">
          <a:xfrm>
            <a:off x="971550" y="2997200"/>
            <a:ext cx="0" cy="288925"/>
          </a:xfrm>
          <a:prstGeom prst="line">
            <a:avLst/>
          </a:prstGeom>
          <a:noFill/>
          <a:ln w="9525">
            <a:solidFill>
              <a:schemeClr val="tx1"/>
            </a:solidFill>
            <a:round/>
            <a:headEnd/>
            <a:tailEnd type="triangle" w="med" len="med"/>
          </a:ln>
        </p:spPr>
        <p:txBody>
          <a:bodyPr/>
          <a:lstStyle/>
          <a:p>
            <a:endParaRPr lang="fr-FR"/>
          </a:p>
        </p:txBody>
      </p:sp>
      <p:sp>
        <p:nvSpPr>
          <p:cNvPr id="125959" name="Line 6"/>
          <p:cNvSpPr>
            <a:spLocks noChangeShapeType="1"/>
          </p:cNvSpPr>
          <p:nvPr/>
        </p:nvSpPr>
        <p:spPr bwMode="auto">
          <a:xfrm>
            <a:off x="3059113" y="2995613"/>
            <a:ext cx="0" cy="288925"/>
          </a:xfrm>
          <a:prstGeom prst="line">
            <a:avLst/>
          </a:prstGeom>
          <a:noFill/>
          <a:ln w="9525">
            <a:solidFill>
              <a:schemeClr val="tx1"/>
            </a:solidFill>
            <a:round/>
            <a:headEnd/>
            <a:tailEnd type="triangle" w="med" len="med"/>
          </a:ln>
        </p:spPr>
        <p:txBody>
          <a:bodyPr/>
          <a:lstStyle/>
          <a:p>
            <a:endParaRPr lang="fr-FR"/>
          </a:p>
        </p:txBody>
      </p:sp>
      <p:sp>
        <p:nvSpPr>
          <p:cNvPr id="125960" name="Line 7"/>
          <p:cNvSpPr>
            <a:spLocks noChangeShapeType="1"/>
          </p:cNvSpPr>
          <p:nvPr/>
        </p:nvSpPr>
        <p:spPr bwMode="auto">
          <a:xfrm>
            <a:off x="5364163" y="2995613"/>
            <a:ext cx="0" cy="288925"/>
          </a:xfrm>
          <a:prstGeom prst="line">
            <a:avLst/>
          </a:prstGeom>
          <a:noFill/>
          <a:ln w="9525">
            <a:solidFill>
              <a:schemeClr val="tx1"/>
            </a:solidFill>
            <a:round/>
            <a:headEnd/>
            <a:tailEnd type="triangle" w="med" len="med"/>
          </a:ln>
        </p:spPr>
        <p:txBody>
          <a:bodyPr/>
          <a:lstStyle/>
          <a:p>
            <a:endParaRPr lang="fr-FR"/>
          </a:p>
        </p:txBody>
      </p:sp>
      <p:sp>
        <p:nvSpPr>
          <p:cNvPr id="125961" name="Line 8"/>
          <p:cNvSpPr>
            <a:spLocks noChangeShapeType="1"/>
          </p:cNvSpPr>
          <p:nvPr/>
        </p:nvSpPr>
        <p:spPr bwMode="auto">
          <a:xfrm>
            <a:off x="8101013" y="2995613"/>
            <a:ext cx="0" cy="288925"/>
          </a:xfrm>
          <a:prstGeom prst="line">
            <a:avLst/>
          </a:prstGeom>
          <a:noFill/>
          <a:ln w="9525">
            <a:solidFill>
              <a:schemeClr val="tx1"/>
            </a:solidFill>
            <a:round/>
            <a:headEnd/>
            <a:tailEnd type="triangle" w="med" len="med"/>
          </a:ln>
        </p:spPr>
        <p:txBody>
          <a:bodyPr/>
          <a:lstStyle/>
          <a:p>
            <a:endParaRPr lang="fr-FR"/>
          </a:p>
        </p:txBody>
      </p:sp>
      <p:sp>
        <p:nvSpPr>
          <p:cNvPr id="125962" name="Rectangle 9"/>
          <p:cNvSpPr>
            <a:spLocks noChangeArrowheads="1"/>
          </p:cNvSpPr>
          <p:nvPr/>
        </p:nvSpPr>
        <p:spPr bwMode="auto">
          <a:xfrm>
            <a:off x="0" y="3284538"/>
            <a:ext cx="2122488" cy="2663825"/>
          </a:xfrm>
          <a:prstGeom prst="rect">
            <a:avLst/>
          </a:prstGeom>
          <a:solidFill>
            <a:schemeClr val="accent1">
              <a:lumMod val="20000"/>
              <a:lumOff val="80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ctr"/>
            <a:r>
              <a:rPr lang="fr-FR" sz="1400" b="1" dirty="0">
                <a:latin typeface="Tahoma" pitchFamily="34" charset="0"/>
              </a:rPr>
              <a:t>Budget: </a:t>
            </a:r>
            <a:r>
              <a:rPr lang="fr-FR" sz="1400" b="1" dirty="0">
                <a:solidFill>
                  <a:schemeClr val="tx2"/>
                </a:solidFill>
                <a:latin typeface="Tahoma" pitchFamily="34" charset="0"/>
              </a:rPr>
              <a:t>Instrument</a:t>
            </a:r>
          </a:p>
          <a:p>
            <a:pPr algn="ctr"/>
            <a:r>
              <a:rPr lang="fr-FR" sz="1400" b="1" dirty="0">
                <a:solidFill>
                  <a:schemeClr val="tx2"/>
                </a:solidFill>
                <a:latin typeface="Tahoma" pitchFamily="34" charset="0"/>
              </a:rPr>
              <a:t>d’aide à la décision.</a:t>
            </a:r>
          </a:p>
          <a:p>
            <a:pPr algn="ctr"/>
            <a:r>
              <a:rPr lang="fr-FR" sz="1400" b="1" dirty="0">
                <a:latin typeface="Tahoma" pitchFamily="34" charset="0"/>
              </a:rPr>
              <a:t>Les objectifs étant</a:t>
            </a:r>
          </a:p>
          <a:p>
            <a:pPr algn="ctr"/>
            <a:r>
              <a:rPr lang="fr-FR" sz="1400" b="1" dirty="0">
                <a:latin typeface="Tahoma" pitchFamily="34" charset="0"/>
              </a:rPr>
              <a:t>fixés, les décideurs</a:t>
            </a:r>
          </a:p>
          <a:p>
            <a:pPr algn="ctr"/>
            <a:r>
              <a:rPr lang="fr-FR" sz="1400" b="1" dirty="0">
                <a:latin typeface="Tahoma" pitchFamily="34" charset="0"/>
              </a:rPr>
              <a:t>choisissent le </a:t>
            </a:r>
          </a:p>
          <a:p>
            <a:pPr algn="ctr"/>
            <a:r>
              <a:rPr lang="fr-FR" sz="1400" b="1" dirty="0">
                <a:latin typeface="Tahoma" pitchFamily="34" charset="0"/>
              </a:rPr>
              <a:t>meilleure scénario</a:t>
            </a:r>
          </a:p>
          <a:p>
            <a:pPr algn="ctr"/>
            <a:r>
              <a:rPr lang="fr-FR" sz="1400" b="1" dirty="0">
                <a:latin typeface="Tahoma" pitchFamily="34" charset="0"/>
              </a:rPr>
              <a:t>pour les réaliser.</a:t>
            </a:r>
          </a:p>
        </p:txBody>
      </p:sp>
      <p:sp>
        <p:nvSpPr>
          <p:cNvPr id="125963" name="Rectangle 10"/>
          <p:cNvSpPr>
            <a:spLocks noChangeArrowheads="1"/>
          </p:cNvSpPr>
          <p:nvPr/>
        </p:nvSpPr>
        <p:spPr bwMode="auto">
          <a:xfrm>
            <a:off x="2124075" y="3286125"/>
            <a:ext cx="2232025" cy="2663825"/>
          </a:xfrm>
          <a:prstGeom prst="rect">
            <a:avLst/>
          </a:prstGeom>
          <a:solidFill>
            <a:schemeClr val="accent1">
              <a:lumMod val="20000"/>
              <a:lumOff val="80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ctr"/>
            <a:r>
              <a:rPr lang="fr-FR" sz="1400" b="1" dirty="0">
                <a:latin typeface="Tahoma" pitchFamily="34" charset="0"/>
              </a:rPr>
              <a:t>Budget: </a:t>
            </a:r>
            <a:r>
              <a:rPr lang="fr-FR" sz="1400" b="1" dirty="0">
                <a:solidFill>
                  <a:schemeClr val="tx2"/>
                </a:solidFill>
                <a:latin typeface="Tahoma" pitchFamily="34" charset="0"/>
              </a:rPr>
              <a:t>Instrument</a:t>
            </a:r>
          </a:p>
          <a:p>
            <a:pPr algn="ctr"/>
            <a:r>
              <a:rPr lang="fr-FR" sz="1400" b="1" dirty="0">
                <a:solidFill>
                  <a:schemeClr val="tx2"/>
                </a:solidFill>
                <a:latin typeface="Tahoma" pitchFamily="34" charset="0"/>
              </a:rPr>
              <a:t>de décentralisation</a:t>
            </a:r>
          </a:p>
          <a:p>
            <a:pPr algn="ctr"/>
            <a:r>
              <a:rPr lang="fr-FR" sz="1400" b="1" dirty="0">
                <a:solidFill>
                  <a:schemeClr val="tx2"/>
                </a:solidFill>
                <a:latin typeface="Tahoma" pitchFamily="34" charset="0"/>
              </a:rPr>
              <a:t>et de cohérence.</a:t>
            </a:r>
          </a:p>
          <a:p>
            <a:pPr algn="ctr"/>
            <a:r>
              <a:rPr lang="fr-FR" sz="1400" b="1" dirty="0">
                <a:latin typeface="Tahoma" pitchFamily="34" charset="0"/>
              </a:rPr>
              <a:t>Les budgets sont</a:t>
            </a:r>
          </a:p>
          <a:p>
            <a:pPr algn="ctr"/>
            <a:r>
              <a:rPr lang="fr-FR" sz="1400" b="1" dirty="0">
                <a:latin typeface="Tahoma" pitchFamily="34" charset="0"/>
              </a:rPr>
              <a:t>accompagnés des</a:t>
            </a:r>
          </a:p>
          <a:p>
            <a:pPr algn="ctr"/>
            <a:r>
              <a:rPr lang="fr-FR" sz="1400" b="1" dirty="0">
                <a:latin typeface="Tahoma" pitchFamily="34" charset="0"/>
              </a:rPr>
              <a:t>programmes d’actions.</a:t>
            </a:r>
          </a:p>
          <a:p>
            <a:pPr algn="ctr"/>
            <a:r>
              <a:rPr lang="fr-FR" sz="1400" b="1" dirty="0">
                <a:latin typeface="Tahoma" pitchFamily="34" charset="0"/>
              </a:rPr>
              <a:t>La délégation des </a:t>
            </a:r>
          </a:p>
          <a:p>
            <a:pPr algn="ctr"/>
            <a:r>
              <a:rPr lang="fr-FR" sz="1400" b="1" dirty="0">
                <a:latin typeface="Tahoma" pitchFamily="34" charset="0"/>
              </a:rPr>
              <a:t>pouvoirs peut se faire</a:t>
            </a:r>
          </a:p>
          <a:p>
            <a:pPr algn="ctr"/>
            <a:r>
              <a:rPr lang="fr-FR" sz="1400" b="1" dirty="0">
                <a:latin typeface="Tahoma" pitchFamily="34" charset="0"/>
              </a:rPr>
              <a:t>sans risque. </a:t>
            </a:r>
          </a:p>
        </p:txBody>
      </p:sp>
      <p:sp>
        <p:nvSpPr>
          <p:cNvPr id="125964" name="Rectangle 11"/>
          <p:cNvSpPr>
            <a:spLocks noChangeArrowheads="1"/>
          </p:cNvSpPr>
          <p:nvPr/>
        </p:nvSpPr>
        <p:spPr bwMode="auto">
          <a:xfrm>
            <a:off x="4356100" y="3287713"/>
            <a:ext cx="2376488" cy="2662237"/>
          </a:xfrm>
          <a:prstGeom prst="rect">
            <a:avLst/>
          </a:prstGeom>
          <a:solidFill>
            <a:schemeClr val="accent1">
              <a:lumMod val="20000"/>
              <a:lumOff val="80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ctr"/>
            <a:r>
              <a:rPr lang="fr-FR" sz="1400" b="1" dirty="0">
                <a:latin typeface="Tahoma" pitchFamily="34" charset="0"/>
              </a:rPr>
              <a:t>Budget: </a:t>
            </a:r>
            <a:r>
              <a:rPr lang="fr-FR" sz="1400" b="1" dirty="0">
                <a:solidFill>
                  <a:schemeClr val="tx2"/>
                </a:solidFill>
                <a:latin typeface="Tahoma" pitchFamily="34" charset="0"/>
              </a:rPr>
              <a:t>Instrument</a:t>
            </a:r>
          </a:p>
          <a:p>
            <a:pPr algn="ctr"/>
            <a:r>
              <a:rPr lang="fr-FR" sz="1400" b="1" dirty="0">
                <a:solidFill>
                  <a:schemeClr val="tx2"/>
                </a:solidFill>
                <a:latin typeface="Tahoma" pitchFamily="34" charset="0"/>
              </a:rPr>
              <a:t>de motivation.</a:t>
            </a:r>
          </a:p>
          <a:p>
            <a:pPr algn="ctr"/>
            <a:r>
              <a:rPr lang="fr-FR" sz="1400" b="1" dirty="0">
                <a:latin typeface="Tahoma" pitchFamily="34" charset="0"/>
              </a:rPr>
              <a:t>L’élaboration des</a:t>
            </a:r>
          </a:p>
          <a:p>
            <a:pPr algn="ctr"/>
            <a:r>
              <a:rPr lang="fr-FR" sz="1400" b="1" dirty="0">
                <a:latin typeface="Tahoma" pitchFamily="34" charset="0"/>
              </a:rPr>
              <a:t>budgets repose sur</a:t>
            </a:r>
          </a:p>
          <a:p>
            <a:pPr algn="ctr"/>
            <a:r>
              <a:rPr lang="fr-FR" sz="1400" b="1" dirty="0">
                <a:latin typeface="Tahoma" pitchFamily="34" charset="0"/>
              </a:rPr>
              <a:t>la concertation des</a:t>
            </a:r>
          </a:p>
          <a:p>
            <a:pPr algn="ctr"/>
            <a:r>
              <a:rPr lang="fr-FR" sz="1400" b="1" dirty="0">
                <a:latin typeface="Tahoma" pitchFamily="34" charset="0"/>
              </a:rPr>
              <a:t>collaborateurs qui</a:t>
            </a:r>
          </a:p>
          <a:p>
            <a:pPr algn="ctr"/>
            <a:r>
              <a:rPr lang="fr-FR" sz="1400" b="1" dirty="0">
                <a:latin typeface="Tahoma" pitchFamily="34" charset="0"/>
              </a:rPr>
              <a:t>participent aux choix</a:t>
            </a:r>
          </a:p>
          <a:p>
            <a:pPr algn="ctr"/>
            <a:r>
              <a:rPr lang="fr-FR" sz="1400" b="1" dirty="0">
                <a:latin typeface="Tahoma" pitchFamily="34" charset="0"/>
              </a:rPr>
              <a:t>d’objectifs, de ce fait, </a:t>
            </a:r>
          </a:p>
          <a:p>
            <a:pPr algn="ctr"/>
            <a:r>
              <a:rPr lang="fr-FR" sz="1400" b="1" dirty="0">
                <a:latin typeface="Tahoma" pitchFamily="34" charset="0"/>
              </a:rPr>
              <a:t>ils se sentiront adhérés.</a:t>
            </a:r>
            <a:r>
              <a:rPr lang="fr-FR" sz="1600" dirty="0">
                <a:latin typeface="Tahoma" pitchFamily="34" charset="0"/>
              </a:rPr>
              <a:t>  </a:t>
            </a:r>
          </a:p>
        </p:txBody>
      </p:sp>
      <p:sp>
        <p:nvSpPr>
          <p:cNvPr id="125965" name="Rectangle 12"/>
          <p:cNvSpPr>
            <a:spLocks noChangeArrowheads="1"/>
          </p:cNvSpPr>
          <p:nvPr/>
        </p:nvSpPr>
        <p:spPr bwMode="auto">
          <a:xfrm>
            <a:off x="6732588" y="3284538"/>
            <a:ext cx="2411412" cy="2662237"/>
          </a:xfrm>
          <a:prstGeom prst="rect">
            <a:avLst/>
          </a:prstGeom>
          <a:solidFill>
            <a:schemeClr val="accent1">
              <a:lumMod val="20000"/>
              <a:lumOff val="80000"/>
            </a:schemeClr>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lgn="ctr"/>
            <a:r>
              <a:rPr lang="fr-FR" sz="1400" b="1" dirty="0">
                <a:latin typeface="Tahoma" pitchFamily="34" charset="0"/>
              </a:rPr>
              <a:t>Budget: </a:t>
            </a:r>
            <a:r>
              <a:rPr lang="fr-FR" sz="1400" b="1" dirty="0">
                <a:solidFill>
                  <a:schemeClr val="tx2"/>
                </a:solidFill>
                <a:latin typeface="Tahoma" pitchFamily="34" charset="0"/>
              </a:rPr>
              <a:t>Instrument </a:t>
            </a:r>
          </a:p>
          <a:p>
            <a:pPr algn="ctr"/>
            <a:r>
              <a:rPr lang="fr-FR" sz="1400" b="1" dirty="0">
                <a:solidFill>
                  <a:schemeClr val="tx2"/>
                </a:solidFill>
                <a:latin typeface="Tahoma" pitchFamily="34" charset="0"/>
              </a:rPr>
              <a:t>de contrôle et de</a:t>
            </a:r>
          </a:p>
          <a:p>
            <a:pPr algn="ctr"/>
            <a:r>
              <a:rPr lang="fr-FR" sz="1400" b="1" dirty="0">
                <a:solidFill>
                  <a:schemeClr val="tx2"/>
                </a:solidFill>
                <a:latin typeface="Tahoma" pitchFamily="34" charset="0"/>
              </a:rPr>
              <a:t>responsabilisation</a:t>
            </a:r>
          </a:p>
          <a:p>
            <a:pPr algn="ctr"/>
            <a:r>
              <a:rPr lang="fr-FR" sz="1400" b="1" dirty="0">
                <a:latin typeface="Tahoma" pitchFamily="34" charset="0"/>
              </a:rPr>
              <a:t>les budgets sont suivis </a:t>
            </a:r>
          </a:p>
          <a:p>
            <a:pPr algn="ctr"/>
            <a:r>
              <a:rPr lang="fr-FR" sz="1400" b="1" dirty="0">
                <a:latin typeface="Tahoma" pitchFamily="34" charset="0"/>
              </a:rPr>
              <a:t>d’un contrôle qui permet</a:t>
            </a:r>
          </a:p>
          <a:p>
            <a:pPr algn="ctr"/>
            <a:r>
              <a:rPr lang="fr-FR" sz="1400" b="1" dirty="0">
                <a:latin typeface="Tahoma" pitchFamily="34" charset="0"/>
              </a:rPr>
              <a:t>de détecter les </a:t>
            </a:r>
          </a:p>
          <a:p>
            <a:pPr algn="ctr"/>
            <a:r>
              <a:rPr lang="fr-FR" sz="1400" b="1" dirty="0">
                <a:latin typeface="Tahoma" pitchFamily="34" charset="0"/>
              </a:rPr>
              <a:t>irrégularités, il instaure</a:t>
            </a:r>
          </a:p>
          <a:p>
            <a:pPr algn="ctr"/>
            <a:r>
              <a:rPr lang="fr-FR" sz="1400" b="1" dirty="0">
                <a:latin typeface="Tahoma" pitchFamily="34" charset="0"/>
              </a:rPr>
              <a:t>donc un processus de </a:t>
            </a:r>
          </a:p>
          <a:p>
            <a:pPr algn="ctr"/>
            <a:r>
              <a:rPr lang="fr-FR" sz="1400" b="1" dirty="0">
                <a:latin typeface="Tahoma" pitchFamily="34" charset="0"/>
              </a:rPr>
              <a:t>régulation. </a:t>
            </a:r>
          </a:p>
        </p:txBody>
      </p:sp>
      <p:sp>
        <p:nvSpPr>
          <p:cNvPr id="125966" name="Text Box 15"/>
          <p:cNvSpPr txBox="1">
            <a:spLocks noChangeArrowheads="1"/>
          </p:cNvSpPr>
          <p:nvPr/>
        </p:nvSpPr>
        <p:spPr bwMode="auto">
          <a:xfrm>
            <a:off x="755650" y="125413"/>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25968" name="Text Box 17"/>
          <p:cNvSpPr txBox="1">
            <a:spLocks noChangeArrowheads="1"/>
          </p:cNvSpPr>
          <p:nvPr/>
        </p:nvSpPr>
        <p:spPr bwMode="auto">
          <a:xfrm>
            <a:off x="971550" y="1387475"/>
            <a:ext cx="4537075" cy="457200"/>
          </a:xfrm>
          <a:prstGeom prst="rect">
            <a:avLst/>
          </a:prstGeom>
          <a:noFill/>
          <a:ln w="9525">
            <a:noFill/>
            <a:miter lim="800000"/>
            <a:headEnd/>
            <a:tailEnd/>
          </a:ln>
        </p:spPr>
        <p:txBody>
          <a:bodyPr>
            <a:spAutoFit/>
          </a:bodyPr>
          <a:lstStyle/>
          <a:p>
            <a:pPr marL="457200" indent="-457200">
              <a:buClr>
                <a:schemeClr val="tx2"/>
              </a:buClr>
              <a:buFontTx/>
              <a:buAutoNum type="arabicPeriod" startAt="6"/>
            </a:pPr>
            <a:r>
              <a:rPr lang="fr-FR" sz="2400" b="1" dirty="0">
                <a:solidFill>
                  <a:schemeClr val="tx2"/>
                </a:solidFill>
              </a:rPr>
              <a:t>Fonctions des budgets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Espace réservé du numéro de diapositive 5"/>
          <p:cNvSpPr>
            <a:spLocks noGrp="1"/>
          </p:cNvSpPr>
          <p:nvPr>
            <p:ph type="sldNum" sz="quarter" idx="12"/>
          </p:nvPr>
        </p:nvSpPr>
        <p:spPr>
          <a:noFill/>
        </p:spPr>
        <p:txBody>
          <a:bodyPr/>
          <a:lstStyle/>
          <a:p>
            <a:fld id="{BC63995F-4751-4509-8AA5-79A5BC906E9E}" type="slidenum">
              <a:rPr lang="es-ES"/>
              <a:pPr/>
              <a:t>21</a:t>
            </a:fld>
            <a:endParaRPr lang="es-ES"/>
          </a:p>
        </p:txBody>
      </p:sp>
      <p:sp>
        <p:nvSpPr>
          <p:cNvPr id="126981" name="Text Box 3"/>
          <p:cNvSpPr txBox="1">
            <a:spLocks noChangeArrowheads="1"/>
          </p:cNvSpPr>
          <p:nvPr/>
        </p:nvSpPr>
        <p:spPr bwMode="auto">
          <a:xfrm>
            <a:off x="755650" y="444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26982" name="Text Box 4"/>
          <p:cNvSpPr txBox="1">
            <a:spLocks noChangeArrowheads="1"/>
          </p:cNvSpPr>
          <p:nvPr/>
        </p:nvSpPr>
        <p:spPr bwMode="auto">
          <a:xfrm>
            <a:off x="1095375" y="1196975"/>
            <a:ext cx="3611630" cy="461665"/>
          </a:xfrm>
          <a:prstGeom prst="rect">
            <a:avLst/>
          </a:prstGeom>
          <a:noFill/>
          <a:ln w="9525">
            <a:noFill/>
            <a:miter lim="800000"/>
            <a:headEnd/>
            <a:tailEnd/>
          </a:ln>
        </p:spPr>
        <p:txBody>
          <a:bodyPr wrap="none">
            <a:spAutoFit/>
          </a:bodyPr>
          <a:lstStyle/>
          <a:p>
            <a:pPr marL="342900" indent="-342900">
              <a:buFontTx/>
              <a:buAutoNum type="arabicPeriod" startAt="7"/>
            </a:pPr>
            <a:r>
              <a:rPr lang="fr-FR" sz="2400" b="1" dirty="0">
                <a:solidFill>
                  <a:schemeClr val="tx2"/>
                </a:solidFill>
              </a:rPr>
              <a:t>La démarche budgétaire</a:t>
            </a:r>
          </a:p>
        </p:txBody>
      </p:sp>
      <p:sp>
        <p:nvSpPr>
          <p:cNvPr id="126983" name="Text Box 5"/>
          <p:cNvSpPr txBox="1">
            <a:spLocks noChangeArrowheads="1"/>
          </p:cNvSpPr>
          <p:nvPr/>
        </p:nvSpPr>
        <p:spPr bwMode="auto">
          <a:xfrm>
            <a:off x="1042988" y="1989138"/>
            <a:ext cx="7129462" cy="4064000"/>
          </a:xfrm>
          <a:prstGeom prst="rect">
            <a:avLst/>
          </a:prstGeom>
          <a:solidFill>
            <a:srgbClr val="F8F8F8"/>
          </a:solidFill>
          <a:ln w="9525">
            <a:solidFill>
              <a:schemeClr val="tx2"/>
            </a:solidFill>
            <a:miter lim="800000"/>
            <a:headEnd/>
            <a:tailEnd/>
          </a:ln>
        </p:spPr>
        <p:txBody>
          <a:bodyPr>
            <a:spAutoFit/>
          </a:bodyPr>
          <a:lstStyle/>
          <a:p>
            <a:pPr marL="342900" indent="-342900">
              <a:buClr>
                <a:srgbClr val="993366"/>
              </a:buClr>
              <a:buFont typeface="Wingdings" pitchFamily="2" charset="2"/>
              <a:buNone/>
            </a:pPr>
            <a:r>
              <a:rPr lang="fr-FR" sz="2000" b="1" dirty="0"/>
              <a:t> </a:t>
            </a:r>
          </a:p>
          <a:p>
            <a:pPr marL="342900" indent="-342900">
              <a:buClr>
                <a:schemeClr val="tx2"/>
              </a:buClr>
              <a:buFont typeface="Wingdings" pitchFamily="2" charset="2"/>
              <a:buChar char="Ø"/>
            </a:pPr>
            <a:r>
              <a:rPr lang="fr-FR" sz="2000" b="1" dirty="0"/>
              <a:t> La démarche budgétaire suppose :</a:t>
            </a:r>
          </a:p>
          <a:p>
            <a:pPr marL="342900" indent="-342900">
              <a:buClr>
                <a:srgbClr val="993366"/>
              </a:buClr>
              <a:buFont typeface="Wingdings" pitchFamily="2" charset="2"/>
              <a:buAutoNum type="arabicPeriod"/>
            </a:pPr>
            <a:endParaRPr lang="fr-FR" sz="2000" b="1" dirty="0"/>
          </a:p>
          <a:p>
            <a:pPr marL="342900" indent="-342900">
              <a:buClr>
                <a:schemeClr val="tx2"/>
              </a:buClr>
              <a:buFont typeface="Wingdings" pitchFamily="2" charset="2"/>
              <a:buAutoNum type="arabicPeriod"/>
            </a:pPr>
            <a:r>
              <a:rPr lang="fr-FR" sz="2000" b="1" dirty="0"/>
              <a:t>des conditions préalables à l’élaboration des budgets</a:t>
            </a:r>
          </a:p>
          <a:p>
            <a:pPr marL="342900" indent="-342900">
              <a:buClr>
                <a:srgbClr val="993366"/>
              </a:buClr>
              <a:buFont typeface="Wingdings" pitchFamily="2" charset="2"/>
              <a:buNone/>
            </a:pPr>
            <a:endParaRPr lang="fr-FR" sz="2000" b="1" dirty="0"/>
          </a:p>
          <a:p>
            <a:pPr marL="342900" indent="-342900">
              <a:buClr>
                <a:srgbClr val="993366"/>
              </a:buClr>
              <a:buFont typeface="Wingdings" pitchFamily="2" charset="2"/>
              <a:buNone/>
            </a:pPr>
            <a:r>
              <a:rPr lang="fr-FR" sz="2000" b="1" dirty="0"/>
              <a:t>Elle comporte trois étapes clefs</a:t>
            </a:r>
          </a:p>
          <a:p>
            <a:pPr marL="342900" indent="-342900">
              <a:buClr>
                <a:srgbClr val="993366"/>
              </a:buClr>
              <a:buFont typeface="Wingdings" pitchFamily="2" charset="2"/>
              <a:buNone/>
            </a:pPr>
            <a:r>
              <a:rPr lang="fr-FR" sz="2000" b="1" dirty="0">
                <a:solidFill>
                  <a:schemeClr val="tx2"/>
                </a:solidFill>
              </a:rPr>
              <a:t>2. </a:t>
            </a:r>
            <a:r>
              <a:rPr lang="fr-FR" sz="2000" b="1" dirty="0"/>
              <a:t>Première étape: la prévision</a:t>
            </a:r>
          </a:p>
          <a:p>
            <a:pPr marL="342900" indent="-342900">
              <a:buClr>
                <a:srgbClr val="993366"/>
              </a:buClr>
              <a:buFont typeface="Wingdings" pitchFamily="2" charset="2"/>
              <a:buNone/>
            </a:pPr>
            <a:r>
              <a:rPr lang="fr-FR" sz="2000" b="1" dirty="0">
                <a:solidFill>
                  <a:schemeClr val="tx2"/>
                </a:solidFill>
              </a:rPr>
              <a:t>3. </a:t>
            </a:r>
            <a:r>
              <a:rPr lang="fr-FR" sz="2000" b="1" dirty="0"/>
              <a:t>Deuxième étape: la budgétisation:</a:t>
            </a:r>
          </a:p>
          <a:p>
            <a:pPr marL="800100" lvl="1" indent="-342900">
              <a:buClr>
                <a:schemeClr val="tx2"/>
              </a:buClr>
              <a:buFont typeface="Wingdings" pitchFamily="2" charset="2"/>
              <a:buChar char="§"/>
            </a:pPr>
            <a:r>
              <a:rPr lang="fr-FR" sz="2000" b="1" dirty="0"/>
              <a:t>cadrage</a:t>
            </a:r>
          </a:p>
          <a:p>
            <a:pPr marL="800100" lvl="1" indent="-342900">
              <a:buClr>
                <a:schemeClr val="tx2"/>
              </a:buClr>
              <a:buFont typeface="Wingdings" pitchFamily="2" charset="2"/>
              <a:buChar char="§"/>
            </a:pPr>
            <a:r>
              <a:rPr lang="fr-FR" sz="2000" b="1" dirty="0"/>
              <a:t>construction et examens des budgets</a:t>
            </a:r>
          </a:p>
          <a:p>
            <a:pPr marL="800100" lvl="1" indent="-342900">
              <a:buClr>
                <a:schemeClr val="tx2"/>
              </a:buClr>
              <a:buFont typeface="Wingdings" pitchFamily="2" charset="2"/>
              <a:buChar char="§"/>
            </a:pPr>
            <a:r>
              <a:rPr lang="fr-FR" sz="2000" b="1" dirty="0"/>
              <a:t>détermination du budget définitif </a:t>
            </a:r>
          </a:p>
          <a:p>
            <a:pPr marL="342900" indent="-342900">
              <a:buClr>
                <a:srgbClr val="993366"/>
              </a:buClr>
              <a:buFont typeface="Wingdings" pitchFamily="2" charset="2"/>
              <a:buNone/>
            </a:pPr>
            <a:r>
              <a:rPr lang="fr-FR" sz="2000" b="1" dirty="0">
                <a:solidFill>
                  <a:schemeClr val="tx2"/>
                </a:solidFill>
              </a:rPr>
              <a:t>4. </a:t>
            </a:r>
            <a:r>
              <a:rPr lang="fr-FR" sz="2000" b="1" dirty="0"/>
              <a:t>Troisième étape: le contrôle budgétaire </a:t>
            </a:r>
          </a:p>
          <a:p>
            <a:pPr marL="342900" indent="-342900">
              <a:buClr>
                <a:srgbClr val="993366"/>
              </a:buClr>
              <a:buFont typeface="Wingdings" pitchFamily="2" charset="2"/>
              <a:buNone/>
            </a:pPr>
            <a:endParaRPr lang="fr-FR" sz="2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Espace réservé du numéro de diapositive 5"/>
          <p:cNvSpPr>
            <a:spLocks noGrp="1"/>
          </p:cNvSpPr>
          <p:nvPr>
            <p:ph type="sldNum" sz="quarter" idx="12"/>
          </p:nvPr>
        </p:nvSpPr>
        <p:spPr>
          <a:noFill/>
        </p:spPr>
        <p:txBody>
          <a:bodyPr/>
          <a:lstStyle/>
          <a:p>
            <a:fld id="{D3D78BEF-EB2C-4858-A795-B7E899FF864B}" type="slidenum">
              <a:rPr lang="es-ES"/>
              <a:pPr/>
              <a:t>22</a:t>
            </a:fld>
            <a:endParaRPr lang="es-ES"/>
          </a:p>
        </p:txBody>
      </p:sp>
      <p:sp>
        <p:nvSpPr>
          <p:cNvPr id="128005" name="Text Box 3"/>
          <p:cNvSpPr txBox="1">
            <a:spLocks noChangeArrowheads="1"/>
          </p:cNvSpPr>
          <p:nvPr/>
        </p:nvSpPr>
        <p:spPr bwMode="auto">
          <a:xfrm>
            <a:off x="755650" y="444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28006" name="Text Box 4"/>
          <p:cNvSpPr txBox="1">
            <a:spLocks noChangeArrowheads="1"/>
          </p:cNvSpPr>
          <p:nvPr/>
        </p:nvSpPr>
        <p:spPr bwMode="auto">
          <a:xfrm>
            <a:off x="1095375" y="1196975"/>
            <a:ext cx="3611630" cy="461665"/>
          </a:xfrm>
          <a:prstGeom prst="rect">
            <a:avLst/>
          </a:prstGeom>
          <a:noFill/>
          <a:ln w="9525">
            <a:noFill/>
            <a:miter lim="800000"/>
            <a:headEnd/>
            <a:tailEnd/>
          </a:ln>
        </p:spPr>
        <p:txBody>
          <a:bodyPr wrap="none">
            <a:spAutoFit/>
          </a:bodyPr>
          <a:lstStyle/>
          <a:p>
            <a:pPr marL="342900" indent="-342900">
              <a:buFontTx/>
              <a:buAutoNum type="arabicPeriod" startAt="7"/>
            </a:pPr>
            <a:r>
              <a:rPr lang="fr-FR" sz="2400" b="1" dirty="0">
                <a:solidFill>
                  <a:schemeClr val="tx2"/>
                </a:solidFill>
              </a:rPr>
              <a:t>La démarche budgétaire</a:t>
            </a:r>
          </a:p>
        </p:txBody>
      </p:sp>
      <p:sp>
        <p:nvSpPr>
          <p:cNvPr id="128007" name="Text Box 5"/>
          <p:cNvSpPr txBox="1">
            <a:spLocks noChangeArrowheads="1"/>
          </p:cNvSpPr>
          <p:nvPr/>
        </p:nvSpPr>
        <p:spPr bwMode="auto">
          <a:xfrm>
            <a:off x="1042988" y="1989138"/>
            <a:ext cx="6861175" cy="4064000"/>
          </a:xfrm>
          <a:prstGeom prst="rect">
            <a:avLst/>
          </a:prstGeom>
          <a:solidFill>
            <a:srgbClr val="F8F8F8"/>
          </a:solidFill>
          <a:ln w="9525">
            <a:solidFill>
              <a:schemeClr val="tx2"/>
            </a:solidFill>
            <a:miter lim="800000"/>
            <a:headEnd/>
            <a:tailEnd/>
          </a:ln>
        </p:spPr>
        <p:txBody>
          <a:bodyPr>
            <a:spAutoFit/>
          </a:bodyPr>
          <a:lstStyle/>
          <a:p>
            <a:pPr>
              <a:buClr>
                <a:srgbClr val="993366"/>
              </a:buClr>
              <a:buFont typeface="Wingdings" pitchFamily="2" charset="2"/>
              <a:buNone/>
            </a:pPr>
            <a:r>
              <a:rPr lang="fr-FR" sz="2000" b="1" dirty="0"/>
              <a:t> </a:t>
            </a:r>
          </a:p>
          <a:p>
            <a:pPr>
              <a:buClr>
                <a:schemeClr val="tx2"/>
              </a:buClr>
              <a:buFont typeface="Wingdings" pitchFamily="2" charset="2"/>
              <a:buChar char="Ø"/>
            </a:pPr>
            <a:r>
              <a:rPr lang="fr-FR" sz="2000" b="1" dirty="0"/>
              <a:t> Conditions préalables à l’élaboration des budgets</a:t>
            </a:r>
          </a:p>
          <a:p>
            <a:pPr>
              <a:buClr>
                <a:srgbClr val="993366"/>
              </a:buClr>
              <a:buFont typeface="Wingdings" pitchFamily="2" charset="2"/>
              <a:buNone/>
            </a:pPr>
            <a:endParaRPr lang="fr-FR" sz="2000" b="1" dirty="0"/>
          </a:p>
          <a:p>
            <a:pPr>
              <a:buClr>
                <a:schemeClr val="tx2"/>
              </a:buClr>
              <a:buFont typeface="Wingdings" pitchFamily="2" charset="2"/>
              <a:buChar char="v"/>
            </a:pPr>
            <a:r>
              <a:rPr lang="fr-FR" sz="2000" b="1" dirty="0">
                <a:solidFill>
                  <a:schemeClr val="tx2"/>
                </a:solidFill>
              </a:rPr>
              <a:t> Aspects humains de la budgétisation:</a:t>
            </a:r>
          </a:p>
          <a:p>
            <a:pPr>
              <a:buClr>
                <a:schemeClr val="tx2"/>
              </a:buClr>
              <a:buFont typeface="Wingdings" pitchFamily="2" charset="2"/>
              <a:buChar char="§"/>
            </a:pPr>
            <a:r>
              <a:rPr lang="fr-FR" sz="2000" b="1" dirty="0"/>
              <a:t> Développer le management participatif: </a:t>
            </a:r>
          </a:p>
          <a:p>
            <a:pPr>
              <a:buClr>
                <a:srgbClr val="993366"/>
              </a:buClr>
              <a:buFont typeface="Wingdings" pitchFamily="2" charset="2"/>
              <a:buNone/>
            </a:pPr>
            <a:r>
              <a:rPr lang="fr-FR" sz="2000" b="1" dirty="0"/>
              <a:t>en impliquant tous les acteurs de l’entreprise par des négociations budgétaires.</a:t>
            </a:r>
          </a:p>
          <a:p>
            <a:pPr>
              <a:buClr>
                <a:srgbClr val="993366"/>
              </a:buClr>
              <a:buFont typeface="Wingdings" pitchFamily="2" charset="2"/>
              <a:buNone/>
            </a:pPr>
            <a:endParaRPr lang="fr-FR" sz="2000" b="1" dirty="0"/>
          </a:p>
          <a:p>
            <a:pPr>
              <a:buClr>
                <a:schemeClr val="tx2"/>
              </a:buClr>
              <a:buFont typeface="Wingdings" pitchFamily="2" charset="2"/>
              <a:buChar char="§"/>
            </a:pPr>
            <a:r>
              <a:rPr lang="fr-FR" sz="2000" b="1" dirty="0"/>
              <a:t> Éveiller l’intérêt des responsables sur:</a:t>
            </a:r>
          </a:p>
          <a:p>
            <a:pPr lvl="1">
              <a:buClr>
                <a:schemeClr val="tx2"/>
              </a:buClr>
              <a:buFont typeface="Wingdings" pitchFamily="2" charset="2"/>
              <a:buChar char="ü"/>
            </a:pPr>
            <a:r>
              <a:rPr lang="fr-FR" sz="2000" b="1" dirty="0"/>
              <a:t> l’amélioration des conditions de travail;</a:t>
            </a:r>
          </a:p>
          <a:p>
            <a:pPr lvl="1">
              <a:buClr>
                <a:schemeClr val="tx2"/>
              </a:buClr>
              <a:buFont typeface="Wingdings" pitchFamily="2" charset="2"/>
              <a:buChar char="ü"/>
            </a:pPr>
            <a:r>
              <a:rPr lang="fr-FR" sz="2000" b="1" dirty="0"/>
              <a:t> la rémunération et la promotion sociale;</a:t>
            </a:r>
          </a:p>
          <a:p>
            <a:pPr lvl="1">
              <a:buClr>
                <a:schemeClr val="tx2"/>
              </a:buClr>
              <a:buFont typeface="Wingdings" pitchFamily="2" charset="2"/>
              <a:buChar char="ü"/>
            </a:pPr>
            <a:r>
              <a:rPr lang="fr-FR" sz="2000" b="1" dirty="0"/>
              <a:t> l’évaluation des performances.</a:t>
            </a:r>
          </a:p>
          <a:p>
            <a:pPr>
              <a:buClr>
                <a:srgbClr val="993366"/>
              </a:buClr>
              <a:buFont typeface="Wingdings" pitchFamily="2" charset="2"/>
              <a:buNone/>
            </a:pPr>
            <a:endParaRPr lang="fr-FR" sz="20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Espace réservé du numéro de diapositive 5"/>
          <p:cNvSpPr>
            <a:spLocks noGrp="1"/>
          </p:cNvSpPr>
          <p:nvPr>
            <p:ph type="sldNum" sz="quarter" idx="12"/>
          </p:nvPr>
        </p:nvSpPr>
        <p:spPr>
          <a:noFill/>
        </p:spPr>
        <p:txBody>
          <a:bodyPr/>
          <a:lstStyle/>
          <a:p>
            <a:fld id="{8330BCD0-B6B4-4C25-9A84-BF36BC1FB44D}" type="slidenum">
              <a:rPr lang="es-ES"/>
              <a:pPr/>
              <a:t>23</a:t>
            </a:fld>
            <a:endParaRPr lang="es-ES"/>
          </a:p>
        </p:txBody>
      </p:sp>
      <p:sp>
        <p:nvSpPr>
          <p:cNvPr id="129029" name="Text Box 4"/>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29030" name="Text Box 7"/>
          <p:cNvSpPr txBox="1">
            <a:spLocks noChangeArrowheads="1"/>
          </p:cNvSpPr>
          <p:nvPr/>
        </p:nvSpPr>
        <p:spPr bwMode="auto">
          <a:xfrm>
            <a:off x="1095375" y="1196975"/>
            <a:ext cx="4049713" cy="457200"/>
          </a:xfrm>
          <a:prstGeom prst="rect">
            <a:avLst/>
          </a:prstGeom>
          <a:noFill/>
          <a:ln w="9525">
            <a:noFill/>
            <a:miter lim="800000"/>
            <a:headEnd/>
            <a:tailEnd/>
          </a:ln>
        </p:spPr>
        <p:txBody>
          <a:bodyPr wrap="none">
            <a:spAutoFit/>
          </a:bodyPr>
          <a:lstStyle/>
          <a:p>
            <a:pPr marL="342900" indent="-342900">
              <a:buFontTx/>
              <a:buAutoNum type="arabicPeriod" startAt="7"/>
            </a:pPr>
            <a:r>
              <a:rPr lang="fr-FR" sz="2400" b="1">
                <a:solidFill>
                  <a:srgbClr val="993366"/>
                </a:solidFill>
              </a:rPr>
              <a:t>La démarche budgétaire</a:t>
            </a:r>
          </a:p>
        </p:txBody>
      </p:sp>
      <p:sp>
        <p:nvSpPr>
          <p:cNvPr id="129031" name="Text Box 8"/>
          <p:cNvSpPr txBox="1">
            <a:spLocks noChangeArrowheads="1"/>
          </p:cNvSpPr>
          <p:nvPr/>
        </p:nvSpPr>
        <p:spPr bwMode="auto">
          <a:xfrm>
            <a:off x="900113" y="1844675"/>
            <a:ext cx="6861175" cy="4140200"/>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None/>
            </a:pPr>
            <a:r>
              <a:rPr lang="fr-FR" sz="2000" b="1"/>
              <a:t> </a:t>
            </a:r>
          </a:p>
          <a:p>
            <a:pPr>
              <a:buClr>
                <a:srgbClr val="993366"/>
              </a:buClr>
              <a:buFont typeface="Wingdings" pitchFamily="2" charset="2"/>
              <a:buChar char="Ø"/>
            </a:pPr>
            <a:r>
              <a:rPr lang="fr-FR" sz="2000" b="1"/>
              <a:t> Conditions préalables à l’élaboration des budgets</a:t>
            </a:r>
          </a:p>
          <a:p>
            <a:pPr>
              <a:buClr>
                <a:srgbClr val="993366"/>
              </a:buClr>
              <a:buFont typeface="Wingdings" pitchFamily="2" charset="2"/>
              <a:buNone/>
            </a:pPr>
            <a:endParaRPr lang="fr-FR" sz="2000" b="1"/>
          </a:p>
          <a:p>
            <a:pPr>
              <a:lnSpc>
                <a:spcPct val="125000"/>
              </a:lnSpc>
              <a:buClr>
                <a:srgbClr val="993366"/>
              </a:buClr>
              <a:buFont typeface="Wingdings" pitchFamily="2" charset="2"/>
              <a:buChar char="§"/>
            </a:pPr>
            <a:r>
              <a:rPr lang="fr-FR" sz="2000" b="1"/>
              <a:t> Résoudre les problèmes psychologiques: </a:t>
            </a:r>
          </a:p>
          <a:p>
            <a:pPr>
              <a:lnSpc>
                <a:spcPct val="125000"/>
              </a:lnSpc>
              <a:buClr>
                <a:srgbClr val="993366"/>
              </a:buClr>
              <a:buFont typeface="Wingdings" pitchFamily="2" charset="2"/>
              <a:buNone/>
            </a:pPr>
            <a:r>
              <a:rPr lang="fr-FR" sz="2000" b="1"/>
              <a:t>conflits entre intérêt général et intérêt individuel</a:t>
            </a:r>
          </a:p>
          <a:p>
            <a:pPr>
              <a:lnSpc>
                <a:spcPct val="125000"/>
              </a:lnSpc>
              <a:buClr>
                <a:srgbClr val="993366"/>
              </a:buClr>
              <a:buFont typeface="Wingdings" pitchFamily="2" charset="2"/>
              <a:buNone/>
            </a:pPr>
            <a:r>
              <a:rPr lang="fr-FR" sz="2000" b="1"/>
              <a:t>l’utilité de la gestion budgétaire doit être </a:t>
            </a:r>
            <a:r>
              <a:rPr lang="fr-FR" sz="2000" b="1">
                <a:solidFill>
                  <a:srgbClr val="993366"/>
                </a:solidFill>
              </a:rPr>
              <a:t>acceptée par</a:t>
            </a:r>
            <a:r>
              <a:rPr lang="fr-FR" sz="2000" b="1"/>
              <a:t> </a:t>
            </a:r>
            <a:r>
              <a:rPr lang="fr-FR" sz="2000" b="1">
                <a:solidFill>
                  <a:srgbClr val="993366"/>
                </a:solidFill>
              </a:rPr>
              <a:t>tous </a:t>
            </a:r>
            <a:r>
              <a:rPr lang="fr-FR" sz="2000" b="1"/>
              <a:t>en montrant la valeur ajoutée apportée aux membres de l’entreprise: </a:t>
            </a:r>
          </a:p>
          <a:p>
            <a:pPr lvl="1">
              <a:buClr>
                <a:srgbClr val="993366"/>
              </a:buClr>
              <a:buFont typeface="Wingdings" pitchFamily="2" charset="2"/>
              <a:buChar char="ü"/>
            </a:pPr>
            <a:r>
              <a:rPr lang="fr-FR" sz="2000" b="1"/>
              <a:t>formation, </a:t>
            </a:r>
          </a:p>
          <a:p>
            <a:pPr lvl="1">
              <a:buClr>
                <a:srgbClr val="993366"/>
              </a:buClr>
              <a:buFont typeface="Wingdings" pitchFamily="2" charset="2"/>
              <a:buChar char="ü"/>
            </a:pPr>
            <a:r>
              <a:rPr lang="fr-FR" sz="2000" b="1"/>
              <a:t>qualité de travail, </a:t>
            </a:r>
          </a:p>
          <a:p>
            <a:pPr lvl="1">
              <a:buClr>
                <a:srgbClr val="993366"/>
              </a:buClr>
              <a:buFont typeface="Wingdings" pitchFamily="2" charset="2"/>
              <a:buChar char="ü"/>
            </a:pPr>
            <a:r>
              <a:rPr lang="fr-FR" sz="2000" b="1"/>
              <a:t>évolution.   </a:t>
            </a:r>
          </a:p>
          <a:p>
            <a:pPr lvl="1">
              <a:buClr>
                <a:srgbClr val="993366"/>
              </a:buClr>
              <a:buFont typeface="Wingdings" pitchFamily="2" charset="2"/>
              <a:buNone/>
            </a:pPr>
            <a:endParaRPr lang="fr-FR" sz="2000" b="1"/>
          </a:p>
        </p:txBody>
      </p:sp>
      <p:sp>
        <p:nvSpPr>
          <p:cNvPr id="129032" name="AutoShape 11"/>
          <p:cNvSpPr>
            <a:spLocks noChangeArrowheads="1"/>
          </p:cNvSpPr>
          <p:nvPr/>
        </p:nvSpPr>
        <p:spPr bwMode="auto">
          <a:xfrm>
            <a:off x="6948488" y="3357563"/>
            <a:ext cx="647700" cy="142875"/>
          </a:xfrm>
          <a:prstGeom prst="rightArrow">
            <a:avLst>
              <a:gd name="adj1" fmla="val 50000"/>
              <a:gd name="adj2" fmla="val 113333"/>
            </a:avLst>
          </a:prstGeom>
          <a:solidFill>
            <a:srgbClr val="CC0066"/>
          </a:solidFill>
          <a:ln w="9525">
            <a:solidFill>
              <a:srgbClr val="993366"/>
            </a:solidFill>
            <a:miter lim="800000"/>
            <a:headEnd/>
            <a:tailEnd/>
          </a:ln>
        </p:spPr>
        <p:txBody>
          <a:bodyPr wrap="none" anchor="ctr"/>
          <a:lstStyle/>
          <a:p>
            <a:pPr algn="ctr"/>
            <a:r>
              <a:rPr lang="fr-F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Espace réservé du numéro de diapositive 5"/>
          <p:cNvSpPr>
            <a:spLocks noGrp="1"/>
          </p:cNvSpPr>
          <p:nvPr>
            <p:ph type="sldNum" sz="quarter" idx="12"/>
          </p:nvPr>
        </p:nvSpPr>
        <p:spPr>
          <a:noFill/>
        </p:spPr>
        <p:txBody>
          <a:bodyPr/>
          <a:lstStyle/>
          <a:p>
            <a:fld id="{6C09DC82-8D31-42C7-B1FE-C22DFC96972C}" type="slidenum">
              <a:rPr lang="es-ES"/>
              <a:pPr/>
              <a:t>24</a:t>
            </a:fld>
            <a:endParaRPr lang="es-ES"/>
          </a:p>
        </p:txBody>
      </p:sp>
      <p:sp>
        <p:nvSpPr>
          <p:cNvPr id="130052" name="Text Box 4"/>
          <p:cNvSpPr txBox="1">
            <a:spLocks noChangeArrowheads="1"/>
          </p:cNvSpPr>
          <p:nvPr/>
        </p:nvSpPr>
        <p:spPr bwMode="auto">
          <a:xfrm>
            <a:off x="755650" y="125413"/>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a:t>Contrôle de Gestion</a:t>
            </a:r>
          </a:p>
        </p:txBody>
      </p:sp>
      <p:sp>
        <p:nvSpPr>
          <p:cNvPr id="130054" name="Text Box 6"/>
          <p:cNvSpPr txBox="1">
            <a:spLocks noChangeArrowheads="1"/>
          </p:cNvSpPr>
          <p:nvPr/>
        </p:nvSpPr>
        <p:spPr bwMode="auto">
          <a:xfrm>
            <a:off x="1095375" y="1387475"/>
            <a:ext cx="4049713" cy="457200"/>
          </a:xfrm>
          <a:prstGeom prst="rect">
            <a:avLst/>
          </a:prstGeom>
          <a:noFill/>
          <a:ln w="9525">
            <a:noFill/>
            <a:miter lim="800000"/>
            <a:headEnd/>
            <a:tailEnd/>
          </a:ln>
        </p:spPr>
        <p:txBody>
          <a:bodyPr wrap="none">
            <a:spAutoFit/>
          </a:bodyPr>
          <a:lstStyle/>
          <a:p>
            <a:pPr marL="342900" indent="-342900">
              <a:buFontTx/>
              <a:buAutoNum type="arabicPeriod" startAt="7"/>
            </a:pPr>
            <a:r>
              <a:rPr lang="fr-FR" sz="2400" b="1">
                <a:solidFill>
                  <a:srgbClr val="993366"/>
                </a:solidFill>
              </a:rPr>
              <a:t>La démarche budgétaire</a:t>
            </a:r>
          </a:p>
        </p:txBody>
      </p:sp>
      <p:sp>
        <p:nvSpPr>
          <p:cNvPr id="130055" name="Text Box 8"/>
          <p:cNvSpPr txBox="1">
            <a:spLocks noChangeArrowheads="1"/>
          </p:cNvSpPr>
          <p:nvPr/>
        </p:nvSpPr>
        <p:spPr bwMode="auto">
          <a:xfrm>
            <a:off x="1331913" y="2060575"/>
            <a:ext cx="6911975" cy="4064000"/>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None/>
            </a:pPr>
            <a:r>
              <a:rPr lang="fr-FR" sz="2000"/>
              <a:t> </a:t>
            </a:r>
          </a:p>
          <a:p>
            <a:pPr>
              <a:buClr>
                <a:srgbClr val="993366"/>
              </a:buClr>
              <a:buFont typeface="Wingdings" pitchFamily="2" charset="2"/>
              <a:buChar char="Ø"/>
            </a:pPr>
            <a:r>
              <a:rPr lang="fr-FR" sz="2000" b="1"/>
              <a:t> Conditions préalables à l’élaboration des budgets</a:t>
            </a:r>
          </a:p>
          <a:p>
            <a:pPr>
              <a:buClr>
                <a:srgbClr val="993366"/>
              </a:buClr>
              <a:buFont typeface="Wingdings" pitchFamily="2" charset="2"/>
              <a:buChar char="Ø"/>
            </a:pPr>
            <a:endParaRPr lang="fr-FR" sz="2000" b="1"/>
          </a:p>
          <a:p>
            <a:pPr>
              <a:buClr>
                <a:srgbClr val="993366"/>
              </a:buClr>
              <a:buFont typeface="Wingdings" pitchFamily="2" charset="2"/>
              <a:buChar char="§"/>
            </a:pPr>
            <a:r>
              <a:rPr lang="fr-FR" sz="2000" b="1"/>
              <a:t> Au niveau de la Direction Générale: </a:t>
            </a:r>
          </a:p>
          <a:p>
            <a:pPr>
              <a:buClr>
                <a:srgbClr val="993366"/>
              </a:buClr>
              <a:buFont typeface="Wingdings" pitchFamily="2" charset="2"/>
              <a:buNone/>
            </a:pPr>
            <a:endParaRPr lang="fr-FR" sz="2000" b="1"/>
          </a:p>
          <a:p>
            <a:pPr lvl="1">
              <a:buClr>
                <a:srgbClr val="993366"/>
              </a:buClr>
              <a:buFont typeface="Wingdings" pitchFamily="2" charset="2"/>
              <a:buChar char="ü"/>
            </a:pPr>
            <a:r>
              <a:rPr lang="fr-FR" sz="2000" b="1"/>
              <a:t> Elle doit avoir un comportement </a:t>
            </a:r>
            <a:r>
              <a:rPr lang="fr-FR" sz="2000" b="1">
                <a:solidFill>
                  <a:srgbClr val="993366"/>
                </a:solidFill>
              </a:rPr>
              <a:t>motivant:</a:t>
            </a:r>
            <a:r>
              <a:rPr lang="fr-FR" sz="2000" b="1"/>
              <a:t> déléguer, négocier les objectifs, approuver les plans d’action et s’assurer que les réalisations évoluent normalement par rapport aux prévisions.</a:t>
            </a:r>
          </a:p>
          <a:p>
            <a:pPr lvl="1">
              <a:buClr>
                <a:srgbClr val="993366"/>
              </a:buClr>
              <a:buFont typeface="Wingdings" pitchFamily="2" charset="2"/>
              <a:buChar char="ü"/>
            </a:pPr>
            <a:endParaRPr lang="fr-FR" sz="2000" b="1"/>
          </a:p>
          <a:p>
            <a:pPr lvl="1">
              <a:buClr>
                <a:srgbClr val="993366"/>
              </a:buClr>
              <a:buFont typeface="Wingdings" pitchFamily="2" charset="2"/>
              <a:buChar char="ü"/>
            </a:pPr>
            <a:r>
              <a:rPr lang="fr-FR" sz="2000" b="1"/>
              <a:t> Elle doit soutenir et expliquer le processus budgétaire.</a:t>
            </a:r>
          </a:p>
          <a:p>
            <a:pPr lvl="1">
              <a:buClr>
                <a:srgbClr val="993366"/>
              </a:buClr>
              <a:buFont typeface="Wingdings" pitchFamily="2" charset="2"/>
              <a:buNone/>
            </a:pPr>
            <a:endParaRPr lang="fr-FR" sz="2000" b="1"/>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Espace réservé du numéro de diapositive 5"/>
          <p:cNvSpPr>
            <a:spLocks noGrp="1"/>
          </p:cNvSpPr>
          <p:nvPr>
            <p:ph type="sldNum" sz="quarter" idx="12"/>
          </p:nvPr>
        </p:nvSpPr>
        <p:spPr>
          <a:noFill/>
        </p:spPr>
        <p:txBody>
          <a:bodyPr/>
          <a:lstStyle/>
          <a:p>
            <a:fld id="{975F5A35-9815-4BDC-BFD5-5E97D12F442A}" type="slidenum">
              <a:rPr lang="es-ES"/>
              <a:pPr/>
              <a:t>25</a:t>
            </a:fld>
            <a:endParaRPr lang="es-ES"/>
          </a:p>
        </p:txBody>
      </p:sp>
      <p:sp>
        <p:nvSpPr>
          <p:cNvPr id="131076" name="Text Box 2"/>
          <p:cNvSpPr txBox="1">
            <a:spLocks noChangeArrowheads="1"/>
          </p:cNvSpPr>
          <p:nvPr/>
        </p:nvSpPr>
        <p:spPr bwMode="auto">
          <a:xfrm>
            <a:off x="755650" y="125413"/>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a:t>Contrôle de Gestion</a:t>
            </a:r>
          </a:p>
        </p:txBody>
      </p:sp>
      <p:sp>
        <p:nvSpPr>
          <p:cNvPr id="131078" name="Text Box 4"/>
          <p:cNvSpPr txBox="1">
            <a:spLocks noChangeArrowheads="1"/>
          </p:cNvSpPr>
          <p:nvPr/>
        </p:nvSpPr>
        <p:spPr bwMode="auto">
          <a:xfrm>
            <a:off x="1095375" y="1387475"/>
            <a:ext cx="4049713" cy="457200"/>
          </a:xfrm>
          <a:prstGeom prst="rect">
            <a:avLst/>
          </a:prstGeom>
          <a:noFill/>
          <a:ln w="9525">
            <a:noFill/>
            <a:miter lim="800000"/>
            <a:headEnd/>
            <a:tailEnd/>
          </a:ln>
        </p:spPr>
        <p:txBody>
          <a:bodyPr wrap="none">
            <a:spAutoFit/>
          </a:bodyPr>
          <a:lstStyle/>
          <a:p>
            <a:pPr marL="342900" indent="-342900">
              <a:buFontTx/>
              <a:buAutoNum type="arabicPeriod" startAt="7"/>
            </a:pPr>
            <a:r>
              <a:rPr lang="fr-FR" sz="2400" b="1">
                <a:solidFill>
                  <a:srgbClr val="993366"/>
                </a:solidFill>
              </a:rPr>
              <a:t>La démarche budgétaire</a:t>
            </a:r>
          </a:p>
        </p:txBody>
      </p:sp>
      <p:sp>
        <p:nvSpPr>
          <p:cNvPr id="131079" name="Text Box 5"/>
          <p:cNvSpPr txBox="1">
            <a:spLocks noChangeArrowheads="1"/>
          </p:cNvSpPr>
          <p:nvPr/>
        </p:nvSpPr>
        <p:spPr bwMode="auto">
          <a:xfrm>
            <a:off x="1311275" y="1916113"/>
            <a:ext cx="7292975" cy="4338637"/>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Blip>
                <a:blip r:embed="rId3"/>
              </a:buBlip>
            </a:pPr>
            <a:endParaRPr lang="fr-FR" sz="2000"/>
          </a:p>
          <a:p>
            <a:pPr>
              <a:buClr>
                <a:srgbClr val="993366"/>
              </a:buClr>
              <a:buFont typeface="Wingdings" pitchFamily="2" charset="2"/>
              <a:buBlip>
                <a:blip r:embed="rId3"/>
              </a:buBlip>
            </a:pPr>
            <a:r>
              <a:rPr lang="fr-FR" sz="2000"/>
              <a:t> </a:t>
            </a:r>
            <a:r>
              <a:rPr lang="fr-FR" sz="2000" b="1"/>
              <a:t>Conditions préalables à l’élaboration des budgets</a:t>
            </a:r>
          </a:p>
          <a:p>
            <a:pPr>
              <a:buClr>
                <a:srgbClr val="990099"/>
              </a:buClr>
              <a:buFont typeface="Wingdings" pitchFamily="2" charset="2"/>
              <a:buNone/>
            </a:pPr>
            <a:r>
              <a:rPr lang="fr-FR" sz="2000" b="1"/>
              <a:t> </a:t>
            </a:r>
          </a:p>
          <a:p>
            <a:pPr>
              <a:buClr>
                <a:srgbClr val="993366"/>
              </a:buClr>
              <a:buFont typeface="Wingdings" pitchFamily="2" charset="2"/>
              <a:buChar char="§"/>
            </a:pPr>
            <a:r>
              <a:rPr lang="fr-FR" sz="2000" b="1"/>
              <a:t> Au niveau des acteurs:</a:t>
            </a:r>
          </a:p>
          <a:p>
            <a:pPr>
              <a:buClr>
                <a:srgbClr val="990099"/>
              </a:buClr>
              <a:buFont typeface="Wingdings" pitchFamily="2" charset="2"/>
              <a:buNone/>
            </a:pPr>
            <a:endParaRPr lang="fr-FR" sz="2000" b="1"/>
          </a:p>
          <a:p>
            <a:pPr lvl="1">
              <a:buClr>
                <a:srgbClr val="990099"/>
              </a:buClr>
              <a:buFont typeface="Wingdings" pitchFamily="2" charset="2"/>
              <a:buChar char="ü"/>
            </a:pPr>
            <a:r>
              <a:rPr lang="fr-FR" sz="2000" b="1"/>
              <a:t> Sur le plan de communication, il faut un langage commun de gestion, il doit être défini et diffusé             accélération de la circulation et la compréhension de l’information.</a:t>
            </a:r>
          </a:p>
          <a:p>
            <a:pPr lvl="1">
              <a:buClr>
                <a:srgbClr val="990099"/>
              </a:buClr>
              <a:buFont typeface="Wingdings" pitchFamily="2" charset="2"/>
              <a:buNone/>
            </a:pPr>
            <a:endParaRPr lang="fr-FR" sz="2000" b="1"/>
          </a:p>
          <a:p>
            <a:pPr lvl="1">
              <a:buClr>
                <a:srgbClr val="990099"/>
              </a:buClr>
              <a:buFont typeface="Wingdings" pitchFamily="2" charset="2"/>
              <a:buChar char="ü"/>
            </a:pPr>
            <a:r>
              <a:rPr lang="fr-FR" sz="2000" b="1"/>
              <a:t> Sur le plan structure: les responsabilités doivent être précisées            définition des rôles respectifs</a:t>
            </a:r>
          </a:p>
          <a:p>
            <a:pPr lvl="1">
              <a:buClr>
                <a:srgbClr val="990099"/>
              </a:buClr>
              <a:buFont typeface="Wingdings" pitchFamily="2" charset="2"/>
              <a:buNone/>
            </a:pPr>
            <a:r>
              <a:rPr lang="fr-FR" b="1"/>
              <a:t>              </a:t>
            </a:r>
            <a:r>
              <a:rPr lang="fr-FR" sz="2000" b="1"/>
              <a:t>Remettre en cause l’organisation.</a:t>
            </a:r>
          </a:p>
          <a:p>
            <a:pPr>
              <a:buFont typeface="Wingdings" pitchFamily="2" charset="2"/>
              <a:buNone/>
            </a:pPr>
            <a:endParaRPr lang="fr-FR" b="1"/>
          </a:p>
        </p:txBody>
      </p:sp>
      <p:sp>
        <p:nvSpPr>
          <p:cNvPr id="131080" name="AutoShape 6"/>
          <p:cNvSpPr>
            <a:spLocks noChangeArrowheads="1"/>
          </p:cNvSpPr>
          <p:nvPr/>
        </p:nvSpPr>
        <p:spPr bwMode="auto">
          <a:xfrm>
            <a:off x="7740650" y="4005263"/>
            <a:ext cx="647700" cy="142875"/>
          </a:xfrm>
          <a:prstGeom prst="rightArrow">
            <a:avLst>
              <a:gd name="adj1" fmla="val 50000"/>
              <a:gd name="adj2" fmla="val 113333"/>
            </a:avLst>
          </a:prstGeom>
          <a:solidFill>
            <a:srgbClr val="CC0066"/>
          </a:solidFill>
          <a:ln w="9525">
            <a:solidFill>
              <a:srgbClr val="993366"/>
            </a:solidFill>
            <a:miter lim="800000"/>
            <a:headEnd/>
            <a:tailEnd/>
          </a:ln>
        </p:spPr>
        <p:txBody>
          <a:bodyPr wrap="none" anchor="ctr"/>
          <a:lstStyle/>
          <a:p>
            <a:pPr algn="ctr"/>
            <a:r>
              <a:rPr lang="fr-FR"/>
              <a:t> </a:t>
            </a:r>
          </a:p>
        </p:txBody>
      </p:sp>
      <p:sp>
        <p:nvSpPr>
          <p:cNvPr id="131081" name="AutoShape 7"/>
          <p:cNvSpPr>
            <a:spLocks noChangeArrowheads="1"/>
          </p:cNvSpPr>
          <p:nvPr/>
        </p:nvSpPr>
        <p:spPr bwMode="auto">
          <a:xfrm>
            <a:off x="3708400" y="5516563"/>
            <a:ext cx="647700" cy="142875"/>
          </a:xfrm>
          <a:prstGeom prst="rightArrow">
            <a:avLst>
              <a:gd name="adj1" fmla="val 50000"/>
              <a:gd name="adj2" fmla="val 113333"/>
            </a:avLst>
          </a:prstGeom>
          <a:solidFill>
            <a:srgbClr val="CC0066"/>
          </a:solidFill>
          <a:ln w="9525">
            <a:solidFill>
              <a:srgbClr val="993366"/>
            </a:solidFill>
            <a:miter lim="800000"/>
            <a:headEnd/>
            <a:tailEnd/>
          </a:ln>
        </p:spPr>
        <p:txBody>
          <a:bodyPr wrap="none" anchor="ctr"/>
          <a:lstStyle/>
          <a:p>
            <a:pPr algn="ctr"/>
            <a:r>
              <a:rPr lang="fr-FR"/>
              <a:t> </a:t>
            </a:r>
          </a:p>
        </p:txBody>
      </p:sp>
      <p:sp>
        <p:nvSpPr>
          <p:cNvPr id="131082" name="AutoShape 8"/>
          <p:cNvSpPr>
            <a:spLocks noChangeArrowheads="1"/>
          </p:cNvSpPr>
          <p:nvPr/>
        </p:nvSpPr>
        <p:spPr bwMode="auto">
          <a:xfrm>
            <a:off x="1908175" y="5805488"/>
            <a:ext cx="647700" cy="142875"/>
          </a:xfrm>
          <a:prstGeom prst="rightArrow">
            <a:avLst>
              <a:gd name="adj1" fmla="val 50000"/>
              <a:gd name="adj2" fmla="val 113333"/>
            </a:avLst>
          </a:prstGeom>
          <a:solidFill>
            <a:srgbClr val="CC0066"/>
          </a:solidFill>
          <a:ln w="9525">
            <a:solidFill>
              <a:srgbClr val="993366"/>
            </a:solidFill>
            <a:miter lim="800000"/>
            <a:headEnd/>
            <a:tailEnd/>
          </a:ln>
        </p:spPr>
        <p:txBody>
          <a:bodyPr wrap="none" anchor="ctr"/>
          <a:lstStyle/>
          <a:p>
            <a:pPr algn="ctr"/>
            <a:r>
              <a:rPr lang="fr-F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Espace réservé du numéro de diapositive 5"/>
          <p:cNvSpPr>
            <a:spLocks noGrp="1"/>
          </p:cNvSpPr>
          <p:nvPr>
            <p:ph type="sldNum" sz="quarter" idx="12"/>
          </p:nvPr>
        </p:nvSpPr>
        <p:spPr>
          <a:noFill/>
        </p:spPr>
        <p:txBody>
          <a:bodyPr/>
          <a:lstStyle/>
          <a:p>
            <a:fld id="{A0ADF0D9-141A-43CF-9476-F1B80D3A0AB2}" type="slidenum">
              <a:rPr lang="es-ES"/>
              <a:pPr/>
              <a:t>26</a:t>
            </a:fld>
            <a:endParaRPr lang="es-ES"/>
          </a:p>
        </p:txBody>
      </p:sp>
      <p:sp>
        <p:nvSpPr>
          <p:cNvPr id="132100" name="Text Box 4"/>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a:t>Contrôle de Gestion</a:t>
            </a:r>
          </a:p>
        </p:txBody>
      </p:sp>
      <p:sp>
        <p:nvSpPr>
          <p:cNvPr id="132102" name="Text Box 6"/>
          <p:cNvSpPr txBox="1">
            <a:spLocks noChangeArrowheads="1"/>
          </p:cNvSpPr>
          <p:nvPr/>
        </p:nvSpPr>
        <p:spPr bwMode="auto">
          <a:xfrm>
            <a:off x="1095375" y="1125538"/>
            <a:ext cx="4049713" cy="457200"/>
          </a:xfrm>
          <a:prstGeom prst="rect">
            <a:avLst/>
          </a:prstGeom>
          <a:noFill/>
          <a:ln w="9525">
            <a:noFill/>
            <a:miter lim="800000"/>
            <a:headEnd/>
            <a:tailEnd/>
          </a:ln>
        </p:spPr>
        <p:txBody>
          <a:bodyPr wrap="none">
            <a:spAutoFit/>
          </a:bodyPr>
          <a:lstStyle/>
          <a:p>
            <a:pPr marL="342900" indent="-342900">
              <a:buFontTx/>
              <a:buAutoNum type="arabicPeriod" startAt="7"/>
            </a:pPr>
            <a:r>
              <a:rPr lang="fr-FR" sz="2400" b="1">
                <a:solidFill>
                  <a:srgbClr val="993366"/>
                </a:solidFill>
              </a:rPr>
              <a:t>La démarche budgétaire</a:t>
            </a:r>
          </a:p>
        </p:txBody>
      </p:sp>
      <p:sp>
        <p:nvSpPr>
          <p:cNvPr id="132103" name="Rectangle 7"/>
          <p:cNvSpPr>
            <a:spLocks noChangeArrowheads="1"/>
          </p:cNvSpPr>
          <p:nvPr/>
        </p:nvSpPr>
        <p:spPr bwMode="auto">
          <a:xfrm>
            <a:off x="468313" y="1628775"/>
            <a:ext cx="8208962" cy="4489450"/>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Blip>
                <a:blip r:embed="rId3"/>
              </a:buBlip>
            </a:pPr>
            <a:r>
              <a:rPr lang="fr-FR" sz="2000"/>
              <a:t> </a:t>
            </a:r>
            <a:r>
              <a:rPr lang="fr-FR" sz="2000" b="1"/>
              <a:t>Conditions préalables à l’élaboration des budgets</a:t>
            </a:r>
          </a:p>
          <a:p>
            <a:pPr>
              <a:buClr>
                <a:srgbClr val="CC0066"/>
              </a:buClr>
              <a:buFont typeface="Wingdings" pitchFamily="2" charset="2"/>
              <a:buBlip>
                <a:blip r:embed="rId4"/>
              </a:buBlip>
            </a:pPr>
            <a:r>
              <a:rPr lang="fr-FR" sz="2000" b="1">
                <a:solidFill>
                  <a:srgbClr val="993366"/>
                </a:solidFill>
              </a:rPr>
              <a:t> Conditions relatives à l’organisation et conditions matérielles:</a:t>
            </a:r>
          </a:p>
          <a:p>
            <a:pPr>
              <a:buClr>
                <a:srgbClr val="CC0066"/>
              </a:buClr>
              <a:buFont typeface="Wingdings" pitchFamily="2" charset="2"/>
              <a:buNone/>
            </a:pPr>
            <a:endParaRPr lang="fr-FR" sz="2000" b="1">
              <a:solidFill>
                <a:srgbClr val="993366"/>
              </a:solidFill>
            </a:endParaRPr>
          </a:p>
          <a:p>
            <a:pPr>
              <a:buClr>
                <a:srgbClr val="990099"/>
              </a:buClr>
              <a:buFont typeface="Wingdings" pitchFamily="2" charset="2"/>
              <a:buChar char="Ø"/>
            </a:pPr>
            <a:r>
              <a:rPr lang="fr-FR" b="1"/>
              <a:t> </a:t>
            </a:r>
            <a:r>
              <a:rPr lang="fr-FR" sz="2000" b="1"/>
              <a:t>Sectionner l’entreprise en services homogènes par rapport aux missions définies               bonne coordination dans la prévision.</a:t>
            </a:r>
          </a:p>
          <a:p>
            <a:pPr>
              <a:buClr>
                <a:srgbClr val="990099"/>
              </a:buClr>
              <a:buFont typeface="Wingdings" pitchFamily="2" charset="2"/>
              <a:buNone/>
            </a:pPr>
            <a:endParaRPr lang="fr-FR" sz="1200" b="1"/>
          </a:p>
          <a:p>
            <a:pPr>
              <a:buClr>
                <a:srgbClr val="990099"/>
              </a:buClr>
              <a:buFont typeface="Wingdings" pitchFamily="2" charset="2"/>
              <a:buChar char="Ø"/>
            </a:pPr>
            <a:r>
              <a:rPr lang="fr-FR" sz="2000" b="1"/>
              <a:t> Décentraliser               une prévision plus fine</a:t>
            </a:r>
          </a:p>
          <a:p>
            <a:pPr>
              <a:buClr>
                <a:srgbClr val="990099"/>
              </a:buClr>
              <a:buFont typeface="Wingdings" pitchFamily="2" charset="2"/>
              <a:buNone/>
            </a:pPr>
            <a:endParaRPr lang="fr-FR" sz="1200" b="1"/>
          </a:p>
          <a:p>
            <a:pPr>
              <a:buClr>
                <a:srgbClr val="990099"/>
              </a:buClr>
              <a:buFont typeface="Wingdings" pitchFamily="2" charset="2"/>
              <a:buChar char="Ø"/>
            </a:pPr>
            <a:r>
              <a:rPr lang="fr-FR" sz="2000" b="1"/>
              <a:t> Avoir une comptabilité analytique             mise en place des coûts préétablis.</a:t>
            </a:r>
          </a:p>
          <a:p>
            <a:pPr>
              <a:buClr>
                <a:srgbClr val="990099"/>
              </a:buClr>
              <a:buFont typeface="Wingdings" pitchFamily="2" charset="2"/>
              <a:buNone/>
            </a:pPr>
            <a:endParaRPr lang="fr-FR" sz="1200" b="1"/>
          </a:p>
          <a:p>
            <a:pPr>
              <a:buClr>
                <a:srgbClr val="990099"/>
              </a:buClr>
              <a:buFont typeface="Wingdings" pitchFamily="2" charset="2"/>
              <a:buChar char="Ø"/>
            </a:pPr>
            <a:r>
              <a:rPr lang="fr-FR" sz="2000" b="1"/>
              <a:t> Délimiter le champ de la prévision dans le temps et l’espace.</a:t>
            </a:r>
          </a:p>
          <a:p>
            <a:pPr>
              <a:buClr>
                <a:srgbClr val="990099"/>
              </a:buClr>
              <a:buFont typeface="Wingdings" pitchFamily="2" charset="2"/>
              <a:buNone/>
            </a:pPr>
            <a:endParaRPr lang="fr-FR" sz="1200" b="1"/>
          </a:p>
          <a:p>
            <a:pPr>
              <a:buClr>
                <a:srgbClr val="990099"/>
              </a:buClr>
              <a:buFont typeface="Wingdings" pitchFamily="2" charset="2"/>
              <a:buChar char="Ø"/>
            </a:pPr>
            <a:r>
              <a:rPr lang="fr-FR" sz="2000" b="1"/>
              <a:t> Aider les responsables à appréhender la prévision: en pratique par un secteur donné (vente par exemple) avant de l’étendre à toute l’entreprise.</a:t>
            </a:r>
          </a:p>
        </p:txBody>
      </p:sp>
      <p:sp>
        <p:nvSpPr>
          <p:cNvPr id="132104" name="AutoShape 8"/>
          <p:cNvSpPr>
            <a:spLocks noChangeArrowheads="1"/>
          </p:cNvSpPr>
          <p:nvPr/>
        </p:nvSpPr>
        <p:spPr bwMode="auto">
          <a:xfrm>
            <a:off x="2916238" y="2998788"/>
            <a:ext cx="647700" cy="142875"/>
          </a:xfrm>
          <a:prstGeom prst="rightArrow">
            <a:avLst>
              <a:gd name="adj1" fmla="val 50000"/>
              <a:gd name="adj2" fmla="val 113333"/>
            </a:avLst>
          </a:prstGeom>
          <a:solidFill>
            <a:srgbClr val="CC0066"/>
          </a:solidFill>
          <a:ln w="9525">
            <a:solidFill>
              <a:srgbClr val="990099"/>
            </a:solidFill>
            <a:miter lim="800000"/>
            <a:headEnd/>
            <a:tailEnd/>
          </a:ln>
        </p:spPr>
        <p:txBody>
          <a:bodyPr wrap="none" anchor="ctr"/>
          <a:lstStyle/>
          <a:p>
            <a:pPr algn="ctr"/>
            <a:r>
              <a:rPr lang="fr-FR"/>
              <a:t> </a:t>
            </a:r>
          </a:p>
        </p:txBody>
      </p:sp>
      <p:sp>
        <p:nvSpPr>
          <p:cNvPr id="132105" name="AutoShape 9"/>
          <p:cNvSpPr>
            <a:spLocks noChangeArrowheads="1"/>
          </p:cNvSpPr>
          <p:nvPr/>
        </p:nvSpPr>
        <p:spPr bwMode="auto">
          <a:xfrm>
            <a:off x="2627313" y="3500438"/>
            <a:ext cx="647700" cy="142875"/>
          </a:xfrm>
          <a:prstGeom prst="rightArrow">
            <a:avLst>
              <a:gd name="adj1" fmla="val 50000"/>
              <a:gd name="adj2" fmla="val 113333"/>
            </a:avLst>
          </a:prstGeom>
          <a:solidFill>
            <a:srgbClr val="CC0066"/>
          </a:solidFill>
          <a:ln w="9525">
            <a:solidFill>
              <a:srgbClr val="990099"/>
            </a:solidFill>
            <a:miter lim="800000"/>
            <a:headEnd/>
            <a:tailEnd/>
          </a:ln>
        </p:spPr>
        <p:txBody>
          <a:bodyPr wrap="none" anchor="ctr"/>
          <a:lstStyle/>
          <a:p>
            <a:pPr algn="ctr"/>
            <a:r>
              <a:rPr lang="fr-FR"/>
              <a:t> </a:t>
            </a:r>
          </a:p>
        </p:txBody>
      </p:sp>
      <p:sp>
        <p:nvSpPr>
          <p:cNvPr id="132106" name="AutoShape 10"/>
          <p:cNvSpPr>
            <a:spLocks noChangeArrowheads="1"/>
          </p:cNvSpPr>
          <p:nvPr/>
        </p:nvSpPr>
        <p:spPr bwMode="auto">
          <a:xfrm>
            <a:off x="5076825" y="4005263"/>
            <a:ext cx="647700" cy="142875"/>
          </a:xfrm>
          <a:prstGeom prst="rightArrow">
            <a:avLst>
              <a:gd name="adj1" fmla="val 50000"/>
              <a:gd name="adj2" fmla="val 113333"/>
            </a:avLst>
          </a:prstGeom>
          <a:solidFill>
            <a:srgbClr val="CC0066"/>
          </a:solidFill>
          <a:ln w="9525">
            <a:solidFill>
              <a:srgbClr val="990099"/>
            </a:solidFill>
            <a:miter lim="800000"/>
            <a:headEnd/>
            <a:tailEnd/>
          </a:ln>
        </p:spPr>
        <p:txBody>
          <a:bodyPr wrap="none" anchor="ctr"/>
          <a:lstStyle/>
          <a:p>
            <a:pPr algn="ctr"/>
            <a:r>
              <a:rPr lang="fr-F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Espace réservé du numéro de diapositive 5"/>
          <p:cNvSpPr>
            <a:spLocks noGrp="1"/>
          </p:cNvSpPr>
          <p:nvPr>
            <p:ph type="sldNum" sz="quarter" idx="12"/>
          </p:nvPr>
        </p:nvSpPr>
        <p:spPr>
          <a:noFill/>
        </p:spPr>
        <p:txBody>
          <a:bodyPr/>
          <a:lstStyle/>
          <a:p>
            <a:fld id="{4D13BD30-1DE3-4A37-8FF6-1A2E85DCE993}" type="slidenum">
              <a:rPr lang="es-ES"/>
              <a:pPr/>
              <a:t>27</a:t>
            </a:fld>
            <a:endParaRPr lang="es-ES"/>
          </a:p>
        </p:txBody>
      </p:sp>
      <p:sp>
        <p:nvSpPr>
          <p:cNvPr id="133124" name="Text Box 3"/>
          <p:cNvSpPr txBox="1">
            <a:spLocks noChangeArrowheads="1"/>
          </p:cNvSpPr>
          <p:nvPr/>
        </p:nvSpPr>
        <p:spPr bwMode="auto">
          <a:xfrm>
            <a:off x="755650" y="1858963"/>
            <a:ext cx="8064500" cy="3514725"/>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400" b="1">
                <a:solidFill>
                  <a:srgbClr val="660033"/>
                </a:solidFill>
              </a:rPr>
              <a:t> La première étape: </a:t>
            </a:r>
            <a:r>
              <a:rPr lang="fr-FR" sz="2000" b="1">
                <a:solidFill>
                  <a:srgbClr val="993366"/>
                </a:solidFill>
              </a:rPr>
              <a:t>La prévision et l’établissement de plan</a:t>
            </a:r>
            <a:r>
              <a:rPr lang="fr-FR" sz="2000" b="1"/>
              <a:t> </a:t>
            </a:r>
          </a:p>
          <a:p>
            <a:r>
              <a:rPr lang="fr-FR" sz="2000" b="1"/>
              <a:t>sont appuyés sur de nombreuses simulations:</a:t>
            </a:r>
          </a:p>
          <a:p>
            <a:endParaRPr lang="fr-FR" sz="2000" b="1"/>
          </a:p>
          <a:p>
            <a:pPr>
              <a:buFont typeface="Wingdings" pitchFamily="2" charset="2"/>
              <a:buChar char="Ø"/>
            </a:pPr>
            <a:r>
              <a:rPr lang="fr-FR" sz="2000" b="1">
                <a:solidFill>
                  <a:srgbClr val="993366"/>
                </a:solidFill>
              </a:rPr>
              <a:t> Prévision:</a:t>
            </a:r>
            <a:r>
              <a:rPr lang="fr-FR" sz="2000" b="1"/>
              <a:t> colleter des informations internes et externes permettant d’établir pour une période considéré:</a:t>
            </a:r>
          </a:p>
          <a:p>
            <a:pPr lvl="1">
              <a:buFont typeface="Wingdings" pitchFamily="2" charset="2"/>
              <a:buChar char="ü"/>
            </a:pPr>
            <a:r>
              <a:rPr lang="fr-FR" sz="2000" b="1"/>
              <a:t>Un programme d’action,</a:t>
            </a:r>
          </a:p>
          <a:p>
            <a:pPr lvl="1">
              <a:buFont typeface="Wingdings" pitchFamily="2" charset="2"/>
              <a:buChar char="ü"/>
            </a:pPr>
            <a:r>
              <a:rPr lang="fr-FR" sz="2000" b="1"/>
              <a:t>Une norme </a:t>
            </a:r>
            <a:r>
              <a:rPr lang="fr-FR" sz="2000"/>
              <a:t>(simple référence située entre une prévision optimiste et une prévision pessimiste).</a:t>
            </a:r>
          </a:p>
          <a:p>
            <a:endParaRPr lang="fr-FR" sz="2000"/>
          </a:p>
          <a:p>
            <a:pPr>
              <a:buFont typeface="Wingdings" pitchFamily="2" charset="2"/>
              <a:buChar char="Ø"/>
            </a:pPr>
            <a:r>
              <a:rPr lang="fr-FR" sz="2000" b="1">
                <a:solidFill>
                  <a:srgbClr val="993366"/>
                </a:solidFill>
              </a:rPr>
              <a:t> Simulation:</a:t>
            </a:r>
            <a:r>
              <a:rPr lang="fr-FR" sz="2000" b="1"/>
              <a:t> faire des hypothèses de travail pour valider la stratégie en la chiffrant.</a:t>
            </a:r>
          </a:p>
        </p:txBody>
      </p:sp>
      <p:sp>
        <p:nvSpPr>
          <p:cNvPr id="133126" name="Text Box 5"/>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33127" name="Text Box 6"/>
          <p:cNvSpPr txBox="1">
            <a:spLocks noChangeArrowheads="1"/>
          </p:cNvSpPr>
          <p:nvPr/>
        </p:nvSpPr>
        <p:spPr bwMode="auto">
          <a:xfrm>
            <a:off x="900113" y="1316038"/>
            <a:ext cx="4392612"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33128" name="Text Box 8"/>
          <p:cNvSpPr txBox="1">
            <a:spLocks noChangeArrowheads="1"/>
          </p:cNvSpPr>
          <p:nvPr/>
        </p:nvSpPr>
        <p:spPr bwMode="auto">
          <a:xfrm>
            <a:off x="0" y="5589588"/>
            <a:ext cx="9144000" cy="406400"/>
          </a:xfrm>
          <a:prstGeom prst="rect">
            <a:avLst/>
          </a:prstGeom>
          <a:solidFill>
            <a:srgbClr val="F8F8F8"/>
          </a:solidFill>
          <a:ln w="9525">
            <a:solidFill>
              <a:srgbClr val="993366"/>
            </a:solidFill>
            <a:miter lim="800000"/>
            <a:headEnd/>
            <a:tailEnd/>
          </a:ln>
        </p:spPr>
        <p:txBody>
          <a:bodyPr>
            <a:spAutoFit/>
          </a:bodyPr>
          <a:lstStyle/>
          <a:p>
            <a:r>
              <a:rPr lang="fr-FR" sz="2000" b="1"/>
              <a:t>La prévision</a:t>
            </a:r>
            <a:r>
              <a:rPr lang="fr-FR" b="1"/>
              <a:t>               </a:t>
            </a:r>
            <a:r>
              <a:rPr lang="fr-FR" sz="2000" b="1"/>
              <a:t>définit un but à atteindre, les moyens pour y parvenir.</a:t>
            </a:r>
            <a:endParaRPr lang="fr-FR" sz="2000"/>
          </a:p>
        </p:txBody>
      </p:sp>
      <p:sp>
        <p:nvSpPr>
          <p:cNvPr id="133129" name="AutoShape 9"/>
          <p:cNvSpPr>
            <a:spLocks noChangeArrowheads="1"/>
          </p:cNvSpPr>
          <p:nvPr/>
        </p:nvSpPr>
        <p:spPr bwMode="auto">
          <a:xfrm>
            <a:off x="1692275" y="5661025"/>
            <a:ext cx="792163" cy="287338"/>
          </a:xfrm>
          <a:prstGeom prst="rightArrow">
            <a:avLst>
              <a:gd name="adj1" fmla="val 50000"/>
              <a:gd name="adj2" fmla="val 68923"/>
            </a:avLst>
          </a:prstGeom>
          <a:solidFill>
            <a:srgbClr val="993366"/>
          </a:solidFill>
          <a:ln w="9525">
            <a:solidFill>
              <a:schemeClr val="tx1"/>
            </a:solidFill>
            <a:miter lim="800000"/>
            <a:headEnd/>
            <a:tailEnd/>
          </a:ln>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Espace réservé du numéro de diapositive 5"/>
          <p:cNvSpPr>
            <a:spLocks noGrp="1"/>
          </p:cNvSpPr>
          <p:nvPr>
            <p:ph type="sldNum" sz="quarter" idx="12"/>
          </p:nvPr>
        </p:nvSpPr>
        <p:spPr>
          <a:noFill/>
        </p:spPr>
        <p:txBody>
          <a:bodyPr/>
          <a:lstStyle/>
          <a:p>
            <a:fld id="{E527D955-3E62-4577-B4AE-5A3C3FB63E26}" type="slidenum">
              <a:rPr lang="es-ES"/>
              <a:pPr/>
              <a:t>28</a:t>
            </a:fld>
            <a:endParaRPr lang="es-ES"/>
          </a:p>
        </p:txBody>
      </p:sp>
      <p:sp>
        <p:nvSpPr>
          <p:cNvPr id="134148" name="Text Box 2"/>
          <p:cNvSpPr txBox="1">
            <a:spLocks noChangeArrowheads="1"/>
          </p:cNvSpPr>
          <p:nvPr/>
        </p:nvSpPr>
        <p:spPr bwMode="auto">
          <a:xfrm>
            <a:off x="971550" y="1951038"/>
            <a:ext cx="7129463" cy="342265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400" b="1">
                <a:solidFill>
                  <a:srgbClr val="660033"/>
                </a:solidFill>
              </a:rPr>
              <a:t> La deuxième étape: La budgétisation </a:t>
            </a:r>
          </a:p>
          <a:p>
            <a:endParaRPr lang="fr-FR" sz="2400" b="1">
              <a:solidFill>
                <a:srgbClr val="660033"/>
              </a:solidFill>
            </a:endParaRPr>
          </a:p>
          <a:p>
            <a:pPr>
              <a:lnSpc>
                <a:spcPct val="125000"/>
              </a:lnSpc>
            </a:pPr>
            <a:r>
              <a:rPr lang="fr-FR" sz="2000" b="1"/>
              <a:t>Le budget est un </a:t>
            </a:r>
            <a:r>
              <a:rPr lang="fr-FR" sz="2000" b="1">
                <a:solidFill>
                  <a:srgbClr val="993366"/>
                </a:solidFill>
              </a:rPr>
              <a:t>plan à court terme chiffré</a:t>
            </a:r>
            <a:r>
              <a:rPr lang="fr-FR" sz="2000" b="1"/>
              <a:t> comportant une </a:t>
            </a:r>
            <a:r>
              <a:rPr lang="fr-FR" sz="2000" b="1">
                <a:solidFill>
                  <a:srgbClr val="993366"/>
                </a:solidFill>
              </a:rPr>
              <a:t>affectation de ressources</a:t>
            </a:r>
            <a:r>
              <a:rPr lang="fr-FR" sz="2000" b="1"/>
              <a:t> liée à une assignation de responsabilités pour </a:t>
            </a:r>
            <a:r>
              <a:rPr lang="fr-FR" sz="2000" b="1">
                <a:solidFill>
                  <a:srgbClr val="993366"/>
                </a:solidFill>
              </a:rPr>
              <a:t>atteindre les objectifs</a:t>
            </a:r>
            <a:r>
              <a:rPr lang="fr-FR" sz="2000" b="1"/>
              <a:t> souhaités par l’entreprise.</a:t>
            </a:r>
          </a:p>
          <a:p>
            <a:pPr>
              <a:lnSpc>
                <a:spcPct val="125000"/>
              </a:lnSpc>
            </a:pPr>
            <a:r>
              <a:rPr lang="fr-FR" sz="2000" b="1"/>
              <a:t>Le budget doit être accompagné d’un </a:t>
            </a:r>
            <a:r>
              <a:rPr lang="fr-FR" sz="2000" b="1">
                <a:solidFill>
                  <a:srgbClr val="993366"/>
                </a:solidFill>
              </a:rPr>
              <a:t>plan d’action</a:t>
            </a:r>
            <a:r>
              <a:rPr lang="fr-FR" sz="2000" b="1"/>
              <a:t> </a:t>
            </a:r>
            <a:r>
              <a:rPr lang="fr-FR" sz="2000" b="1">
                <a:solidFill>
                  <a:srgbClr val="993366"/>
                </a:solidFill>
              </a:rPr>
              <a:t>qualitatif </a:t>
            </a:r>
            <a:r>
              <a:rPr lang="fr-FR" sz="2000" b="1"/>
              <a:t>et daté.</a:t>
            </a:r>
          </a:p>
          <a:p>
            <a:endParaRPr lang="fr-FR" sz="2000"/>
          </a:p>
        </p:txBody>
      </p:sp>
      <p:sp>
        <p:nvSpPr>
          <p:cNvPr id="134150" name="Text Box 4"/>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34151" name="Text Box 5"/>
          <p:cNvSpPr txBox="1">
            <a:spLocks noChangeArrowheads="1"/>
          </p:cNvSpPr>
          <p:nvPr/>
        </p:nvSpPr>
        <p:spPr bwMode="auto">
          <a:xfrm>
            <a:off x="900113" y="1316038"/>
            <a:ext cx="4535487"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Espace réservé du numéro de diapositive 5"/>
          <p:cNvSpPr>
            <a:spLocks noGrp="1"/>
          </p:cNvSpPr>
          <p:nvPr>
            <p:ph type="sldNum" sz="quarter" idx="12"/>
          </p:nvPr>
        </p:nvSpPr>
        <p:spPr>
          <a:noFill/>
        </p:spPr>
        <p:txBody>
          <a:bodyPr/>
          <a:lstStyle/>
          <a:p>
            <a:fld id="{0C829D1C-DADB-4094-A4C7-246A6538139E}" type="slidenum">
              <a:rPr lang="es-ES"/>
              <a:pPr/>
              <a:t>29</a:t>
            </a:fld>
            <a:endParaRPr lang="es-ES"/>
          </a:p>
        </p:txBody>
      </p:sp>
      <p:sp>
        <p:nvSpPr>
          <p:cNvPr id="135172" name="Rectangle 3"/>
          <p:cNvSpPr>
            <a:spLocks noGrp="1" noChangeArrowheads="1"/>
          </p:cNvSpPr>
          <p:nvPr>
            <p:ph type="body" idx="1"/>
          </p:nvPr>
        </p:nvSpPr>
        <p:spPr>
          <a:xfrm>
            <a:off x="684213" y="2420938"/>
            <a:ext cx="7848600" cy="3527425"/>
          </a:xfrm>
          <a:solidFill>
            <a:srgbClr val="F8F8F8"/>
          </a:solidFill>
          <a:ln>
            <a:solidFill>
              <a:srgbClr val="9900CC"/>
            </a:solidFill>
          </a:ln>
        </p:spPr>
        <p:txBody>
          <a:bodyPr/>
          <a:lstStyle/>
          <a:p>
            <a:pPr marL="598488" lvl="1" indent="-198438" defTabSz="957263" eaLnBrk="1" hangingPunct="1">
              <a:buClr>
                <a:srgbClr val="990033"/>
              </a:buClr>
              <a:buSzPct val="150000"/>
              <a:buFont typeface="Wingdings" pitchFamily="2" charset="2"/>
              <a:buChar char="Ø"/>
            </a:pPr>
            <a:r>
              <a:rPr lang="fr-FR" sz="1800" b="1" smtClean="0"/>
              <a:t>Objectifs de la phase de cadrage</a:t>
            </a:r>
          </a:p>
          <a:p>
            <a:pPr marL="200025" indent="-200025" defTabSz="957263" eaLnBrk="1" hangingPunct="1">
              <a:lnSpc>
                <a:spcPct val="50000"/>
              </a:lnSpc>
              <a:buFontTx/>
              <a:buNone/>
            </a:pPr>
            <a:endParaRPr lang="fr-FR" sz="2400" smtClean="0"/>
          </a:p>
          <a:p>
            <a:pPr marL="598488" lvl="1" indent="-198438" defTabSz="957263" eaLnBrk="1" hangingPunct="1">
              <a:buClr>
                <a:schemeClr val="tx1"/>
              </a:buClr>
              <a:buFont typeface="Wingdings" pitchFamily="2" charset="2"/>
              <a:buChar char="ü"/>
            </a:pPr>
            <a:r>
              <a:rPr lang="fr-FR" sz="2400" smtClean="0"/>
              <a:t> </a:t>
            </a:r>
            <a:r>
              <a:rPr lang="fr-FR" sz="2000" smtClean="0"/>
              <a:t>Informer tous les intervenants budgétaires sur les orientations et objectifs de l’entité</a:t>
            </a:r>
            <a:r>
              <a:rPr lang="fr-FR" sz="2400" smtClean="0"/>
              <a:t>.</a:t>
            </a:r>
          </a:p>
          <a:p>
            <a:pPr marL="598488" lvl="1" indent="-198438" defTabSz="957263" eaLnBrk="1" hangingPunct="1">
              <a:lnSpc>
                <a:spcPct val="40000"/>
              </a:lnSpc>
              <a:buClr>
                <a:schemeClr val="tx1"/>
              </a:buClr>
              <a:buFont typeface="Wingdings" pitchFamily="2" charset="2"/>
              <a:buNone/>
            </a:pPr>
            <a:endParaRPr lang="fr-FR" sz="2400" smtClean="0"/>
          </a:p>
          <a:p>
            <a:pPr marL="598488" lvl="1" indent="-198438" defTabSz="957263" eaLnBrk="1" hangingPunct="1">
              <a:buFont typeface="Wingdings" pitchFamily="2" charset="2"/>
              <a:buChar char="ü"/>
            </a:pPr>
            <a:r>
              <a:rPr lang="fr-FR" sz="2400" smtClean="0"/>
              <a:t> </a:t>
            </a:r>
            <a:r>
              <a:rPr lang="fr-FR" sz="2000" smtClean="0"/>
              <a:t>Cadrer les propositions budgétaires avec les orientations stratégiques de la direction centrale</a:t>
            </a:r>
          </a:p>
          <a:p>
            <a:pPr marL="598488" lvl="1" indent="-198438" defTabSz="957263" eaLnBrk="1" hangingPunct="1">
              <a:buFont typeface="Wingdings" pitchFamily="2" charset="2"/>
              <a:buNone/>
            </a:pPr>
            <a:endParaRPr lang="fr-FR" sz="2000" smtClean="0"/>
          </a:p>
          <a:p>
            <a:pPr marL="598488" lvl="1" indent="-198438" defTabSz="957263" eaLnBrk="1" hangingPunct="1">
              <a:buFont typeface="Wingdings" pitchFamily="2" charset="2"/>
              <a:buChar char="ü"/>
            </a:pPr>
            <a:r>
              <a:rPr lang="fr-FR" sz="2000" smtClean="0"/>
              <a:t> Cohérence entre les orientations et les objectifs de l’entité avec le plan stratégique.</a:t>
            </a:r>
            <a:endParaRPr lang="fr-FR" sz="1800" b="1" smtClean="0"/>
          </a:p>
        </p:txBody>
      </p:sp>
      <p:sp>
        <p:nvSpPr>
          <p:cNvPr id="135173" name="Text Box 6"/>
          <p:cNvSpPr txBox="1">
            <a:spLocks noChangeArrowheads="1"/>
          </p:cNvSpPr>
          <p:nvPr/>
        </p:nvSpPr>
        <p:spPr bwMode="auto">
          <a:xfrm>
            <a:off x="684213" y="1628775"/>
            <a:ext cx="7848600"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1: Cadrage</a:t>
            </a:r>
          </a:p>
        </p:txBody>
      </p:sp>
      <p:sp>
        <p:nvSpPr>
          <p:cNvPr id="135175" name="Text Box 11"/>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35176" name="Text Box 12"/>
          <p:cNvSpPr txBox="1">
            <a:spLocks noChangeArrowheads="1"/>
          </p:cNvSpPr>
          <p:nvPr/>
        </p:nvSpPr>
        <p:spPr bwMode="auto">
          <a:xfrm>
            <a:off x="900113" y="1125538"/>
            <a:ext cx="4679950"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Espace réservé du numéro de diapositive 5"/>
          <p:cNvSpPr>
            <a:spLocks noGrp="1"/>
          </p:cNvSpPr>
          <p:nvPr>
            <p:ph type="sldNum" sz="quarter" idx="12"/>
          </p:nvPr>
        </p:nvSpPr>
        <p:spPr>
          <a:noFill/>
        </p:spPr>
        <p:txBody>
          <a:bodyPr/>
          <a:lstStyle/>
          <a:p>
            <a:fld id="{203A1C12-13DE-49F9-8683-3DEFCD288CEE}" type="slidenum">
              <a:rPr lang="es-ES"/>
              <a:pPr/>
              <a:t>3</a:t>
            </a:fld>
            <a:endParaRPr lang="es-ES"/>
          </a:p>
        </p:txBody>
      </p:sp>
      <p:sp>
        <p:nvSpPr>
          <p:cNvPr id="886786" name="Rectangle 2"/>
          <p:cNvSpPr>
            <a:spLocks noGrp="1" noChangeArrowheads="1"/>
          </p:cNvSpPr>
          <p:nvPr>
            <p:ph type="body" idx="1"/>
          </p:nvPr>
        </p:nvSpPr>
        <p:spPr>
          <a:xfrm>
            <a:off x="755650" y="2060575"/>
            <a:ext cx="7848600" cy="3600450"/>
          </a:xfrm>
          <a:solidFill>
            <a:srgbClr val="F8F8F8"/>
          </a:solidFill>
          <a:ln>
            <a:solidFill>
              <a:schemeClr val="accent1"/>
            </a:solidFill>
          </a:ln>
        </p:spPr>
        <p:txBody>
          <a:bodyPr/>
          <a:lstStyle/>
          <a:p>
            <a:pPr marL="609600" indent="-609600" algn="ctr" eaLnBrk="1" hangingPunct="1">
              <a:lnSpc>
                <a:spcPct val="150000"/>
              </a:lnSpc>
              <a:buFontTx/>
              <a:buAutoNum type="arabicPeriod"/>
              <a:defRPr/>
            </a:pPr>
            <a:r>
              <a:rPr lang="fr-FR" b="1" dirty="0" smtClean="0">
                <a:solidFill>
                  <a:schemeClr val="tx2"/>
                </a:solidFill>
                <a:effectLst>
                  <a:outerShdw blurRad="38100" dist="38100" dir="2700000" algn="tl">
                    <a:srgbClr val="C0C0C0"/>
                  </a:outerShdw>
                </a:effectLst>
              </a:rPr>
              <a:t>Budget : Définition</a:t>
            </a:r>
            <a:r>
              <a:rPr lang="fr-FR" sz="2000" dirty="0" smtClean="0">
                <a:solidFill>
                  <a:schemeClr val="tx2"/>
                </a:solidFill>
              </a:rPr>
              <a:t> </a:t>
            </a:r>
          </a:p>
          <a:p>
            <a:pPr marL="609600" indent="-609600" eaLnBrk="1" hangingPunct="1">
              <a:lnSpc>
                <a:spcPct val="150000"/>
              </a:lnSpc>
              <a:buFontTx/>
              <a:buNone/>
              <a:defRPr/>
            </a:pPr>
            <a:r>
              <a:rPr lang="fr-FR" sz="2800" b="1" dirty="0" smtClean="0"/>
              <a:t>	Un </a:t>
            </a:r>
            <a:r>
              <a:rPr lang="fr-FR" sz="2800" b="1" dirty="0" smtClean="0">
                <a:solidFill>
                  <a:schemeClr val="tx2"/>
                </a:solidFill>
                <a:effectLst>
                  <a:outerShdw blurRad="38100" dist="38100" dir="2700000" algn="tl">
                    <a:srgbClr val="C0C0C0"/>
                  </a:outerShdw>
                </a:effectLst>
              </a:rPr>
              <a:t>Budget</a:t>
            </a:r>
            <a:r>
              <a:rPr lang="fr-FR" sz="2800" b="1" dirty="0" smtClean="0"/>
              <a:t> est une </a:t>
            </a:r>
            <a:r>
              <a:rPr lang="fr-FR" sz="2800" b="1" dirty="0" smtClean="0">
                <a:solidFill>
                  <a:schemeClr val="tx2"/>
                </a:solidFill>
                <a:effectLst>
                  <a:outerShdw blurRad="38100" dist="38100" dir="2700000" algn="tl">
                    <a:srgbClr val="C0C0C0"/>
                  </a:outerShdw>
                </a:effectLst>
              </a:rPr>
              <a:t>prévision</a:t>
            </a:r>
            <a:r>
              <a:rPr lang="fr-FR" sz="2800" b="1" dirty="0" smtClean="0">
                <a:solidFill>
                  <a:srgbClr val="993366"/>
                </a:solidFill>
                <a:effectLst>
                  <a:outerShdw blurRad="38100" dist="38100" dir="2700000" algn="tl">
                    <a:srgbClr val="C0C0C0"/>
                  </a:outerShdw>
                </a:effectLst>
              </a:rPr>
              <a:t> </a:t>
            </a:r>
            <a:r>
              <a:rPr lang="fr-FR" sz="2800" b="1" dirty="0" smtClean="0"/>
              <a:t>des </a:t>
            </a:r>
            <a:r>
              <a:rPr lang="fr-FR" sz="2800" b="1" dirty="0" smtClean="0">
                <a:solidFill>
                  <a:schemeClr val="tx2"/>
                </a:solidFill>
                <a:effectLst>
                  <a:outerShdw blurRad="38100" dist="38100" dir="2700000" algn="tl">
                    <a:srgbClr val="C0C0C0"/>
                  </a:outerShdw>
                </a:effectLst>
              </a:rPr>
              <a:t>recettes</a:t>
            </a:r>
            <a:r>
              <a:rPr lang="fr-FR" sz="2800" b="1" dirty="0" smtClean="0">
                <a:solidFill>
                  <a:srgbClr val="993366"/>
                </a:solidFill>
                <a:effectLst>
                  <a:outerShdw blurRad="38100" dist="38100" dir="2700000" algn="tl">
                    <a:srgbClr val="C0C0C0"/>
                  </a:outerShdw>
                </a:effectLst>
              </a:rPr>
              <a:t> </a:t>
            </a:r>
            <a:r>
              <a:rPr lang="fr-FR" sz="2800" b="1" dirty="0" smtClean="0"/>
              <a:t>et des </a:t>
            </a:r>
            <a:r>
              <a:rPr lang="fr-FR" sz="2800" b="1" dirty="0" smtClean="0">
                <a:solidFill>
                  <a:schemeClr val="tx2"/>
                </a:solidFill>
                <a:effectLst>
                  <a:outerShdw blurRad="38100" dist="38100" dir="2700000" algn="tl">
                    <a:srgbClr val="C0C0C0"/>
                  </a:outerShdw>
                </a:effectLst>
              </a:rPr>
              <a:t>dépenses</a:t>
            </a:r>
            <a:r>
              <a:rPr lang="fr-FR" sz="2800" b="1" dirty="0" smtClean="0"/>
              <a:t> d’une entreprise ou de toute autre organisation pour une </a:t>
            </a:r>
            <a:r>
              <a:rPr lang="fr-FR" sz="2800" b="1" dirty="0" smtClean="0">
                <a:solidFill>
                  <a:schemeClr val="tx2"/>
                </a:solidFill>
                <a:effectLst>
                  <a:outerShdw blurRad="38100" dist="38100" dir="2700000" algn="tl">
                    <a:srgbClr val="C0C0C0"/>
                  </a:outerShdw>
                </a:effectLst>
              </a:rPr>
              <a:t>période</a:t>
            </a:r>
            <a:r>
              <a:rPr lang="fr-FR" sz="2800" b="1" dirty="0" smtClean="0">
                <a:solidFill>
                  <a:schemeClr val="tx2"/>
                </a:solidFill>
              </a:rPr>
              <a:t> </a:t>
            </a:r>
            <a:r>
              <a:rPr lang="fr-FR" sz="2800" b="1" dirty="0" smtClean="0">
                <a:solidFill>
                  <a:schemeClr val="tx2"/>
                </a:solidFill>
                <a:effectLst>
                  <a:outerShdw blurRad="38100" dist="38100" dir="2700000" algn="tl">
                    <a:srgbClr val="C0C0C0"/>
                  </a:outerShdw>
                </a:effectLst>
              </a:rPr>
              <a:t>déterminée.</a:t>
            </a:r>
            <a:r>
              <a:rPr lang="fr-FR" sz="2800" b="1" dirty="0" smtClean="0">
                <a:solidFill>
                  <a:schemeClr val="tx2"/>
                </a:solidFill>
              </a:rPr>
              <a:t>   </a:t>
            </a:r>
            <a:endParaRPr lang="fr-FR" sz="2800" b="1" u="sng" dirty="0" smtClean="0">
              <a:solidFill>
                <a:schemeClr val="tx2"/>
              </a:solidFill>
            </a:endParaRPr>
          </a:p>
        </p:txBody>
      </p:sp>
      <p:sp>
        <p:nvSpPr>
          <p:cNvPr id="108549" name="Text Box 4"/>
          <p:cNvSpPr txBox="1">
            <a:spLocks noChangeArrowheads="1"/>
          </p:cNvSpPr>
          <p:nvPr/>
        </p:nvSpPr>
        <p:spPr bwMode="auto">
          <a:xfrm>
            <a:off x="755650" y="188913"/>
            <a:ext cx="7416800" cy="711200"/>
          </a:xfrm>
          <a:prstGeom prst="rect">
            <a:avLst/>
          </a:prstGeom>
          <a:solidFill>
            <a:schemeClr val="tx2">
              <a:lumMod val="60000"/>
              <a:lumOff val="40000"/>
            </a:schemeClr>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Espace réservé du numéro de diapositive 5"/>
          <p:cNvSpPr>
            <a:spLocks noGrp="1"/>
          </p:cNvSpPr>
          <p:nvPr>
            <p:ph type="sldNum" sz="quarter" idx="12"/>
          </p:nvPr>
        </p:nvSpPr>
        <p:spPr>
          <a:noFill/>
        </p:spPr>
        <p:txBody>
          <a:bodyPr/>
          <a:lstStyle/>
          <a:p>
            <a:fld id="{7FCAD42E-CAFE-4F9D-9888-7B2B92140F1F}" type="slidenum">
              <a:rPr lang="es-ES"/>
              <a:pPr/>
              <a:t>30</a:t>
            </a:fld>
            <a:endParaRPr lang="es-ES"/>
          </a:p>
        </p:txBody>
      </p:sp>
      <p:sp>
        <p:nvSpPr>
          <p:cNvPr id="136196" name="Rectangle 2"/>
          <p:cNvSpPr>
            <a:spLocks noChangeArrowheads="1"/>
          </p:cNvSpPr>
          <p:nvPr/>
        </p:nvSpPr>
        <p:spPr bwMode="auto">
          <a:xfrm>
            <a:off x="611188" y="2420938"/>
            <a:ext cx="7921625" cy="3578225"/>
          </a:xfrm>
          <a:prstGeom prst="rect">
            <a:avLst/>
          </a:prstGeom>
          <a:solidFill>
            <a:srgbClr val="F8F8F8"/>
          </a:solidFill>
          <a:ln w="9525">
            <a:solidFill>
              <a:srgbClr val="993366"/>
            </a:solidFill>
            <a:miter lim="800000"/>
            <a:headEnd/>
            <a:tailEnd/>
          </a:ln>
        </p:spPr>
        <p:txBody>
          <a:bodyPr>
            <a:spAutoFit/>
          </a:bodyPr>
          <a:lstStyle/>
          <a:p>
            <a:pPr>
              <a:buClr>
                <a:srgbClr val="660033"/>
              </a:buClr>
              <a:buFont typeface="Wingdings" pitchFamily="2" charset="2"/>
              <a:buChar char="Ø"/>
            </a:pPr>
            <a:r>
              <a:rPr lang="fr-FR" sz="2400" b="1"/>
              <a:t>Contenu de la phase de cadrage</a:t>
            </a:r>
            <a:r>
              <a:rPr lang="fr-FR" sz="2400"/>
              <a:t> </a:t>
            </a:r>
          </a:p>
          <a:p>
            <a:endParaRPr lang="fr-FR" sz="2400"/>
          </a:p>
          <a:p>
            <a:pPr lvl="1">
              <a:buClr>
                <a:srgbClr val="993366"/>
              </a:buClr>
              <a:buFont typeface="Wingdings" pitchFamily="2" charset="2"/>
              <a:buChar char="Ø"/>
            </a:pPr>
            <a:r>
              <a:rPr lang="fr-FR" b="1"/>
              <a:t> Rappel des objectifs généraux et des politiques des centres de décision;</a:t>
            </a:r>
          </a:p>
          <a:p>
            <a:pPr>
              <a:buClr>
                <a:srgbClr val="993366"/>
              </a:buClr>
              <a:buFont typeface="Wingdings" pitchFamily="2" charset="2"/>
              <a:buNone/>
            </a:pPr>
            <a:endParaRPr lang="fr-FR" b="1"/>
          </a:p>
          <a:p>
            <a:pPr lvl="1">
              <a:buClr>
                <a:srgbClr val="993366"/>
              </a:buClr>
              <a:buFont typeface="Wingdings" pitchFamily="2" charset="2"/>
              <a:buChar char="Ø"/>
            </a:pPr>
            <a:r>
              <a:rPr lang="fr-FR" b="1"/>
              <a:t> Rappel des objectifs stratégiques en matière commerciale, industrielle et financière de l’ensemble du groupe;</a:t>
            </a:r>
          </a:p>
          <a:p>
            <a:pPr lvl="1">
              <a:buClr>
                <a:srgbClr val="993366"/>
              </a:buClr>
              <a:buFont typeface="Wingdings" pitchFamily="2" charset="2"/>
              <a:buChar char="Ø"/>
            </a:pPr>
            <a:endParaRPr lang="fr-FR" b="1"/>
          </a:p>
          <a:p>
            <a:pPr lvl="1">
              <a:buClr>
                <a:srgbClr val="993366"/>
              </a:buClr>
              <a:buFont typeface="Wingdings" pitchFamily="2" charset="2"/>
              <a:buChar char="Ø"/>
            </a:pPr>
            <a:r>
              <a:rPr lang="fr-FR" b="1"/>
              <a:t> Rappel du contexte économique : analyse de la conjoncture, du contexte concurrentiel, hypothèses d’inflation, hypothèses de croissance de l’activité:</a:t>
            </a:r>
          </a:p>
          <a:p>
            <a:pPr lvl="1">
              <a:buClr>
                <a:srgbClr val="993366"/>
              </a:buClr>
              <a:buFont typeface="Wingdings" pitchFamily="2" charset="2"/>
              <a:buChar char="Ø"/>
            </a:pPr>
            <a:endParaRPr lang="fr-FR" b="1"/>
          </a:p>
        </p:txBody>
      </p:sp>
      <p:sp>
        <p:nvSpPr>
          <p:cNvPr id="136197" name="Text Box 7"/>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36199" name="Text Box 9"/>
          <p:cNvSpPr txBox="1">
            <a:spLocks noChangeArrowheads="1"/>
          </p:cNvSpPr>
          <p:nvPr/>
        </p:nvSpPr>
        <p:spPr bwMode="auto">
          <a:xfrm>
            <a:off x="900113" y="1196975"/>
            <a:ext cx="4464050"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36200" name="Text Box 10"/>
          <p:cNvSpPr txBox="1">
            <a:spLocks noChangeArrowheads="1"/>
          </p:cNvSpPr>
          <p:nvPr/>
        </p:nvSpPr>
        <p:spPr bwMode="auto">
          <a:xfrm>
            <a:off x="611188" y="1628775"/>
            <a:ext cx="7921625"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1: Cadrage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Espace réservé du numéro de diapositive 5"/>
          <p:cNvSpPr>
            <a:spLocks noGrp="1"/>
          </p:cNvSpPr>
          <p:nvPr>
            <p:ph type="sldNum" sz="quarter" idx="12"/>
          </p:nvPr>
        </p:nvSpPr>
        <p:spPr>
          <a:noFill/>
        </p:spPr>
        <p:txBody>
          <a:bodyPr/>
          <a:lstStyle/>
          <a:p>
            <a:fld id="{B754FB52-78F5-43DB-9701-37B2E28F8B4F}" type="slidenum">
              <a:rPr lang="es-ES"/>
              <a:pPr/>
              <a:t>31</a:t>
            </a:fld>
            <a:endParaRPr lang="es-ES"/>
          </a:p>
        </p:txBody>
      </p:sp>
      <p:sp>
        <p:nvSpPr>
          <p:cNvPr id="137220" name="Rectangle 5"/>
          <p:cNvSpPr>
            <a:spLocks noChangeArrowheads="1"/>
          </p:cNvSpPr>
          <p:nvPr/>
        </p:nvSpPr>
        <p:spPr bwMode="auto">
          <a:xfrm>
            <a:off x="611188" y="2636838"/>
            <a:ext cx="7993062" cy="3494087"/>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Char char="Ø"/>
            </a:pPr>
            <a:r>
              <a:rPr lang="fr-FR" sz="2400" b="1"/>
              <a:t> Contenu de la phase de cadrage</a:t>
            </a:r>
          </a:p>
          <a:p>
            <a:pPr>
              <a:lnSpc>
                <a:spcPct val="50000"/>
              </a:lnSpc>
              <a:buClr>
                <a:srgbClr val="993366"/>
              </a:buClr>
              <a:buFont typeface="Wingdings" pitchFamily="2" charset="2"/>
              <a:buNone/>
            </a:pPr>
            <a:endParaRPr lang="fr-FR" sz="2400" b="1"/>
          </a:p>
          <a:p>
            <a:r>
              <a:rPr lang="fr-FR" b="1"/>
              <a:t>Postulats de base à prendre en compte pour l’élaboration des budgets :</a:t>
            </a:r>
          </a:p>
          <a:p>
            <a:pPr lvl="3"/>
            <a:endParaRPr lang="fr-FR" sz="1000" b="1"/>
          </a:p>
          <a:p>
            <a:pPr lvl="1">
              <a:lnSpc>
                <a:spcPct val="120000"/>
              </a:lnSpc>
              <a:buFont typeface="Wingdings" pitchFamily="2" charset="2"/>
              <a:buChar char="ü"/>
            </a:pPr>
            <a:r>
              <a:rPr lang="fr-FR" b="1"/>
              <a:t>Politique des ressources humaines (embauches, masse salariale)</a:t>
            </a:r>
          </a:p>
          <a:p>
            <a:pPr lvl="1">
              <a:lnSpc>
                <a:spcPct val="120000"/>
              </a:lnSpc>
              <a:buFont typeface="Wingdings" pitchFamily="2" charset="2"/>
              <a:buNone/>
            </a:pPr>
            <a:endParaRPr lang="fr-FR" sz="1000" b="1"/>
          </a:p>
          <a:p>
            <a:pPr lvl="1">
              <a:lnSpc>
                <a:spcPct val="120000"/>
              </a:lnSpc>
              <a:buFont typeface="Wingdings" pitchFamily="2" charset="2"/>
              <a:buChar char="ü"/>
            </a:pPr>
            <a:r>
              <a:rPr lang="fr-FR" b="1"/>
              <a:t>Politique financière (ratios types objectifs) </a:t>
            </a:r>
          </a:p>
          <a:p>
            <a:pPr lvl="1">
              <a:lnSpc>
                <a:spcPct val="120000"/>
              </a:lnSpc>
              <a:buFont typeface="Wingdings" pitchFamily="2" charset="2"/>
              <a:buChar char="ü"/>
            </a:pPr>
            <a:endParaRPr lang="fr-FR" sz="1000" b="1"/>
          </a:p>
          <a:p>
            <a:pPr lvl="1">
              <a:lnSpc>
                <a:spcPct val="120000"/>
              </a:lnSpc>
              <a:buFont typeface="Wingdings" pitchFamily="2" charset="2"/>
              <a:buChar char="ü"/>
            </a:pPr>
            <a:r>
              <a:rPr lang="fr-FR" b="1"/>
              <a:t>Politique commerciale (circuit de distribution, parts de marché…)</a:t>
            </a:r>
          </a:p>
          <a:p>
            <a:pPr lvl="1">
              <a:lnSpc>
                <a:spcPct val="120000"/>
              </a:lnSpc>
              <a:buFont typeface="Wingdings" pitchFamily="2" charset="2"/>
              <a:buChar char="ü"/>
            </a:pPr>
            <a:endParaRPr lang="fr-FR" sz="1000" b="1"/>
          </a:p>
          <a:p>
            <a:pPr lvl="1">
              <a:lnSpc>
                <a:spcPct val="120000"/>
              </a:lnSpc>
              <a:buFont typeface="Wingdings" pitchFamily="2" charset="2"/>
              <a:buChar char="ü"/>
            </a:pPr>
            <a:r>
              <a:rPr lang="fr-FR" b="1"/>
              <a:t>Politique industrielle (investissements à prévoir, …) </a:t>
            </a:r>
          </a:p>
          <a:p>
            <a:pPr>
              <a:lnSpc>
                <a:spcPct val="120000"/>
              </a:lnSpc>
              <a:buFont typeface="Wingdings" pitchFamily="2" charset="2"/>
              <a:buNone/>
            </a:pPr>
            <a:r>
              <a:rPr lang="fr-FR" b="1"/>
              <a:t>          Calendrier définissant les deadlines de la procédure budgétaire.   </a:t>
            </a:r>
          </a:p>
          <a:p>
            <a:pPr lvl="1">
              <a:lnSpc>
                <a:spcPct val="80000"/>
              </a:lnSpc>
              <a:buFont typeface="Wingdings" pitchFamily="2" charset="2"/>
              <a:buNone/>
            </a:pPr>
            <a:r>
              <a:rPr lang="fr-FR" b="1"/>
              <a:t>         </a:t>
            </a:r>
          </a:p>
        </p:txBody>
      </p:sp>
      <p:sp>
        <p:nvSpPr>
          <p:cNvPr id="137221" name="Text Box 9"/>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37223" name="Text Box 11"/>
          <p:cNvSpPr txBox="1">
            <a:spLocks noChangeArrowheads="1"/>
          </p:cNvSpPr>
          <p:nvPr/>
        </p:nvSpPr>
        <p:spPr bwMode="auto">
          <a:xfrm>
            <a:off x="900113" y="1268413"/>
            <a:ext cx="4464050"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37224" name="Text Box 12"/>
          <p:cNvSpPr txBox="1">
            <a:spLocks noChangeArrowheads="1"/>
          </p:cNvSpPr>
          <p:nvPr/>
        </p:nvSpPr>
        <p:spPr bwMode="auto">
          <a:xfrm>
            <a:off x="611188" y="1854200"/>
            <a:ext cx="7993062"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1: Cadrage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Espace réservé du numéro de diapositive 5"/>
          <p:cNvSpPr>
            <a:spLocks noGrp="1"/>
          </p:cNvSpPr>
          <p:nvPr>
            <p:ph type="sldNum" sz="quarter" idx="12"/>
          </p:nvPr>
        </p:nvSpPr>
        <p:spPr>
          <a:noFill/>
        </p:spPr>
        <p:txBody>
          <a:bodyPr/>
          <a:lstStyle/>
          <a:p>
            <a:fld id="{FDBC12A1-E231-4CD4-8DAA-B098155C85F0}" type="slidenum">
              <a:rPr lang="es-ES"/>
              <a:pPr/>
              <a:t>32</a:t>
            </a:fld>
            <a:endParaRPr lang="es-ES"/>
          </a:p>
        </p:txBody>
      </p:sp>
      <p:sp>
        <p:nvSpPr>
          <p:cNvPr id="138244" name="Text Box 4"/>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38245" name="Rectangle 5"/>
          <p:cNvSpPr>
            <a:spLocks noGrp="1" noChangeArrowheads="1"/>
          </p:cNvSpPr>
          <p:nvPr>
            <p:ph type="body" idx="1"/>
          </p:nvPr>
        </p:nvSpPr>
        <p:spPr>
          <a:xfrm>
            <a:off x="827088" y="2205038"/>
            <a:ext cx="7705725" cy="3960812"/>
          </a:xfrm>
          <a:solidFill>
            <a:srgbClr val="F8F8F8"/>
          </a:solidFill>
          <a:ln>
            <a:solidFill>
              <a:srgbClr val="993366"/>
            </a:solidFill>
          </a:ln>
        </p:spPr>
        <p:txBody>
          <a:bodyPr/>
          <a:lstStyle/>
          <a:p>
            <a:pPr marL="200025" indent="-200025" defTabSz="957263" eaLnBrk="1" hangingPunct="1"/>
            <a:r>
              <a:rPr lang="fr-FR" sz="2000" smtClean="0"/>
              <a:t>  </a:t>
            </a:r>
            <a:r>
              <a:rPr lang="fr-FR" sz="2000" b="1" smtClean="0"/>
              <a:t>La procédure budgétaire suppose un travail d’articulation</a:t>
            </a:r>
          </a:p>
          <a:p>
            <a:pPr marL="200025" indent="-200025" defTabSz="957263" eaLnBrk="1" hangingPunct="1">
              <a:buFontTx/>
              <a:buNone/>
            </a:pPr>
            <a:r>
              <a:rPr lang="fr-FR" sz="2000" b="1" smtClean="0"/>
              <a:t>	   préparatoire</a:t>
            </a:r>
          </a:p>
          <a:p>
            <a:pPr marL="200025" indent="-200025" defTabSz="957263" eaLnBrk="1" hangingPunct="1">
              <a:buFontTx/>
              <a:buNone/>
            </a:pPr>
            <a:endParaRPr lang="fr-FR" sz="2000" b="1" smtClean="0"/>
          </a:p>
          <a:p>
            <a:pPr marL="200025" indent="-200025" defTabSz="957263" eaLnBrk="1" hangingPunct="1"/>
            <a:r>
              <a:rPr lang="fr-FR" sz="2000" b="1" smtClean="0"/>
              <a:t>La procédure budgétaire ne s’arrête pas à la construction d’un seul budget.</a:t>
            </a:r>
          </a:p>
          <a:p>
            <a:pPr marL="200025" indent="-200025" defTabSz="957263" eaLnBrk="1" hangingPunct="1"/>
            <a:endParaRPr lang="fr-FR" sz="2000" b="1" smtClean="0"/>
          </a:p>
          <a:p>
            <a:pPr marL="200025" indent="-200025" defTabSz="957263" eaLnBrk="1" hangingPunct="1"/>
            <a:r>
              <a:rPr lang="fr-FR" sz="2000" b="1" smtClean="0"/>
              <a:t>Elle correspond en effet à l’interaction de plusieurs budgets (différentes directions)</a:t>
            </a:r>
          </a:p>
          <a:p>
            <a:pPr marL="200025" indent="-200025" defTabSz="957263" eaLnBrk="1" hangingPunct="1"/>
            <a:endParaRPr lang="fr-FR" sz="2000" b="1" smtClean="0"/>
          </a:p>
          <a:p>
            <a:pPr marL="200025" indent="-200025" defTabSz="957263" eaLnBrk="1" hangingPunct="1"/>
            <a:r>
              <a:rPr lang="fr-FR" sz="2000" b="1" smtClean="0"/>
              <a:t>L’élaboration des budgets doit absolument tenir compte de la contrainte de l’interaction des fonctions.  </a:t>
            </a:r>
            <a:endParaRPr lang="fr-FR" sz="2800" smtClean="0"/>
          </a:p>
        </p:txBody>
      </p:sp>
      <p:sp>
        <p:nvSpPr>
          <p:cNvPr id="138247" name="Text Box 7"/>
          <p:cNvSpPr txBox="1">
            <a:spLocks noChangeArrowheads="1"/>
          </p:cNvSpPr>
          <p:nvPr/>
        </p:nvSpPr>
        <p:spPr bwMode="auto">
          <a:xfrm>
            <a:off x="900113" y="1052513"/>
            <a:ext cx="4751387"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38248" name="Text Box 8"/>
          <p:cNvSpPr txBox="1">
            <a:spLocks noChangeArrowheads="1"/>
          </p:cNvSpPr>
          <p:nvPr/>
        </p:nvSpPr>
        <p:spPr bwMode="auto">
          <a:xfrm>
            <a:off x="828675" y="1412875"/>
            <a:ext cx="7704138"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Espace réservé du numéro de diapositive 5"/>
          <p:cNvSpPr>
            <a:spLocks noGrp="1"/>
          </p:cNvSpPr>
          <p:nvPr>
            <p:ph type="sldNum" sz="quarter" idx="12"/>
          </p:nvPr>
        </p:nvSpPr>
        <p:spPr>
          <a:noFill/>
        </p:spPr>
        <p:txBody>
          <a:bodyPr/>
          <a:lstStyle/>
          <a:p>
            <a:fld id="{846F5FB9-F365-417D-9FDE-FA40A403524C}" type="slidenum">
              <a:rPr lang="es-ES"/>
              <a:pPr/>
              <a:t>33</a:t>
            </a:fld>
            <a:endParaRPr lang="es-ES"/>
          </a:p>
        </p:txBody>
      </p:sp>
      <p:sp>
        <p:nvSpPr>
          <p:cNvPr id="139268" name="Rectangle 5"/>
          <p:cNvSpPr>
            <a:spLocks noChangeArrowheads="1"/>
          </p:cNvSpPr>
          <p:nvPr/>
        </p:nvSpPr>
        <p:spPr bwMode="auto">
          <a:xfrm>
            <a:off x="755650" y="2565400"/>
            <a:ext cx="6911975" cy="2051050"/>
          </a:xfrm>
          <a:prstGeom prst="rect">
            <a:avLst/>
          </a:prstGeom>
          <a:solidFill>
            <a:srgbClr val="F8F8F8"/>
          </a:solidFill>
          <a:ln w="9525">
            <a:solidFill>
              <a:srgbClr val="993366"/>
            </a:solidFill>
            <a:miter lim="800000"/>
            <a:headEnd/>
            <a:tailEnd/>
          </a:ln>
        </p:spPr>
        <p:txBody>
          <a:bodyPr>
            <a:spAutoFit/>
          </a:bodyPr>
          <a:lstStyle/>
          <a:p>
            <a:pPr>
              <a:spcBef>
                <a:spcPct val="20000"/>
              </a:spcBef>
            </a:pPr>
            <a:r>
              <a:rPr lang="fr-FR" sz="2000" b="1"/>
              <a:t>Chaque budget doit être établi non pas isolément mais en connexion avec tous les autres. </a:t>
            </a:r>
          </a:p>
          <a:p>
            <a:pPr>
              <a:spcBef>
                <a:spcPct val="20000"/>
              </a:spcBef>
            </a:pPr>
            <a:endParaRPr lang="fr-FR" sz="2000" b="1"/>
          </a:p>
          <a:p>
            <a:pPr>
              <a:spcBef>
                <a:spcPct val="20000"/>
              </a:spcBef>
            </a:pPr>
            <a:r>
              <a:rPr lang="fr-FR" sz="2000" b="1"/>
              <a:t>Cette synchronisation suppose des retours en arrière et des modifications successives des différents budgets les uns en fonction des autres.</a:t>
            </a:r>
          </a:p>
        </p:txBody>
      </p:sp>
      <p:sp>
        <p:nvSpPr>
          <p:cNvPr id="139269" name="Text Box 9"/>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39271" name="Text Box 13"/>
          <p:cNvSpPr txBox="1">
            <a:spLocks noChangeArrowheads="1"/>
          </p:cNvSpPr>
          <p:nvPr/>
        </p:nvSpPr>
        <p:spPr bwMode="auto">
          <a:xfrm>
            <a:off x="900113" y="1171575"/>
            <a:ext cx="4679950"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39272" name="Text Box 15"/>
          <p:cNvSpPr txBox="1">
            <a:spLocks noChangeArrowheads="1"/>
          </p:cNvSpPr>
          <p:nvPr/>
        </p:nvSpPr>
        <p:spPr bwMode="auto">
          <a:xfrm>
            <a:off x="755650" y="1709738"/>
            <a:ext cx="6840538"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
        <p:nvSpPr>
          <p:cNvPr id="139273" name="Rectangle 16"/>
          <p:cNvSpPr>
            <a:spLocks noChangeArrowheads="1"/>
          </p:cNvSpPr>
          <p:nvPr/>
        </p:nvSpPr>
        <p:spPr bwMode="auto">
          <a:xfrm>
            <a:off x="0" y="4941888"/>
            <a:ext cx="9144000" cy="1916112"/>
          </a:xfrm>
          <a:prstGeom prst="rect">
            <a:avLst/>
          </a:prstGeom>
          <a:solidFill>
            <a:srgbClr val="F8F8F8"/>
          </a:solidFill>
          <a:ln w="9525">
            <a:solidFill>
              <a:schemeClr val="tx1"/>
            </a:solidFill>
            <a:miter lim="800000"/>
            <a:headEnd/>
            <a:tailEnd/>
          </a:ln>
        </p:spPr>
        <p:txBody>
          <a:bodyPr wrap="none" anchor="ctr"/>
          <a:lstStyle/>
          <a:p>
            <a:endParaRPr lang="fr-FR"/>
          </a:p>
        </p:txBody>
      </p:sp>
      <p:sp>
        <p:nvSpPr>
          <p:cNvPr id="139274" name="Rectangle 17"/>
          <p:cNvSpPr>
            <a:spLocks noChangeArrowheads="1"/>
          </p:cNvSpPr>
          <p:nvPr/>
        </p:nvSpPr>
        <p:spPr bwMode="auto">
          <a:xfrm>
            <a:off x="0" y="5445125"/>
            <a:ext cx="1835150" cy="576263"/>
          </a:xfrm>
          <a:prstGeom prst="rect">
            <a:avLst/>
          </a:prstGeom>
          <a:solidFill>
            <a:srgbClr val="33CCCC"/>
          </a:solidFill>
          <a:ln w="9525">
            <a:solidFill>
              <a:schemeClr val="tx1"/>
            </a:solidFill>
            <a:miter lim="800000"/>
            <a:headEnd/>
            <a:tailEnd/>
          </a:ln>
        </p:spPr>
        <p:txBody>
          <a:bodyPr wrap="none" anchor="ctr"/>
          <a:lstStyle/>
          <a:p>
            <a:pPr algn="ctr"/>
            <a:r>
              <a:rPr lang="fr-FR" sz="1600" b="1">
                <a:latin typeface="Tahoma" pitchFamily="34" charset="0"/>
              </a:rPr>
              <a:t>1ères prévisions</a:t>
            </a:r>
          </a:p>
        </p:txBody>
      </p:sp>
      <p:sp>
        <p:nvSpPr>
          <p:cNvPr id="139275" name="AutoShape 18"/>
          <p:cNvSpPr>
            <a:spLocks noChangeArrowheads="1"/>
          </p:cNvSpPr>
          <p:nvPr/>
        </p:nvSpPr>
        <p:spPr bwMode="auto">
          <a:xfrm>
            <a:off x="1835150" y="5734050"/>
            <a:ext cx="504825" cy="71438"/>
          </a:xfrm>
          <a:prstGeom prst="rightArrow">
            <a:avLst>
              <a:gd name="adj1" fmla="val 50000"/>
              <a:gd name="adj2" fmla="val 176665"/>
            </a:avLst>
          </a:prstGeom>
          <a:solidFill>
            <a:srgbClr val="008000"/>
          </a:solidFill>
          <a:ln w="9525">
            <a:solidFill>
              <a:schemeClr val="tx1"/>
            </a:solidFill>
            <a:miter lim="800000"/>
            <a:headEnd/>
            <a:tailEnd/>
          </a:ln>
        </p:spPr>
        <p:txBody>
          <a:bodyPr wrap="none" anchor="ctr"/>
          <a:lstStyle/>
          <a:p>
            <a:endParaRPr lang="fr-FR"/>
          </a:p>
        </p:txBody>
      </p:sp>
      <p:sp>
        <p:nvSpPr>
          <p:cNvPr id="139276" name="Oval 19"/>
          <p:cNvSpPr>
            <a:spLocks noChangeArrowheads="1"/>
          </p:cNvSpPr>
          <p:nvPr/>
        </p:nvSpPr>
        <p:spPr bwMode="auto">
          <a:xfrm>
            <a:off x="2339975" y="5300663"/>
            <a:ext cx="2447925" cy="935037"/>
          </a:xfrm>
          <a:prstGeom prst="ellipse">
            <a:avLst/>
          </a:prstGeom>
          <a:solidFill>
            <a:srgbClr val="FFFF00"/>
          </a:solidFill>
          <a:ln w="9525">
            <a:solidFill>
              <a:schemeClr val="tx1"/>
            </a:solidFill>
            <a:round/>
            <a:headEnd/>
            <a:tailEnd/>
          </a:ln>
        </p:spPr>
        <p:txBody>
          <a:bodyPr wrap="none" anchor="ctr"/>
          <a:lstStyle/>
          <a:p>
            <a:pPr algn="ctr"/>
            <a:r>
              <a:rPr lang="fr-FR" sz="1500" b="1">
                <a:latin typeface="Tahoma" pitchFamily="34" charset="0"/>
              </a:rPr>
              <a:t>Simulations et contrôle</a:t>
            </a:r>
          </a:p>
          <a:p>
            <a:pPr algn="ctr"/>
            <a:r>
              <a:rPr lang="fr-FR" sz="1500" b="1">
                <a:latin typeface="Tahoma" pitchFamily="34" charset="0"/>
              </a:rPr>
              <a:t>D’harmonisation</a:t>
            </a:r>
          </a:p>
        </p:txBody>
      </p:sp>
      <p:sp>
        <p:nvSpPr>
          <p:cNvPr id="139277" name="AutoShape 20"/>
          <p:cNvSpPr>
            <a:spLocks noChangeArrowheads="1"/>
          </p:cNvSpPr>
          <p:nvPr/>
        </p:nvSpPr>
        <p:spPr bwMode="auto">
          <a:xfrm>
            <a:off x="4787900" y="5734050"/>
            <a:ext cx="431800" cy="71438"/>
          </a:xfrm>
          <a:prstGeom prst="rightArrow">
            <a:avLst>
              <a:gd name="adj1" fmla="val 50000"/>
              <a:gd name="adj2" fmla="val 151110"/>
            </a:avLst>
          </a:prstGeom>
          <a:solidFill>
            <a:srgbClr val="FFFF00"/>
          </a:solidFill>
          <a:ln w="9525">
            <a:solidFill>
              <a:schemeClr val="tx1"/>
            </a:solidFill>
            <a:miter lim="800000"/>
            <a:headEnd/>
            <a:tailEnd/>
          </a:ln>
        </p:spPr>
        <p:txBody>
          <a:bodyPr wrap="none" anchor="ctr"/>
          <a:lstStyle/>
          <a:p>
            <a:endParaRPr lang="fr-FR"/>
          </a:p>
        </p:txBody>
      </p:sp>
      <p:sp>
        <p:nvSpPr>
          <p:cNvPr id="139278" name="AutoShape 21"/>
          <p:cNvSpPr>
            <a:spLocks noChangeArrowheads="1"/>
          </p:cNvSpPr>
          <p:nvPr/>
        </p:nvSpPr>
        <p:spPr bwMode="auto">
          <a:xfrm>
            <a:off x="5148263" y="5229225"/>
            <a:ext cx="1584325" cy="1079500"/>
          </a:xfrm>
          <a:prstGeom prst="diamond">
            <a:avLst/>
          </a:prstGeom>
          <a:solidFill>
            <a:srgbClr val="FF00FF"/>
          </a:solidFill>
          <a:ln w="9525">
            <a:solidFill>
              <a:schemeClr val="tx1"/>
            </a:solidFill>
            <a:miter lim="800000"/>
            <a:headEnd/>
            <a:tailEnd/>
          </a:ln>
        </p:spPr>
        <p:txBody>
          <a:bodyPr wrap="none" anchor="ctr"/>
          <a:lstStyle/>
          <a:p>
            <a:pPr algn="ctr"/>
            <a:r>
              <a:rPr lang="fr-FR" b="1">
                <a:latin typeface="Tahoma" pitchFamily="34" charset="0"/>
              </a:rPr>
              <a:t>Décision</a:t>
            </a:r>
          </a:p>
        </p:txBody>
      </p:sp>
      <p:sp>
        <p:nvSpPr>
          <p:cNvPr id="139279" name="AutoShape 22"/>
          <p:cNvSpPr>
            <a:spLocks noChangeArrowheads="1"/>
          </p:cNvSpPr>
          <p:nvPr/>
        </p:nvSpPr>
        <p:spPr bwMode="auto">
          <a:xfrm rot="21595673" flipV="1">
            <a:off x="6732588" y="5732463"/>
            <a:ext cx="935037" cy="71437"/>
          </a:xfrm>
          <a:prstGeom prst="rightArrow">
            <a:avLst>
              <a:gd name="adj1" fmla="val 50000"/>
              <a:gd name="adj2" fmla="val 327224"/>
            </a:avLst>
          </a:prstGeom>
          <a:solidFill>
            <a:srgbClr val="99CC00"/>
          </a:solidFill>
          <a:ln w="9525">
            <a:solidFill>
              <a:schemeClr val="tx1"/>
            </a:solidFill>
            <a:miter lim="800000"/>
            <a:headEnd/>
            <a:tailEnd/>
          </a:ln>
        </p:spPr>
        <p:txBody>
          <a:bodyPr wrap="none" anchor="ctr"/>
          <a:lstStyle/>
          <a:p>
            <a:endParaRPr lang="fr-FR"/>
          </a:p>
        </p:txBody>
      </p:sp>
      <p:sp>
        <p:nvSpPr>
          <p:cNvPr id="139280" name="Oval 23"/>
          <p:cNvSpPr>
            <a:spLocks noChangeArrowheads="1"/>
          </p:cNvSpPr>
          <p:nvPr/>
        </p:nvSpPr>
        <p:spPr bwMode="auto">
          <a:xfrm>
            <a:off x="7667625" y="5013325"/>
            <a:ext cx="1439863" cy="1844675"/>
          </a:xfrm>
          <a:prstGeom prst="ellipse">
            <a:avLst/>
          </a:prstGeom>
          <a:solidFill>
            <a:srgbClr val="009900"/>
          </a:solidFill>
          <a:ln w="9525">
            <a:solidFill>
              <a:schemeClr val="tx1"/>
            </a:solidFill>
            <a:round/>
            <a:headEnd/>
            <a:tailEnd/>
          </a:ln>
        </p:spPr>
        <p:txBody>
          <a:bodyPr wrap="none" anchor="ctr"/>
          <a:lstStyle/>
          <a:p>
            <a:pPr algn="ctr"/>
            <a:r>
              <a:rPr lang="fr-FR" b="1">
                <a:latin typeface="Tahoma" pitchFamily="34" charset="0"/>
              </a:rPr>
              <a:t>Validation </a:t>
            </a:r>
          </a:p>
          <a:p>
            <a:pPr algn="ctr"/>
            <a:r>
              <a:rPr lang="fr-FR" b="1">
                <a:latin typeface="Tahoma" pitchFamily="34" charset="0"/>
              </a:rPr>
              <a:t>des </a:t>
            </a:r>
          </a:p>
          <a:p>
            <a:pPr algn="ctr"/>
            <a:r>
              <a:rPr lang="fr-FR" b="1">
                <a:latin typeface="Tahoma" pitchFamily="34" charset="0"/>
              </a:rPr>
              <a:t>prévisions</a:t>
            </a:r>
          </a:p>
        </p:txBody>
      </p:sp>
      <p:sp>
        <p:nvSpPr>
          <p:cNvPr id="139281" name="Rectangle 24"/>
          <p:cNvSpPr>
            <a:spLocks noChangeArrowheads="1"/>
          </p:cNvSpPr>
          <p:nvPr/>
        </p:nvSpPr>
        <p:spPr bwMode="auto">
          <a:xfrm>
            <a:off x="468313" y="6308725"/>
            <a:ext cx="5543550" cy="144463"/>
          </a:xfrm>
          <a:prstGeom prst="rect">
            <a:avLst/>
          </a:prstGeom>
          <a:noFill/>
          <a:ln w="9525">
            <a:noFill/>
            <a:miter lim="800000"/>
            <a:headEnd/>
            <a:tailEnd/>
          </a:ln>
        </p:spPr>
        <p:txBody>
          <a:bodyPr wrap="none" anchor="ctr"/>
          <a:lstStyle/>
          <a:p>
            <a:pPr algn="ctr"/>
            <a:r>
              <a:rPr lang="fr-FR" sz="1600" b="1">
                <a:solidFill>
                  <a:srgbClr val="FF0000"/>
                </a:solidFill>
              </a:rPr>
              <a:t>Non conformité des budgets aux normes stratégiques</a:t>
            </a:r>
          </a:p>
        </p:txBody>
      </p:sp>
      <p:sp>
        <p:nvSpPr>
          <p:cNvPr id="139282" name="Line 25"/>
          <p:cNvSpPr>
            <a:spLocks noChangeShapeType="1"/>
          </p:cNvSpPr>
          <p:nvPr/>
        </p:nvSpPr>
        <p:spPr bwMode="auto">
          <a:xfrm flipV="1">
            <a:off x="611188" y="6021388"/>
            <a:ext cx="0" cy="503237"/>
          </a:xfrm>
          <a:prstGeom prst="line">
            <a:avLst/>
          </a:prstGeom>
          <a:noFill/>
          <a:ln w="9525">
            <a:solidFill>
              <a:srgbClr val="FF0000"/>
            </a:solidFill>
            <a:round/>
            <a:headEnd/>
            <a:tailEnd type="triangle" w="med" len="med"/>
          </a:ln>
        </p:spPr>
        <p:txBody>
          <a:bodyPr/>
          <a:lstStyle/>
          <a:p>
            <a:endParaRPr lang="fr-FR"/>
          </a:p>
        </p:txBody>
      </p:sp>
      <p:sp>
        <p:nvSpPr>
          <p:cNvPr id="139283" name="Line 26"/>
          <p:cNvSpPr>
            <a:spLocks noChangeShapeType="1"/>
          </p:cNvSpPr>
          <p:nvPr/>
        </p:nvSpPr>
        <p:spPr bwMode="auto">
          <a:xfrm>
            <a:off x="5940425" y="6308725"/>
            <a:ext cx="0" cy="215900"/>
          </a:xfrm>
          <a:prstGeom prst="line">
            <a:avLst/>
          </a:prstGeom>
          <a:noFill/>
          <a:ln w="9525">
            <a:solidFill>
              <a:srgbClr val="FF0000"/>
            </a:solidFill>
            <a:round/>
            <a:headEnd/>
            <a:tailEnd/>
          </a:ln>
        </p:spPr>
        <p:txBody>
          <a:bodyPr/>
          <a:lstStyle/>
          <a:p>
            <a:endParaRPr lang="fr-FR"/>
          </a:p>
        </p:txBody>
      </p:sp>
      <p:sp>
        <p:nvSpPr>
          <p:cNvPr id="139284" name="Line 27"/>
          <p:cNvSpPr>
            <a:spLocks noChangeShapeType="1"/>
          </p:cNvSpPr>
          <p:nvPr/>
        </p:nvSpPr>
        <p:spPr bwMode="auto">
          <a:xfrm flipH="1">
            <a:off x="611188" y="6524625"/>
            <a:ext cx="5329237" cy="0"/>
          </a:xfrm>
          <a:prstGeom prst="line">
            <a:avLst/>
          </a:prstGeom>
          <a:noFill/>
          <a:ln w="9525">
            <a:solidFill>
              <a:srgbClr val="FF0000"/>
            </a:solidFill>
            <a:round/>
            <a:headEnd/>
            <a:tailEnd/>
          </a:ln>
        </p:spPr>
        <p:txBody>
          <a:bodyPr/>
          <a:lstStyle/>
          <a:p>
            <a:endParaRPr lang="fr-FR"/>
          </a:p>
        </p:txBody>
      </p:sp>
      <p:sp>
        <p:nvSpPr>
          <p:cNvPr id="139285" name="Rectangle 28"/>
          <p:cNvSpPr>
            <a:spLocks noChangeArrowheads="1"/>
          </p:cNvSpPr>
          <p:nvPr/>
        </p:nvSpPr>
        <p:spPr bwMode="auto">
          <a:xfrm>
            <a:off x="2051050" y="6524625"/>
            <a:ext cx="3529013" cy="260350"/>
          </a:xfrm>
          <a:prstGeom prst="rect">
            <a:avLst/>
          </a:prstGeom>
          <a:noFill/>
          <a:ln w="9525">
            <a:noFill/>
            <a:miter lim="800000"/>
            <a:headEnd/>
            <a:tailEnd/>
          </a:ln>
        </p:spPr>
        <p:txBody>
          <a:bodyPr wrap="none" anchor="ctr"/>
          <a:lstStyle/>
          <a:p>
            <a:pPr algn="ctr"/>
            <a:r>
              <a:rPr lang="fr-FR" sz="1600" b="1">
                <a:solidFill>
                  <a:srgbClr val="FF0000"/>
                </a:solidFill>
              </a:rPr>
              <a:t>Révision des 1ères prévisions</a:t>
            </a:r>
          </a:p>
        </p:txBody>
      </p:sp>
      <p:sp>
        <p:nvSpPr>
          <p:cNvPr id="139286" name="Rectangle 29"/>
          <p:cNvSpPr>
            <a:spLocks noChangeArrowheads="1"/>
          </p:cNvSpPr>
          <p:nvPr/>
        </p:nvSpPr>
        <p:spPr bwMode="auto">
          <a:xfrm>
            <a:off x="6804025" y="5445125"/>
            <a:ext cx="792163" cy="576263"/>
          </a:xfrm>
          <a:prstGeom prst="rect">
            <a:avLst/>
          </a:prstGeom>
          <a:noFill/>
          <a:ln w="9525">
            <a:noFill/>
            <a:miter lim="800000"/>
            <a:headEnd/>
            <a:tailEnd/>
          </a:ln>
        </p:spPr>
        <p:txBody>
          <a:bodyPr wrap="none" anchor="ctr"/>
          <a:lstStyle/>
          <a:p>
            <a:pPr algn="ctr"/>
            <a:r>
              <a:rPr lang="fr-FR" sz="1000" b="1">
                <a:latin typeface="Tahoma" pitchFamily="34" charset="0"/>
              </a:rPr>
              <a:t>Harmonie</a:t>
            </a:r>
          </a:p>
          <a:p>
            <a:pPr algn="ctr"/>
            <a:endParaRPr lang="fr-FR" sz="1000" b="1">
              <a:latin typeface="Tahoma" pitchFamily="34" charset="0"/>
            </a:endParaRPr>
          </a:p>
          <a:p>
            <a:pPr algn="ctr"/>
            <a:r>
              <a:rPr lang="fr-FR" sz="1000" b="1">
                <a:latin typeface="Tahoma" pitchFamily="34" charset="0"/>
              </a:rPr>
              <a:t>satisfaisante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Espace réservé du numéro de diapositive 4"/>
          <p:cNvSpPr>
            <a:spLocks noGrp="1"/>
          </p:cNvSpPr>
          <p:nvPr>
            <p:ph type="sldNum" sz="quarter" idx="12"/>
          </p:nvPr>
        </p:nvSpPr>
        <p:spPr>
          <a:noFill/>
        </p:spPr>
        <p:txBody>
          <a:bodyPr/>
          <a:lstStyle/>
          <a:p>
            <a:fld id="{002C84B5-71AF-4BFD-8F61-507C157859EC}" type="slidenum">
              <a:rPr lang="es-ES"/>
              <a:pPr/>
              <a:t>34</a:t>
            </a:fld>
            <a:endParaRPr lang="es-ES"/>
          </a:p>
        </p:txBody>
      </p:sp>
      <p:sp>
        <p:nvSpPr>
          <p:cNvPr id="517122" name="Text Box 2"/>
          <p:cNvSpPr txBox="1">
            <a:spLocks noChangeArrowheads="1"/>
          </p:cNvSpPr>
          <p:nvPr/>
        </p:nvSpPr>
        <p:spPr bwMode="auto">
          <a:xfrm rot="-4034">
            <a:off x="2411413" y="2427288"/>
            <a:ext cx="4108450" cy="569912"/>
          </a:xfrm>
          <a:prstGeom prst="rect">
            <a:avLst/>
          </a:prstGeom>
          <a:solidFill>
            <a:srgbClr val="006699"/>
          </a:solidFill>
          <a:ln w="12700" cap="sq">
            <a:solidFill>
              <a:srgbClr val="99CCFF"/>
            </a:solidFill>
            <a:miter lim="800000"/>
            <a:headEnd type="none" w="sm" len="sm"/>
            <a:tailEnd type="none" w="sm" len="sm"/>
          </a:ln>
        </p:spPr>
        <p:txBody>
          <a:bodyPr wrap="none" anchor="ctr"/>
          <a:lstStyle/>
          <a:p>
            <a:pPr algn="ctr" eaLnBrk="0" hangingPunct="0"/>
            <a:r>
              <a:rPr lang="fr-FR" sz="2800">
                <a:solidFill>
                  <a:schemeClr val="bg1"/>
                </a:solidFill>
                <a:latin typeface="Helvetica" pitchFamily="34" charset="0"/>
              </a:rPr>
              <a:t>Budget global</a:t>
            </a:r>
          </a:p>
        </p:txBody>
      </p:sp>
      <p:sp>
        <p:nvSpPr>
          <p:cNvPr id="517123" name="Text Box 3"/>
          <p:cNvSpPr txBox="1">
            <a:spLocks noChangeArrowheads="1"/>
          </p:cNvSpPr>
          <p:nvPr/>
        </p:nvSpPr>
        <p:spPr bwMode="auto">
          <a:xfrm rot="-4912">
            <a:off x="827088" y="5995988"/>
            <a:ext cx="3875087" cy="457200"/>
          </a:xfrm>
          <a:prstGeom prst="rect">
            <a:avLst/>
          </a:prstGeom>
          <a:gradFill rotWithShape="1">
            <a:gsLst>
              <a:gs pos="0">
                <a:srgbClr val="666666"/>
              </a:gs>
              <a:gs pos="50000">
                <a:srgbClr val="DDDDDD"/>
              </a:gs>
              <a:gs pos="100000">
                <a:srgbClr val="666666"/>
              </a:gs>
            </a:gsLst>
            <a:lin ang="5400000" scaled="1"/>
          </a:gradFill>
          <a:ln w="12700" cap="sq">
            <a:solidFill>
              <a:srgbClr val="4D4D4D"/>
            </a:solidFill>
            <a:miter lim="800000"/>
            <a:headEnd type="none" w="sm" len="sm"/>
            <a:tailEnd type="none" w="sm" len="sm"/>
          </a:ln>
        </p:spPr>
        <p:txBody>
          <a:bodyPr wrap="none" anchor="ctr"/>
          <a:lstStyle/>
          <a:p>
            <a:pPr algn="ctr" eaLnBrk="0" hangingPunct="0"/>
            <a:r>
              <a:rPr lang="fr-FR" sz="2400" b="1">
                <a:solidFill>
                  <a:srgbClr val="CC3300"/>
                </a:solidFill>
                <a:latin typeface="Helvetica" pitchFamily="34" charset="0"/>
              </a:rPr>
              <a:t>Budget d’investissement</a:t>
            </a:r>
          </a:p>
        </p:txBody>
      </p:sp>
      <p:sp>
        <p:nvSpPr>
          <p:cNvPr id="517124" name="Text Box 4"/>
          <p:cNvSpPr txBox="1">
            <a:spLocks noChangeArrowheads="1"/>
          </p:cNvSpPr>
          <p:nvPr/>
        </p:nvSpPr>
        <p:spPr bwMode="auto">
          <a:xfrm>
            <a:off x="4787900" y="4410075"/>
            <a:ext cx="2513013" cy="531813"/>
          </a:xfrm>
          <a:prstGeom prst="rect">
            <a:avLst/>
          </a:prstGeom>
          <a:solidFill>
            <a:srgbClr val="FFFF99"/>
          </a:solidFill>
          <a:ln w="12700" cap="sq">
            <a:solidFill>
              <a:srgbClr val="993366"/>
            </a:solidFill>
            <a:miter lim="800000"/>
            <a:headEnd type="none" w="sm" len="sm"/>
            <a:tailEnd type="none" w="sm" len="sm"/>
          </a:ln>
        </p:spPr>
        <p:txBody>
          <a:bodyPr wrap="none">
            <a:spAutoFit/>
          </a:bodyPr>
          <a:lstStyle/>
          <a:p>
            <a:pPr algn="r" eaLnBrk="0" hangingPunct="0"/>
            <a:r>
              <a:rPr lang="fr-FR" sz="2800">
                <a:solidFill>
                  <a:srgbClr val="CC3300"/>
                </a:solidFill>
                <a:latin typeface="Helvetica" pitchFamily="34" charset="0"/>
              </a:rPr>
              <a:t>Budget / projet</a:t>
            </a:r>
          </a:p>
        </p:txBody>
      </p:sp>
      <p:sp>
        <p:nvSpPr>
          <p:cNvPr id="517125" name="Text Box 5"/>
          <p:cNvSpPr txBox="1">
            <a:spLocks noChangeArrowheads="1"/>
          </p:cNvSpPr>
          <p:nvPr/>
        </p:nvSpPr>
        <p:spPr bwMode="auto">
          <a:xfrm rot="371489">
            <a:off x="4645025" y="5084763"/>
            <a:ext cx="2728913" cy="531812"/>
          </a:xfrm>
          <a:prstGeom prst="rect">
            <a:avLst/>
          </a:prstGeom>
          <a:solidFill>
            <a:srgbClr val="66FF99"/>
          </a:solidFill>
          <a:ln w="12700" cap="sq">
            <a:solidFill>
              <a:srgbClr val="993366"/>
            </a:solidFill>
            <a:miter lim="800000"/>
            <a:headEnd type="none" w="sm" len="sm"/>
            <a:tailEnd type="none" w="sm" len="sm"/>
          </a:ln>
        </p:spPr>
        <p:txBody>
          <a:bodyPr>
            <a:spAutoFit/>
          </a:bodyPr>
          <a:lstStyle/>
          <a:p>
            <a:pPr algn="r" eaLnBrk="0" hangingPunct="0"/>
            <a:r>
              <a:rPr lang="fr-FR" sz="2800">
                <a:solidFill>
                  <a:srgbClr val="CC3300"/>
                </a:solidFill>
                <a:latin typeface="Helvetica" pitchFamily="34" charset="0"/>
              </a:rPr>
              <a:t>Budget / activité</a:t>
            </a:r>
          </a:p>
        </p:txBody>
      </p:sp>
      <p:sp>
        <p:nvSpPr>
          <p:cNvPr id="517126" name="Text Box 6"/>
          <p:cNvSpPr txBox="1">
            <a:spLocks noChangeArrowheads="1"/>
          </p:cNvSpPr>
          <p:nvPr/>
        </p:nvSpPr>
        <p:spPr bwMode="auto">
          <a:xfrm rot="-526110">
            <a:off x="4572000" y="3760788"/>
            <a:ext cx="3167063" cy="531812"/>
          </a:xfrm>
          <a:prstGeom prst="rect">
            <a:avLst/>
          </a:prstGeom>
          <a:solidFill>
            <a:schemeClr val="folHlink"/>
          </a:solidFill>
          <a:ln w="12700" cap="sq">
            <a:solidFill>
              <a:srgbClr val="993366"/>
            </a:solidFill>
            <a:miter lim="800000"/>
            <a:headEnd type="none" w="sm" len="sm"/>
            <a:tailEnd type="none" w="sm" len="sm"/>
          </a:ln>
        </p:spPr>
        <p:txBody>
          <a:bodyPr wrap="none">
            <a:spAutoFit/>
          </a:bodyPr>
          <a:lstStyle/>
          <a:p>
            <a:pPr algn="r" eaLnBrk="0" hangingPunct="0"/>
            <a:r>
              <a:rPr lang="fr-FR" sz="2800">
                <a:solidFill>
                  <a:srgbClr val="CC3300"/>
                </a:solidFill>
                <a:latin typeface="Helvetica" pitchFamily="34" charset="0"/>
              </a:rPr>
              <a:t>Budget par service</a:t>
            </a:r>
          </a:p>
        </p:txBody>
      </p:sp>
      <p:sp>
        <p:nvSpPr>
          <p:cNvPr id="517127" name="Text Box 7"/>
          <p:cNvSpPr txBox="1">
            <a:spLocks noChangeArrowheads="1"/>
          </p:cNvSpPr>
          <p:nvPr/>
        </p:nvSpPr>
        <p:spPr bwMode="auto">
          <a:xfrm>
            <a:off x="4716463" y="5995988"/>
            <a:ext cx="3243262" cy="457200"/>
          </a:xfrm>
          <a:prstGeom prst="rect">
            <a:avLst/>
          </a:prstGeom>
          <a:gradFill rotWithShape="1">
            <a:gsLst>
              <a:gs pos="0">
                <a:srgbClr val="6C6C6C"/>
              </a:gs>
              <a:gs pos="50000">
                <a:srgbClr val="EAEAEA"/>
              </a:gs>
              <a:gs pos="100000">
                <a:srgbClr val="6C6C6C"/>
              </a:gs>
            </a:gsLst>
            <a:lin ang="5400000" scaled="1"/>
          </a:gradFill>
          <a:ln w="12700" cap="sq">
            <a:solidFill>
              <a:srgbClr val="4D4D4D"/>
            </a:solidFill>
            <a:miter lim="800000"/>
            <a:headEnd type="none" w="sm" len="sm"/>
            <a:tailEnd type="none" w="sm" len="sm"/>
          </a:ln>
        </p:spPr>
        <p:txBody>
          <a:bodyPr wrap="none" anchor="ctr"/>
          <a:lstStyle/>
          <a:p>
            <a:pPr algn="ctr" eaLnBrk="0" hangingPunct="0"/>
            <a:r>
              <a:rPr lang="fr-FR" sz="2400" b="1">
                <a:solidFill>
                  <a:srgbClr val="CC3300"/>
                </a:solidFill>
                <a:latin typeface="Helvetica" pitchFamily="34" charset="0"/>
              </a:rPr>
              <a:t>Budget de trésorerie</a:t>
            </a:r>
          </a:p>
        </p:txBody>
      </p:sp>
      <p:sp>
        <p:nvSpPr>
          <p:cNvPr id="517128" name="Text Box 8"/>
          <p:cNvSpPr txBox="1">
            <a:spLocks noChangeArrowheads="1"/>
          </p:cNvSpPr>
          <p:nvPr/>
        </p:nvSpPr>
        <p:spPr bwMode="auto">
          <a:xfrm>
            <a:off x="2411413" y="2997200"/>
            <a:ext cx="4108450" cy="469900"/>
          </a:xfrm>
          <a:prstGeom prst="rect">
            <a:avLst/>
          </a:prstGeom>
          <a:gradFill rotWithShape="1">
            <a:gsLst>
              <a:gs pos="0">
                <a:srgbClr val="6C6C6C"/>
              </a:gs>
              <a:gs pos="50000">
                <a:srgbClr val="EAEAEA"/>
              </a:gs>
              <a:gs pos="100000">
                <a:srgbClr val="6C6C6C"/>
              </a:gs>
            </a:gsLst>
            <a:lin ang="5400000" scaled="1"/>
          </a:gradFill>
          <a:ln w="12700" cap="sq">
            <a:solidFill>
              <a:srgbClr val="5F5F5F"/>
            </a:solidFill>
            <a:miter lim="800000"/>
            <a:headEnd type="none" w="sm" len="sm"/>
            <a:tailEnd type="none" w="sm" len="sm"/>
          </a:ln>
        </p:spPr>
        <p:txBody>
          <a:bodyPr anchor="ctr">
            <a:spAutoFit/>
          </a:bodyPr>
          <a:lstStyle/>
          <a:p>
            <a:pPr algn="ctr" eaLnBrk="0" hangingPunct="0"/>
            <a:r>
              <a:rPr lang="fr-FR" sz="2400" b="1">
                <a:solidFill>
                  <a:srgbClr val="CC3300"/>
                </a:solidFill>
                <a:latin typeface="Helvetica" pitchFamily="34" charset="0"/>
              </a:rPr>
              <a:t>Budget d’exploitation</a:t>
            </a:r>
          </a:p>
        </p:txBody>
      </p:sp>
      <p:sp>
        <p:nvSpPr>
          <p:cNvPr id="517129" name="Rectangle 9"/>
          <p:cNvSpPr>
            <a:spLocks noChangeArrowheads="1"/>
          </p:cNvSpPr>
          <p:nvPr/>
        </p:nvSpPr>
        <p:spPr bwMode="auto">
          <a:xfrm>
            <a:off x="827088" y="3471863"/>
            <a:ext cx="7102475" cy="2549525"/>
          </a:xfrm>
          <a:prstGeom prst="rect">
            <a:avLst/>
          </a:prstGeom>
          <a:noFill/>
          <a:ln w="12700" cap="sq">
            <a:solidFill>
              <a:srgbClr val="4D4D4D"/>
            </a:solidFill>
            <a:miter lim="800000"/>
            <a:headEnd type="none" w="sm" len="sm"/>
            <a:tailEnd type="none" w="sm" len="sm"/>
          </a:ln>
        </p:spPr>
        <p:txBody>
          <a:bodyPr wrap="none" anchor="ctr"/>
          <a:lstStyle/>
          <a:p>
            <a:pPr algn="ctr" eaLnBrk="0" hangingPunct="0"/>
            <a:endParaRPr lang="en-GB" sz="2400">
              <a:latin typeface="Helvetica" pitchFamily="34" charset="0"/>
            </a:endParaRPr>
          </a:p>
        </p:txBody>
      </p:sp>
      <p:sp>
        <p:nvSpPr>
          <p:cNvPr id="140300" name="Rectangle 10"/>
          <p:cNvSpPr>
            <a:spLocks noGrp="1" noChangeArrowheads="1"/>
          </p:cNvSpPr>
          <p:nvPr>
            <p:ph type="title"/>
          </p:nvPr>
        </p:nvSpPr>
        <p:spPr>
          <a:xfrm>
            <a:off x="1403350" y="1844675"/>
            <a:ext cx="5688013" cy="647700"/>
          </a:xfrm>
          <a:solidFill>
            <a:srgbClr val="EAEAEA"/>
          </a:solidFill>
          <a:ln>
            <a:solidFill>
              <a:srgbClr val="993366"/>
            </a:solidFill>
          </a:ln>
        </p:spPr>
        <p:txBody>
          <a:bodyPr/>
          <a:lstStyle/>
          <a:p>
            <a:pPr eaLnBrk="1" hangingPunct="1"/>
            <a:r>
              <a:rPr lang="fr-FR" sz="3200" b="1" smtClean="0">
                <a:solidFill>
                  <a:srgbClr val="993366"/>
                </a:solidFill>
              </a:rPr>
              <a:t>Les différents budgets</a:t>
            </a:r>
          </a:p>
        </p:txBody>
      </p:sp>
      <p:sp>
        <p:nvSpPr>
          <p:cNvPr id="517131" name="Text Box 11"/>
          <p:cNvSpPr txBox="1">
            <a:spLocks noChangeArrowheads="1"/>
          </p:cNvSpPr>
          <p:nvPr/>
        </p:nvSpPr>
        <p:spPr bwMode="auto">
          <a:xfrm rot="547360">
            <a:off x="1116013" y="3706813"/>
            <a:ext cx="2478087" cy="658812"/>
          </a:xfrm>
          <a:prstGeom prst="rect">
            <a:avLst/>
          </a:prstGeom>
          <a:solidFill>
            <a:srgbClr val="CC3300"/>
          </a:solidFill>
          <a:ln w="12700" cap="sq">
            <a:solidFill>
              <a:srgbClr val="5F5F5F"/>
            </a:solidFill>
            <a:miter lim="800000"/>
            <a:headEnd type="none" w="sm" len="sm"/>
            <a:tailEnd type="none" w="sm" len="sm"/>
          </a:ln>
        </p:spPr>
        <p:txBody>
          <a:bodyPr anchor="ctr"/>
          <a:lstStyle/>
          <a:p>
            <a:pPr algn="ctr" eaLnBrk="0" hangingPunct="0"/>
            <a:r>
              <a:rPr lang="fr-FR" b="1">
                <a:solidFill>
                  <a:srgbClr val="EAEAEA"/>
                </a:solidFill>
                <a:latin typeface="Helvetica" pitchFamily="34" charset="0"/>
              </a:rPr>
              <a:t>Budget des ventes</a:t>
            </a:r>
          </a:p>
        </p:txBody>
      </p:sp>
      <p:sp>
        <p:nvSpPr>
          <p:cNvPr id="517132" name="Text Box 12"/>
          <p:cNvSpPr txBox="1">
            <a:spLocks noChangeArrowheads="1"/>
          </p:cNvSpPr>
          <p:nvPr/>
        </p:nvSpPr>
        <p:spPr bwMode="auto">
          <a:xfrm>
            <a:off x="900113" y="4313238"/>
            <a:ext cx="2792412" cy="628650"/>
          </a:xfrm>
          <a:prstGeom prst="rect">
            <a:avLst/>
          </a:prstGeom>
          <a:solidFill>
            <a:srgbClr val="163F64"/>
          </a:solidFill>
          <a:ln w="12700" cap="sq">
            <a:solidFill>
              <a:srgbClr val="5F5F5F"/>
            </a:solidFill>
            <a:miter lim="800000"/>
            <a:headEnd type="none" w="sm" len="sm"/>
            <a:tailEnd type="none" w="sm" len="sm"/>
          </a:ln>
        </p:spPr>
        <p:txBody>
          <a:bodyPr wrap="none" anchor="ctr"/>
          <a:lstStyle/>
          <a:p>
            <a:pPr algn="ctr" eaLnBrk="0" hangingPunct="0"/>
            <a:r>
              <a:rPr lang="fr-FR" b="1">
                <a:solidFill>
                  <a:srgbClr val="EAEAEA"/>
                </a:solidFill>
                <a:latin typeface="Helvetica" pitchFamily="34" charset="0"/>
              </a:rPr>
              <a:t>Budget Commercial</a:t>
            </a:r>
          </a:p>
        </p:txBody>
      </p:sp>
      <p:sp>
        <p:nvSpPr>
          <p:cNvPr id="517133" name="Text Box 13"/>
          <p:cNvSpPr txBox="1">
            <a:spLocks noChangeArrowheads="1"/>
          </p:cNvSpPr>
          <p:nvPr/>
        </p:nvSpPr>
        <p:spPr bwMode="auto">
          <a:xfrm rot="-618392">
            <a:off x="1116013" y="4843463"/>
            <a:ext cx="3084512" cy="457200"/>
          </a:xfrm>
          <a:prstGeom prst="rect">
            <a:avLst/>
          </a:prstGeom>
          <a:solidFill>
            <a:srgbClr val="EAEAEA"/>
          </a:solidFill>
          <a:ln w="12700" cap="sq">
            <a:solidFill>
              <a:srgbClr val="163F64"/>
            </a:solidFill>
            <a:miter lim="800000"/>
            <a:headEnd type="none" w="sm" len="sm"/>
            <a:tailEnd type="none" w="sm" len="sm"/>
          </a:ln>
        </p:spPr>
        <p:txBody>
          <a:bodyPr wrap="none" anchor="ctr"/>
          <a:lstStyle/>
          <a:p>
            <a:pPr algn="r" eaLnBrk="0" hangingPunct="0"/>
            <a:r>
              <a:rPr lang="fr-FR" b="1">
                <a:solidFill>
                  <a:srgbClr val="163F64"/>
                </a:solidFill>
                <a:latin typeface="Helvetica" pitchFamily="34" charset="0"/>
              </a:rPr>
              <a:t>Budget de production</a:t>
            </a:r>
          </a:p>
        </p:txBody>
      </p:sp>
      <p:sp>
        <p:nvSpPr>
          <p:cNvPr id="517134" name="Text Box 14"/>
          <p:cNvSpPr txBox="1">
            <a:spLocks noChangeArrowheads="1"/>
          </p:cNvSpPr>
          <p:nvPr/>
        </p:nvSpPr>
        <p:spPr bwMode="auto">
          <a:xfrm rot="320048">
            <a:off x="1116013" y="5497513"/>
            <a:ext cx="2943225" cy="379412"/>
          </a:xfrm>
          <a:prstGeom prst="rect">
            <a:avLst/>
          </a:prstGeom>
          <a:solidFill>
            <a:srgbClr val="FFCCFF"/>
          </a:solidFill>
          <a:ln w="12700" cap="sq">
            <a:solidFill>
              <a:srgbClr val="4D4D4D"/>
            </a:solidFill>
            <a:miter lim="800000"/>
            <a:headEnd type="none" w="sm" len="sm"/>
            <a:tailEnd type="none" w="sm" len="sm"/>
          </a:ln>
        </p:spPr>
        <p:txBody>
          <a:bodyPr anchor="ctr"/>
          <a:lstStyle/>
          <a:p>
            <a:pPr algn="ctr" eaLnBrk="0" hangingPunct="0"/>
            <a:r>
              <a:rPr lang="fr-FR" b="1">
                <a:solidFill>
                  <a:srgbClr val="163F64"/>
                </a:solidFill>
                <a:latin typeface="Helvetica" pitchFamily="34" charset="0"/>
              </a:rPr>
              <a:t>Budget des achats</a:t>
            </a:r>
          </a:p>
        </p:txBody>
      </p:sp>
      <p:sp>
        <p:nvSpPr>
          <p:cNvPr id="140305" name="Text Box 16"/>
          <p:cNvSpPr txBox="1">
            <a:spLocks noChangeArrowheads="1"/>
          </p:cNvSpPr>
          <p:nvPr/>
        </p:nvSpPr>
        <p:spPr bwMode="auto">
          <a:xfrm>
            <a:off x="900113"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0307" name="Text Box 22"/>
          <p:cNvSpPr txBox="1">
            <a:spLocks noChangeArrowheads="1"/>
          </p:cNvSpPr>
          <p:nvPr/>
        </p:nvSpPr>
        <p:spPr bwMode="auto">
          <a:xfrm>
            <a:off x="755650" y="1133475"/>
            <a:ext cx="6840538"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7128"/>
                                        </p:tgtEl>
                                        <p:attrNameLst>
                                          <p:attrName>style.visibility</p:attrName>
                                        </p:attrNameLst>
                                      </p:cBhvr>
                                      <p:to>
                                        <p:strVal val="visible"/>
                                      </p:to>
                                    </p:set>
                                    <p:anim calcmode="lin" valueType="num">
                                      <p:cBhvr additive="base">
                                        <p:cTn id="7" dur="500" fill="hold"/>
                                        <p:tgtEl>
                                          <p:spTgt spid="517128"/>
                                        </p:tgtEl>
                                        <p:attrNameLst>
                                          <p:attrName>ppt_x</p:attrName>
                                        </p:attrNameLst>
                                      </p:cBhvr>
                                      <p:tavLst>
                                        <p:tav tm="0">
                                          <p:val>
                                            <p:strVal val="0-#ppt_w/2"/>
                                          </p:val>
                                        </p:tav>
                                        <p:tav tm="100000">
                                          <p:val>
                                            <p:strVal val="#ppt_x"/>
                                          </p:val>
                                        </p:tav>
                                      </p:tavLst>
                                    </p:anim>
                                    <p:anim calcmode="lin" valueType="num">
                                      <p:cBhvr additive="base">
                                        <p:cTn id="8" dur="500" fill="hold"/>
                                        <p:tgtEl>
                                          <p:spTgt spid="51712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17129"/>
                                        </p:tgtEl>
                                        <p:attrNameLst>
                                          <p:attrName>style.visibility</p:attrName>
                                        </p:attrNameLst>
                                      </p:cBhvr>
                                      <p:to>
                                        <p:strVal val="visible"/>
                                      </p:to>
                                    </p:set>
                                    <p:anim calcmode="lin" valueType="num">
                                      <p:cBhvr additive="base">
                                        <p:cTn id="11" dur="500" fill="hold"/>
                                        <p:tgtEl>
                                          <p:spTgt spid="517129"/>
                                        </p:tgtEl>
                                        <p:attrNameLst>
                                          <p:attrName>ppt_x</p:attrName>
                                        </p:attrNameLst>
                                      </p:cBhvr>
                                      <p:tavLst>
                                        <p:tav tm="0">
                                          <p:val>
                                            <p:strVal val="0-#ppt_w/2"/>
                                          </p:val>
                                        </p:tav>
                                        <p:tav tm="100000">
                                          <p:val>
                                            <p:strVal val="#ppt_x"/>
                                          </p:val>
                                        </p:tav>
                                      </p:tavLst>
                                    </p:anim>
                                    <p:anim calcmode="lin" valueType="num">
                                      <p:cBhvr additive="base">
                                        <p:cTn id="12" dur="500" fill="hold"/>
                                        <p:tgtEl>
                                          <p:spTgt spid="51712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17131"/>
                                        </p:tgtEl>
                                        <p:attrNameLst>
                                          <p:attrName>style.visibility</p:attrName>
                                        </p:attrNameLst>
                                      </p:cBhvr>
                                      <p:to>
                                        <p:strVal val="visible"/>
                                      </p:to>
                                    </p:set>
                                    <p:anim to="" calcmode="lin" valueType="num">
                                      <p:cBhvr>
                                        <p:cTn id="17" dur="1" fill="hold"/>
                                        <p:tgtEl>
                                          <p:spTgt spid="517131"/>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17132"/>
                                        </p:tgtEl>
                                        <p:attrNameLst>
                                          <p:attrName>style.visibility</p:attrName>
                                        </p:attrNameLst>
                                      </p:cBhvr>
                                      <p:to>
                                        <p:strVal val="visible"/>
                                      </p:to>
                                    </p:set>
                                    <p:anim to="" calcmode="lin" valueType="num">
                                      <p:cBhvr>
                                        <p:cTn id="22" dur="1" fill="hold"/>
                                        <p:tgtEl>
                                          <p:spTgt spid="517132"/>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517133"/>
                                        </p:tgtEl>
                                        <p:attrNameLst>
                                          <p:attrName>style.visibility</p:attrName>
                                        </p:attrNameLst>
                                      </p:cBhvr>
                                      <p:to>
                                        <p:strVal val="visible"/>
                                      </p:to>
                                    </p:set>
                                    <p:anim to="" calcmode="lin" valueType="num">
                                      <p:cBhvr>
                                        <p:cTn id="27" dur="1" fill="hold"/>
                                        <p:tgtEl>
                                          <p:spTgt spid="517133"/>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517134"/>
                                        </p:tgtEl>
                                        <p:attrNameLst>
                                          <p:attrName>style.visibility</p:attrName>
                                        </p:attrNameLst>
                                      </p:cBhvr>
                                      <p:to>
                                        <p:strVal val="visible"/>
                                      </p:to>
                                    </p:set>
                                    <p:anim calcmode="lin" valueType="num">
                                      <p:cBhvr additive="base">
                                        <p:cTn id="32" dur="500" fill="hold"/>
                                        <p:tgtEl>
                                          <p:spTgt spid="517134"/>
                                        </p:tgtEl>
                                        <p:attrNameLst>
                                          <p:attrName>ppt_x</p:attrName>
                                        </p:attrNameLst>
                                      </p:cBhvr>
                                      <p:tavLst>
                                        <p:tav tm="0">
                                          <p:val>
                                            <p:strVal val="0-#ppt_w/2"/>
                                          </p:val>
                                        </p:tav>
                                        <p:tav tm="100000">
                                          <p:val>
                                            <p:strVal val="#ppt_x"/>
                                          </p:val>
                                        </p:tav>
                                      </p:tavLst>
                                    </p:anim>
                                    <p:anim calcmode="lin" valueType="num">
                                      <p:cBhvr additive="base">
                                        <p:cTn id="33" dur="500" fill="hold"/>
                                        <p:tgtEl>
                                          <p:spTgt spid="517134"/>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517126"/>
                                        </p:tgtEl>
                                        <p:attrNameLst>
                                          <p:attrName>style.visibility</p:attrName>
                                        </p:attrNameLst>
                                      </p:cBhvr>
                                      <p:to>
                                        <p:strVal val="visible"/>
                                      </p:to>
                                    </p:set>
                                    <p:anim to="" calcmode="lin" valueType="num">
                                      <p:cBhvr>
                                        <p:cTn id="38" dur="1" fill="hold"/>
                                        <p:tgtEl>
                                          <p:spTgt spid="517126"/>
                                        </p:tgtEl>
                                        <p:attrNameLst>
                                          <p:attrName/>
                                        </p:attrNameLst>
                                      </p:cBhvr>
                                    </p:anim>
                                  </p:childTnLst>
                                </p:cTn>
                              </p:par>
                              <p:par>
                                <p:cTn id="39" presetID="24" presetClass="entr" presetSubtype="0" fill="hold" grpId="0" nodeType="withEffect">
                                  <p:stCondLst>
                                    <p:cond delay="0"/>
                                  </p:stCondLst>
                                  <p:childTnLst>
                                    <p:set>
                                      <p:cBhvr>
                                        <p:cTn id="40" dur="1" fill="hold">
                                          <p:stCondLst>
                                            <p:cond delay="499"/>
                                          </p:stCondLst>
                                        </p:cTn>
                                        <p:tgtEl>
                                          <p:spTgt spid="517124"/>
                                        </p:tgtEl>
                                        <p:attrNameLst>
                                          <p:attrName>style.visibility</p:attrName>
                                        </p:attrNameLst>
                                      </p:cBhvr>
                                      <p:to>
                                        <p:strVal val="visible"/>
                                      </p:to>
                                    </p:set>
                                    <p:anim to="" calcmode="lin" valueType="num">
                                      <p:cBhvr>
                                        <p:cTn id="41" dur="1" fill="hold"/>
                                        <p:tgtEl>
                                          <p:spTgt spid="517124"/>
                                        </p:tgtEl>
                                        <p:attrNameLst>
                                          <p:attrName/>
                                        </p:attrNameLst>
                                      </p:cBhvr>
                                    </p:anim>
                                  </p:childTnLst>
                                </p:cTn>
                              </p:par>
                              <p:par>
                                <p:cTn id="42" presetID="24" presetClass="entr" presetSubtype="0" fill="hold" grpId="0" nodeType="withEffect">
                                  <p:stCondLst>
                                    <p:cond delay="0"/>
                                  </p:stCondLst>
                                  <p:childTnLst>
                                    <p:set>
                                      <p:cBhvr>
                                        <p:cTn id="43" dur="1" fill="hold">
                                          <p:stCondLst>
                                            <p:cond delay="499"/>
                                          </p:stCondLst>
                                        </p:cTn>
                                        <p:tgtEl>
                                          <p:spTgt spid="517125"/>
                                        </p:tgtEl>
                                        <p:attrNameLst>
                                          <p:attrName>style.visibility</p:attrName>
                                        </p:attrNameLst>
                                      </p:cBhvr>
                                      <p:to>
                                        <p:strVal val="visible"/>
                                      </p:to>
                                    </p:set>
                                    <p:anim to="" calcmode="lin" valueType="num">
                                      <p:cBhvr>
                                        <p:cTn id="44" dur="1" fill="hold"/>
                                        <p:tgtEl>
                                          <p:spTgt spid="517125"/>
                                        </p:tgtEl>
                                        <p:attrNameLst>
                                          <p:attrName/>
                                        </p:attrNameLst>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499"/>
                                          </p:stCondLst>
                                        </p:cTn>
                                        <p:tgtEl>
                                          <p:spTgt spid="517123"/>
                                        </p:tgtEl>
                                        <p:attrNameLst>
                                          <p:attrName>style.visibility</p:attrName>
                                        </p:attrNameLst>
                                      </p:cBhvr>
                                      <p:to>
                                        <p:strVal val="visible"/>
                                      </p:to>
                                    </p:set>
                                    <p:anim to="" calcmode="lin" valueType="num">
                                      <p:cBhvr>
                                        <p:cTn id="49" dur="1" fill="hold"/>
                                        <p:tgtEl>
                                          <p:spTgt spid="517123"/>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517127"/>
                                        </p:tgtEl>
                                        <p:attrNameLst>
                                          <p:attrName>style.visibility</p:attrName>
                                        </p:attrNameLst>
                                      </p:cBhvr>
                                      <p:to>
                                        <p:strVal val="visible"/>
                                      </p:to>
                                    </p:set>
                                    <p:anim calcmode="lin" valueType="num">
                                      <p:cBhvr additive="base">
                                        <p:cTn id="54" dur="500" fill="hold"/>
                                        <p:tgtEl>
                                          <p:spTgt spid="517127"/>
                                        </p:tgtEl>
                                        <p:attrNameLst>
                                          <p:attrName>ppt_x</p:attrName>
                                        </p:attrNameLst>
                                      </p:cBhvr>
                                      <p:tavLst>
                                        <p:tav tm="0">
                                          <p:val>
                                            <p:strVal val="0-#ppt_w/2"/>
                                          </p:val>
                                        </p:tav>
                                        <p:tav tm="100000">
                                          <p:val>
                                            <p:strVal val="#ppt_x"/>
                                          </p:val>
                                        </p:tav>
                                      </p:tavLst>
                                    </p:anim>
                                    <p:anim calcmode="lin" valueType="num">
                                      <p:cBhvr additive="base">
                                        <p:cTn id="55" dur="500" fill="hold"/>
                                        <p:tgtEl>
                                          <p:spTgt spid="517127"/>
                                        </p:tgtEl>
                                        <p:attrNameLst>
                                          <p:attrName>ppt_y</p:attrName>
                                        </p:attrNameLst>
                                      </p:cBhvr>
                                      <p:tavLst>
                                        <p:tav tm="0">
                                          <p:val>
                                            <p:strVal val="#ppt_y"/>
                                          </p:val>
                                        </p:tav>
                                        <p:tav tm="100000">
                                          <p:val>
                                            <p:strVal val="#ppt_y"/>
                                          </p:val>
                                        </p:tav>
                                      </p:tavLst>
                                    </p:anim>
                                  </p:childTnLst>
                                </p:cTn>
                              </p:par>
                            </p:childTnLst>
                          </p:cTn>
                        </p:par>
                        <p:par>
                          <p:cTn id="56" fill="hold">
                            <p:stCondLst>
                              <p:cond delay="500"/>
                            </p:stCondLst>
                            <p:childTnLst>
                              <p:par>
                                <p:cTn id="57" presetID="2" presetClass="entr" presetSubtype="8" fill="hold" grpId="0" nodeType="afterEffect">
                                  <p:stCondLst>
                                    <p:cond delay="0"/>
                                  </p:stCondLst>
                                  <p:childTnLst>
                                    <p:set>
                                      <p:cBhvr>
                                        <p:cTn id="58" dur="1" fill="hold">
                                          <p:stCondLst>
                                            <p:cond delay="0"/>
                                          </p:stCondLst>
                                        </p:cTn>
                                        <p:tgtEl>
                                          <p:spTgt spid="517122"/>
                                        </p:tgtEl>
                                        <p:attrNameLst>
                                          <p:attrName>style.visibility</p:attrName>
                                        </p:attrNameLst>
                                      </p:cBhvr>
                                      <p:to>
                                        <p:strVal val="visible"/>
                                      </p:to>
                                    </p:set>
                                    <p:anim calcmode="lin" valueType="num">
                                      <p:cBhvr additive="base">
                                        <p:cTn id="59" dur="500" fill="hold"/>
                                        <p:tgtEl>
                                          <p:spTgt spid="517122"/>
                                        </p:tgtEl>
                                        <p:attrNameLst>
                                          <p:attrName>ppt_x</p:attrName>
                                        </p:attrNameLst>
                                      </p:cBhvr>
                                      <p:tavLst>
                                        <p:tav tm="0">
                                          <p:val>
                                            <p:strVal val="0-#ppt_w/2"/>
                                          </p:val>
                                        </p:tav>
                                        <p:tav tm="100000">
                                          <p:val>
                                            <p:strVal val="#ppt_x"/>
                                          </p:val>
                                        </p:tav>
                                      </p:tavLst>
                                    </p:anim>
                                    <p:anim calcmode="lin" valueType="num">
                                      <p:cBhvr additive="base">
                                        <p:cTn id="60" dur="500" fill="hold"/>
                                        <p:tgtEl>
                                          <p:spTgt spid="517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2" grpId="0" animBg="1" autoUpdateAnimBg="0"/>
      <p:bldP spid="517123" grpId="0" animBg="1" autoUpdateAnimBg="0"/>
      <p:bldP spid="517124" grpId="0" animBg="1" autoUpdateAnimBg="0"/>
      <p:bldP spid="517125" grpId="0" animBg="1" autoUpdateAnimBg="0"/>
      <p:bldP spid="517126" grpId="0" animBg="1" autoUpdateAnimBg="0"/>
      <p:bldP spid="517127" grpId="0" animBg="1" autoUpdateAnimBg="0"/>
      <p:bldP spid="517128" grpId="0" animBg="1" autoUpdateAnimBg="0"/>
      <p:bldP spid="517129" grpId="0" animBg="1" autoUpdateAnimBg="0"/>
      <p:bldP spid="517131" grpId="0" animBg="1" autoUpdateAnimBg="0"/>
      <p:bldP spid="517132" grpId="0" animBg="1" autoUpdateAnimBg="0"/>
      <p:bldP spid="517133" grpId="0" animBg="1" autoUpdateAnimBg="0"/>
      <p:bldP spid="517134"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Espace réservé du numéro de diapositive 5"/>
          <p:cNvSpPr>
            <a:spLocks noGrp="1"/>
          </p:cNvSpPr>
          <p:nvPr>
            <p:ph type="sldNum" sz="quarter" idx="12"/>
          </p:nvPr>
        </p:nvSpPr>
        <p:spPr>
          <a:noFill/>
        </p:spPr>
        <p:txBody>
          <a:bodyPr/>
          <a:lstStyle/>
          <a:p>
            <a:fld id="{6A4BE2F2-ABA3-4ABD-B7E5-EA62B3F59ACA}" type="slidenum">
              <a:rPr lang="es-ES"/>
              <a:pPr/>
              <a:t>35</a:t>
            </a:fld>
            <a:endParaRPr lang="es-ES"/>
          </a:p>
        </p:txBody>
      </p:sp>
      <p:sp>
        <p:nvSpPr>
          <p:cNvPr id="141316" name="Rectangle 2"/>
          <p:cNvSpPr>
            <a:spLocks noGrp="1" noChangeArrowheads="1"/>
          </p:cNvSpPr>
          <p:nvPr>
            <p:ph type="body" idx="1"/>
          </p:nvPr>
        </p:nvSpPr>
        <p:spPr>
          <a:xfrm>
            <a:off x="898525" y="2565400"/>
            <a:ext cx="7994650" cy="3671888"/>
          </a:xfrm>
          <a:solidFill>
            <a:srgbClr val="F8F8F8"/>
          </a:solidFill>
          <a:ln>
            <a:solidFill>
              <a:srgbClr val="9900CC"/>
            </a:solidFill>
          </a:ln>
        </p:spPr>
        <p:txBody>
          <a:bodyPr/>
          <a:lstStyle/>
          <a:p>
            <a:pPr marL="200025" indent="-200025" defTabSz="957263" eaLnBrk="1" hangingPunct="1">
              <a:lnSpc>
                <a:spcPct val="80000"/>
              </a:lnSpc>
              <a:buClr>
                <a:srgbClr val="CC3399"/>
              </a:buClr>
              <a:buFont typeface="Wingdings" pitchFamily="2" charset="2"/>
              <a:buChar char="Ø"/>
            </a:pPr>
            <a:r>
              <a:rPr lang="fr-FR" sz="1800" b="1" smtClean="0"/>
              <a:t> Articulation / Interaction des Budgets </a:t>
            </a:r>
          </a:p>
          <a:p>
            <a:pPr marL="200025" indent="-200025" defTabSz="957263" eaLnBrk="1" hangingPunct="1">
              <a:lnSpc>
                <a:spcPct val="80000"/>
              </a:lnSpc>
              <a:buFontTx/>
              <a:buNone/>
            </a:pPr>
            <a:r>
              <a:rPr lang="fr-FR" sz="1600" b="1" smtClean="0"/>
              <a:t>Certains budgets sont structurants (conditionnent d’autres budgets)</a:t>
            </a:r>
          </a:p>
          <a:p>
            <a:pPr marL="200025" indent="-200025" defTabSz="957263" eaLnBrk="1" hangingPunct="1">
              <a:lnSpc>
                <a:spcPct val="80000"/>
              </a:lnSpc>
              <a:buFontTx/>
              <a:buNone/>
            </a:pPr>
            <a:r>
              <a:rPr lang="fr-FR" sz="1600" b="1" smtClean="0"/>
              <a:t>et doivent donc être élaborés en priorité. C’est le cas des budgets </a:t>
            </a:r>
          </a:p>
          <a:p>
            <a:pPr marL="200025" indent="-200025" defTabSz="957263" eaLnBrk="1" hangingPunct="1">
              <a:lnSpc>
                <a:spcPct val="80000"/>
              </a:lnSpc>
              <a:buFontTx/>
              <a:buNone/>
            </a:pPr>
            <a:r>
              <a:rPr lang="fr-FR" sz="1600" b="1" smtClean="0"/>
              <a:t>suivants:</a:t>
            </a:r>
          </a:p>
          <a:p>
            <a:pPr marL="200025" indent="-200025" defTabSz="957263" eaLnBrk="1" hangingPunct="1">
              <a:lnSpc>
                <a:spcPct val="80000"/>
              </a:lnSpc>
              <a:buFontTx/>
              <a:buNone/>
            </a:pPr>
            <a:endParaRPr lang="fr-FR" sz="1600" b="1" smtClean="0"/>
          </a:p>
          <a:p>
            <a:pPr marL="598488" lvl="1" indent="-198438" defTabSz="957263" eaLnBrk="1" hangingPunct="1">
              <a:lnSpc>
                <a:spcPct val="80000"/>
              </a:lnSpc>
            </a:pPr>
            <a:r>
              <a:rPr lang="fr-FR" sz="1600" b="1" smtClean="0">
                <a:solidFill>
                  <a:srgbClr val="993366"/>
                </a:solidFill>
              </a:rPr>
              <a:t>budget d’exploitation:</a:t>
            </a:r>
            <a:r>
              <a:rPr lang="fr-FR" sz="1600" b="1" smtClean="0"/>
              <a:t> détermine tous les budgets liés à l’activité de l’organisation: approvisionnement, production, ventes, effectifs…</a:t>
            </a:r>
          </a:p>
          <a:p>
            <a:pPr marL="598488" lvl="1" indent="-198438" defTabSz="957263" eaLnBrk="1" hangingPunct="1">
              <a:lnSpc>
                <a:spcPct val="80000"/>
              </a:lnSpc>
            </a:pPr>
            <a:endParaRPr lang="fr-FR" sz="1600" b="1" smtClean="0"/>
          </a:p>
          <a:p>
            <a:pPr marL="598488" lvl="1" indent="-198438" defTabSz="957263" eaLnBrk="1" hangingPunct="1">
              <a:lnSpc>
                <a:spcPct val="80000"/>
              </a:lnSpc>
            </a:pPr>
            <a:r>
              <a:rPr lang="fr-FR" sz="1600" b="1" smtClean="0">
                <a:solidFill>
                  <a:srgbClr val="993366"/>
                </a:solidFill>
              </a:rPr>
              <a:t>budget des investissements:</a:t>
            </a:r>
            <a:r>
              <a:rPr lang="fr-FR" sz="1600" b="1" smtClean="0"/>
              <a:t> découle généralement d’un plan stratégique. L’investissement  correspond à une dépense importante destinée à être consommée sur plusieurs exercices. </a:t>
            </a:r>
          </a:p>
          <a:p>
            <a:pPr marL="598488" lvl="1" indent="-198438" defTabSz="957263" eaLnBrk="1" hangingPunct="1">
              <a:lnSpc>
                <a:spcPct val="80000"/>
              </a:lnSpc>
            </a:pPr>
            <a:endParaRPr lang="fr-FR" sz="1600" b="1" smtClean="0"/>
          </a:p>
          <a:p>
            <a:pPr marL="598488" lvl="1" indent="-198438" defTabSz="957263" eaLnBrk="1" hangingPunct="1">
              <a:lnSpc>
                <a:spcPct val="80000"/>
              </a:lnSpc>
            </a:pPr>
            <a:r>
              <a:rPr lang="fr-FR" sz="1600" b="1" smtClean="0">
                <a:solidFill>
                  <a:srgbClr val="993366"/>
                </a:solidFill>
              </a:rPr>
              <a:t>budget de trésorerie:</a:t>
            </a:r>
            <a:r>
              <a:rPr lang="fr-FR" sz="1600" b="1" smtClean="0"/>
              <a:t> il traduit en recettes et en dépenses tous les autres budgets, c’est lui qui va garantir la solvabilité et l’équilibre de l’entreprise.</a:t>
            </a:r>
          </a:p>
        </p:txBody>
      </p:sp>
      <p:sp>
        <p:nvSpPr>
          <p:cNvPr id="141317" name="Text Box 26"/>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1319" name="Text Box 30"/>
          <p:cNvSpPr txBox="1">
            <a:spLocks noChangeArrowheads="1"/>
          </p:cNvSpPr>
          <p:nvPr/>
        </p:nvSpPr>
        <p:spPr bwMode="auto">
          <a:xfrm>
            <a:off x="900113" y="1316038"/>
            <a:ext cx="4535487"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41320" name="Text Box 31"/>
          <p:cNvSpPr txBox="1">
            <a:spLocks noChangeArrowheads="1"/>
          </p:cNvSpPr>
          <p:nvPr/>
        </p:nvSpPr>
        <p:spPr bwMode="auto">
          <a:xfrm>
            <a:off x="900113" y="1781175"/>
            <a:ext cx="7993062"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Espace réservé du numéro de diapositive 5"/>
          <p:cNvSpPr>
            <a:spLocks noGrp="1"/>
          </p:cNvSpPr>
          <p:nvPr>
            <p:ph type="sldNum" sz="quarter" idx="12"/>
          </p:nvPr>
        </p:nvSpPr>
        <p:spPr>
          <a:noFill/>
        </p:spPr>
        <p:txBody>
          <a:bodyPr/>
          <a:lstStyle/>
          <a:p>
            <a:fld id="{21CD97C2-6866-4379-A559-C89AEFDF3282}" type="slidenum">
              <a:rPr lang="es-ES"/>
              <a:pPr/>
              <a:t>36</a:t>
            </a:fld>
            <a:endParaRPr lang="es-ES"/>
          </a:p>
        </p:txBody>
      </p:sp>
      <p:sp>
        <p:nvSpPr>
          <p:cNvPr id="142340" name="Rectangle 4"/>
          <p:cNvSpPr>
            <a:spLocks noChangeArrowheads="1"/>
          </p:cNvSpPr>
          <p:nvPr/>
        </p:nvSpPr>
        <p:spPr bwMode="auto">
          <a:xfrm>
            <a:off x="973138" y="1844675"/>
            <a:ext cx="4967287" cy="457200"/>
          </a:xfrm>
          <a:prstGeom prst="rect">
            <a:avLst/>
          </a:prstGeom>
          <a:noFill/>
          <a:ln w="12700">
            <a:noFill/>
            <a:miter lim="800000"/>
            <a:headEnd/>
            <a:tailEnd/>
          </a:ln>
        </p:spPr>
        <p:txBody>
          <a:bodyPr lIns="76200" tIns="76200" rIns="76200" bIns="76200">
            <a:spAutoFit/>
          </a:bodyPr>
          <a:lstStyle/>
          <a:p>
            <a:pPr defTabSz="957263"/>
            <a:r>
              <a:rPr lang="fr-FR" sz="2000" b="1">
                <a:solidFill>
                  <a:schemeClr val="tx2"/>
                </a:solidFill>
              </a:rPr>
              <a:t>Articulation / Interaction des Budgets </a:t>
            </a:r>
          </a:p>
        </p:txBody>
      </p:sp>
      <p:sp>
        <p:nvSpPr>
          <p:cNvPr id="142341" name="AutoShape 5"/>
          <p:cNvSpPr>
            <a:spLocks noChangeArrowheads="1"/>
          </p:cNvSpPr>
          <p:nvPr/>
        </p:nvSpPr>
        <p:spPr bwMode="auto">
          <a:xfrm>
            <a:off x="4427538" y="5300663"/>
            <a:ext cx="360362" cy="503237"/>
          </a:xfrm>
          <a:prstGeom prst="downArrow">
            <a:avLst>
              <a:gd name="adj1" fmla="val 50000"/>
              <a:gd name="adj2" fmla="val 34912"/>
            </a:avLst>
          </a:prstGeom>
          <a:solidFill>
            <a:srgbClr val="336600"/>
          </a:solidFill>
          <a:ln w="12700">
            <a:solidFill>
              <a:srgbClr val="00CC00"/>
            </a:solidFill>
            <a:miter lim="800000"/>
            <a:headEnd/>
            <a:tailEnd/>
          </a:ln>
        </p:spPr>
        <p:txBody>
          <a:bodyPr wrap="none" anchor="ctr"/>
          <a:lstStyle/>
          <a:p>
            <a:endParaRPr lang="fr-FR"/>
          </a:p>
        </p:txBody>
      </p:sp>
      <p:sp>
        <p:nvSpPr>
          <p:cNvPr id="142342" name="Text Box 6"/>
          <p:cNvSpPr txBox="1">
            <a:spLocks noChangeArrowheads="1"/>
          </p:cNvSpPr>
          <p:nvPr/>
        </p:nvSpPr>
        <p:spPr bwMode="auto">
          <a:xfrm>
            <a:off x="1403350" y="5805488"/>
            <a:ext cx="6192838" cy="379412"/>
          </a:xfrm>
          <a:prstGeom prst="rect">
            <a:avLst/>
          </a:prstGeom>
          <a:gradFill rotWithShape="1">
            <a:gsLst>
              <a:gs pos="0">
                <a:srgbClr val="5E5E00"/>
              </a:gs>
              <a:gs pos="50000">
                <a:srgbClr val="CCCC00"/>
              </a:gs>
              <a:gs pos="100000">
                <a:srgbClr val="5E5E00"/>
              </a:gs>
            </a:gsLst>
            <a:lin ang="5400000" scaled="1"/>
          </a:gradFill>
          <a:ln w="12700">
            <a:solidFill>
              <a:schemeClr val="tx1"/>
            </a:solidFill>
            <a:miter lim="800000"/>
            <a:headEnd/>
            <a:tailEnd/>
          </a:ln>
        </p:spPr>
        <p:txBody>
          <a:bodyPr>
            <a:spAutoFit/>
          </a:bodyPr>
          <a:lstStyle/>
          <a:p>
            <a:pPr algn="ctr" eaLnBrk="0" hangingPunct="0"/>
            <a:r>
              <a:rPr lang="fr-FR" b="1"/>
              <a:t>Etats financiers prévisionnels/ C.P.C/bilan</a:t>
            </a:r>
          </a:p>
        </p:txBody>
      </p:sp>
      <p:sp>
        <p:nvSpPr>
          <p:cNvPr id="142343" name="Rectangle 7"/>
          <p:cNvSpPr>
            <a:spLocks noChangeArrowheads="1"/>
          </p:cNvSpPr>
          <p:nvPr/>
        </p:nvSpPr>
        <p:spPr bwMode="auto">
          <a:xfrm>
            <a:off x="3563938" y="2349500"/>
            <a:ext cx="2519362" cy="379413"/>
          </a:xfrm>
          <a:prstGeom prst="rect">
            <a:avLst/>
          </a:prstGeom>
          <a:gradFill rotWithShape="1">
            <a:gsLst>
              <a:gs pos="0">
                <a:srgbClr val="996600"/>
              </a:gs>
              <a:gs pos="50000">
                <a:srgbClr val="FFCC99"/>
              </a:gs>
              <a:gs pos="100000">
                <a:srgbClr val="996600"/>
              </a:gs>
            </a:gsLst>
            <a:lin ang="5400000" scaled="1"/>
          </a:gradFill>
          <a:ln w="12700">
            <a:solidFill>
              <a:srgbClr val="00CC00"/>
            </a:solidFill>
            <a:miter lim="800000"/>
            <a:headEnd/>
            <a:tailEnd/>
          </a:ln>
        </p:spPr>
        <p:txBody>
          <a:bodyPr lIns="90000" tIns="46800" rIns="90000" bIns="46800" anchor="ctr">
            <a:spAutoFit/>
          </a:bodyPr>
          <a:lstStyle/>
          <a:p>
            <a:pPr algn="ctr" eaLnBrk="0" hangingPunct="0"/>
            <a:r>
              <a:rPr lang="fr-FR" b="1">
                <a:solidFill>
                  <a:srgbClr val="006600"/>
                </a:solidFill>
              </a:rPr>
              <a:t>Budget des ventes</a:t>
            </a:r>
          </a:p>
        </p:txBody>
      </p:sp>
      <p:sp>
        <p:nvSpPr>
          <p:cNvPr id="142344" name="Rectangle 8"/>
          <p:cNvSpPr>
            <a:spLocks noChangeArrowheads="1"/>
          </p:cNvSpPr>
          <p:nvPr/>
        </p:nvSpPr>
        <p:spPr bwMode="auto">
          <a:xfrm>
            <a:off x="6673850" y="2781300"/>
            <a:ext cx="2470150" cy="379413"/>
          </a:xfrm>
          <a:prstGeom prst="rect">
            <a:avLst/>
          </a:prstGeom>
          <a:gradFill rotWithShape="1">
            <a:gsLst>
              <a:gs pos="0">
                <a:srgbClr val="996600"/>
              </a:gs>
              <a:gs pos="50000">
                <a:srgbClr val="FFCC99"/>
              </a:gs>
              <a:gs pos="100000">
                <a:srgbClr val="996600"/>
              </a:gs>
            </a:gsLst>
            <a:lin ang="5400000" scaled="1"/>
          </a:gradFill>
          <a:ln w="12700">
            <a:solidFill>
              <a:srgbClr val="00CC00"/>
            </a:solidFill>
            <a:miter lim="800000"/>
            <a:headEnd/>
            <a:tailEnd/>
          </a:ln>
        </p:spPr>
        <p:txBody>
          <a:bodyPr lIns="90000" tIns="46800" rIns="90000" bIns="46800" anchor="ctr">
            <a:spAutoFit/>
          </a:bodyPr>
          <a:lstStyle/>
          <a:p>
            <a:pPr algn="ctr" eaLnBrk="0" hangingPunct="0"/>
            <a:r>
              <a:rPr lang="fr-FR" b="1">
                <a:solidFill>
                  <a:srgbClr val="006600"/>
                </a:solidFill>
              </a:rPr>
              <a:t>Budget des effectifs</a:t>
            </a:r>
          </a:p>
        </p:txBody>
      </p:sp>
      <p:sp>
        <p:nvSpPr>
          <p:cNvPr id="142345" name="Rectangle 9"/>
          <p:cNvSpPr>
            <a:spLocks noChangeArrowheads="1"/>
          </p:cNvSpPr>
          <p:nvPr/>
        </p:nvSpPr>
        <p:spPr bwMode="auto">
          <a:xfrm>
            <a:off x="0" y="3357563"/>
            <a:ext cx="3492500" cy="379412"/>
          </a:xfrm>
          <a:prstGeom prst="rect">
            <a:avLst/>
          </a:prstGeom>
          <a:gradFill rotWithShape="1">
            <a:gsLst>
              <a:gs pos="0">
                <a:srgbClr val="996633"/>
              </a:gs>
              <a:gs pos="50000">
                <a:srgbClr val="FFCC99"/>
              </a:gs>
              <a:gs pos="100000">
                <a:srgbClr val="996633"/>
              </a:gs>
            </a:gsLst>
            <a:lin ang="5400000" scaled="1"/>
          </a:gradFill>
          <a:ln w="12700">
            <a:solidFill>
              <a:srgbClr val="993366"/>
            </a:solidFill>
            <a:miter lim="800000"/>
            <a:headEnd/>
            <a:tailEnd/>
          </a:ln>
        </p:spPr>
        <p:txBody>
          <a:bodyPr lIns="90000" tIns="46800" rIns="90000" bIns="46800" anchor="ctr">
            <a:spAutoFit/>
          </a:bodyPr>
          <a:lstStyle/>
          <a:p>
            <a:pPr algn="ctr" eaLnBrk="0" hangingPunct="0"/>
            <a:r>
              <a:rPr lang="fr-FR" b="1"/>
              <a:t>Budget d’approvisionnement</a:t>
            </a:r>
          </a:p>
        </p:txBody>
      </p:sp>
      <p:sp>
        <p:nvSpPr>
          <p:cNvPr id="142346" name="Rectangle 10"/>
          <p:cNvSpPr>
            <a:spLocks noChangeArrowheads="1"/>
          </p:cNvSpPr>
          <p:nvPr/>
        </p:nvSpPr>
        <p:spPr bwMode="auto">
          <a:xfrm>
            <a:off x="3708400" y="3213100"/>
            <a:ext cx="2376488" cy="349250"/>
          </a:xfrm>
          <a:prstGeom prst="rect">
            <a:avLst/>
          </a:prstGeom>
          <a:gradFill rotWithShape="1">
            <a:gsLst>
              <a:gs pos="0">
                <a:srgbClr val="996633"/>
              </a:gs>
              <a:gs pos="50000">
                <a:srgbClr val="FFCC99"/>
              </a:gs>
              <a:gs pos="100000">
                <a:srgbClr val="996633"/>
              </a:gs>
            </a:gsLst>
            <a:lin ang="5400000" scaled="1"/>
          </a:gradFill>
          <a:ln w="12700">
            <a:solidFill>
              <a:schemeClr val="tx1"/>
            </a:solidFill>
            <a:miter lim="800000"/>
            <a:headEnd/>
            <a:tailEnd/>
          </a:ln>
        </p:spPr>
        <p:txBody>
          <a:bodyPr lIns="90000" tIns="46800" rIns="90000" bIns="46800" anchor="ctr">
            <a:spAutoFit/>
          </a:bodyPr>
          <a:lstStyle/>
          <a:p>
            <a:pPr algn="ctr" eaLnBrk="0" hangingPunct="0"/>
            <a:r>
              <a:rPr lang="fr-FR" sz="1600" b="1"/>
              <a:t>Budget de production</a:t>
            </a:r>
          </a:p>
        </p:txBody>
      </p:sp>
      <p:sp>
        <p:nvSpPr>
          <p:cNvPr id="142347" name="Rectangle 11"/>
          <p:cNvSpPr>
            <a:spLocks noChangeArrowheads="1"/>
          </p:cNvSpPr>
          <p:nvPr/>
        </p:nvSpPr>
        <p:spPr bwMode="auto">
          <a:xfrm>
            <a:off x="6321425" y="4005263"/>
            <a:ext cx="2822575" cy="530225"/>
          </a:xfrm>
          <a:prstGeom prst="rect">
            <a:avLst/>
          </a:prstGeom>
          <a:gradFill rotWithShape="1">
            <a:gsLst>
              <a:gs pos="0">
                <a:srgbClr val="996600"/>
              </a:gs>
              <a:gs pos="50000">
                <a:srgbClr val="FFCC99"/>
              </a:gs>
              <a:gs pos="100000">
                <a:srgbClr val="996600"/>
              </a:gs>
            </a:gsLst>
            <a:lin ang="5400000" scaled="1"/>
          </a:gradFill>
          <a:ln w="12700">
            <a:solidFill>
              <a:schemeClr val="tx1"/>
            </a:solidFill>
            <a:miter lim="800000"/>
            <a:headEnd/>
            <a:tailEnd/>
          </a:ln>
        </p:spPr>
        <p:txBody>
          <a:bodyPr lIns="90000" tIns="46800" rIns="90000" bIns="46800" anchor="ctr">
            <a:spAutoFit/>
          </a:bodyPr>
          <a:lstStyle/>
          <a:p>
            <a:pPr algn="ctr" eaLnBrk="0" hangingPunct="0"/>
            <a:r>
              <a:rPr lang="fr-FR" sz="1400" b="1"/>
              <a:t>Budget des frais généraux et des amortissements</a:t>
            </a:r>
          </a:p>
        </p:txBody>
      </p:sp>
      <p:cxnSp>
        <p:nvCxnSpPr>
          <p:cNvPr id="142348" name="AutoShape 12"/>
          <p:cNvCxnSpPr>
            <a:cxnSpLocks noChangeShapeType="1"/>
            <a:stCxn id="142343" idx="3"/>
            <a:endCxn id="142344" idx="1"/>
          </p:cNvCxnSpPr>
          <p:nvPr/>
        </p:nvCxnSpPr>
        <p:spPr bwMode="auto">
          <a:xfrm>
            <a:off x="6083300" y="2540000"/>
            <a:ext cx="590550" cy="431800"/>
          </a:xfrm>
          <a:prstGeom prst="straightConnector1">
            <a:avLst/>
          </a:prstGeom>
          <a:noFill/>
          <a:ln w="12700">
            <a:solidFill>
              <a:schemeClr val="tx1"/>
            </a:solidFill>
            <a:round/>
            <a:headEnd/>
            <a:tailEnd type="triangle" w="med" len="med"/>
          </a:ln>
        </p:spPr>
      </p:cxnSp>
      <p:cxnSp>
        <p:nvCxnSpPr>
          <p:cNvPr id="142349" name="AutoShape 13"/>
          <p:cNvCxnSpPr>
            <a:cxnSpLocks noChangeShapeType="1"/>
            <a:stCxn id="142344" idx="2"/>
            <a:endCxn id="142347" idx="0"/>
          </p:cNvCxnSpPr>
          <p:nvPr/>
        </p:nvCxnSpPr>
        <p:spPr bwMode="auto">
          <a:xfrm flipH="1">
            <a:off x="7732713" y="3160713"/>
            <a:ext cx="176212" cy="844550"/>
          </a:xfrm>
          <a:prstGeom prst="straightConnector1">
            <a:avLst/>
          </a:prstGeom>
          <a:noFill/>
          <a:ln w="12700">
            <a:solidFill>
              <a:schemeClr val="tx1"/>
            </a:solidFill>
            <a:round/>
            <a:headEnd/>
            <a:tailEnd type="triangle" w="med" len="med"/>
          </a:ln>
        </p:spPr>
      </p:cxnSp>
      <p:cxnSp>
        <p:nvCxnSpPr>
          <p:cNvPr id="142350" name="AutoShape 14"/>
          <p:cNvCxnSpPr>
            <a:cxnSpLocks noChangeShapeType="1"/>
            <a:stCxn id="142343" idx="2"/>
          </p:cNvCxnSpPr>
          <p:nvPr/>
        </p:nvCxnSpPr>
        <p:spPr bwMode="auto">
          <a:xfrm>
            <a:off x="4824413" y="2728913"/>
            <a:ext cx="36512" cy="484187"/>
          </a:xfrm>
          <a:prstGeom prst="straightConnector1">
            <a:avLst/>
          </a:prstGeom>
          <a:noFill/>
          <a:ln w="12700">
            <a:solidFill>
              <a:schemeClr val="tx1"/>
            </a:solidFill>
            <a:round/>
            <a:headEnd/>
            <a:tailEnd type="triangle" w="med" len="med"/>
          </a:ln>
        </p:spPr>
      </p:cxnSp>
      <p:cxnSp>
        <p:nvCxnSpPr>
          <p:cNvPr id="142351" name="AutoShape 15"/>
          <p:cNvCxnSpPr>
            <a:cxnSpLocks noChangeShapeType="1"/>
            <a:stCxn id="142344" idx="2"/>
            <a:endCxn id="142346" idx="3"/>
          </p:cNvCxnSpPr>
          <p:nvPr/>
        </p:nvCxnSpPr>
        <p:spPr bwMode="auto">
          <a:xfrm flipH="1">
            <a:off x="6084888" y="3160713"/>
            <a:ext cx="1824037" cy="227012"/>
          </a:xfrm>
          <a:prstGeom prst="straightConnector1">
            <a:avLst/>
          </a:prstGeom>
          <a:noFill/>
          <a:ln w="12700">
            <a:solidFill>
              <a:schemeClr val="tx1"/>
            </a:solidFill>
            <a:round/>
            <a:headEnd type="triangle" w="med" len="med"/>
            <a:tailEnd type="triangle" w="med" len="med"/>
          </a:ln>
        </p:spPr>
      </p:cxnSp>
      <p:cxnSp>
        <p:nvCxnSpPr>
          <p:cNvPr id="142352" name="AutoShape 16"/>
          <p:cNvCxnSpPr>
            <a:cxnSpLocks noChangeShapeType="1"/>
            <a:stCxn id="142343" idx="1"/>
            <a:endCxn id="142345" idx="0"/>
          </p:cNvCxnSpPr>
          <p:nvPr/>
        </p:nvCxnSpPr>
        <p:spPr bwMode="auto">
          <a:xfrm flipH="1">
            <a:off x="1746250" y="2540000"/>
            <a:ext cx="1817688" cy="817563"/>
          </a:xfrm>
          <a:prstGeom prst="straightConnector1">
            <a:avLst/>
          </a:prstGeom>
          <a:noFill/>
          <a:ln w="12700">
            <a:solidFill>
              <a:schemeClr val="tx1"/>
            </a:solidFill>
            <a:round/>
            <a:headEnd/>
            <a:tailEnd type="triangle" w="med" len="med"/>
          </a:ln>
        </p:spPr>
      </p:cxnSp>
      <p:cxnSp>
        <p:nvCxnSpPr>
          <p:cNvPr id="142353" name="AutoShape 17"/>
          <p:cNvCxnSpPr>
            <a:cxnSpLocks noChangeShapeType="1"/>
            <a:stCxn id="142345" idx="3"/>
            <a:endCxn id="142346" idx="1"/>
          </p:cNvCxnSpPr>
          <p:nvPr/>
        </p:nvCxnSpPr>
        <p:spPr bwMode="auto">
          <a:xfrm flipV="1">
            <a:off x="3492500" y="3387725"/>
            <a:ext cx="215900" cy="160338"/>
          </a:xfrm>
          <a:prstGeom prst="straightConnector1">
            <a:avLst/>
          </a:prstGeom>
          <a:noFill/>
          <a:ln w="12700">
            <a:solidFill>
              <a:schemeClr val="tx1"/>
            </a:solidFill>
            <a:round/>
            <a:headEnd/>
            <a:tailEnd type="triangle" w="med" len="med"/>
          </a:ln>
        </p:spPr>
      </p:cxnSp>
      <p:cxnSp>
        <p:nvCxnSpPr>
          <p:cNvPr id="142354" name="AutoShape 18"/>
          <p:cNvCxnSpPr>
            <a:cxnSpLocks noChangeShapeType="1"/>
            <a:stCxn id="142359" idx="3"/>
            <a:endCxn id="142346" idx="1"/>
          </p:cNvCxnSpPr>
          <p:nvPr/>
        </p:nvCxnSpPr>
        <p:spPr bwMode="auto">
          <a:xfrm flipV="1">
            <a:off x="3348038" y="3387725"/>
            <a:ext cx="360362" cy="1239838"/>
          </a:xfrm>
          <a:prstGeom prst="straightConnector1">
            <a:avLst/>
          </a:prstGeom>
          <a:noFill/>
          <a:ln w="12700">
            <a:solidFill>
              <a:schemeClr val="tx1"/>
            </a:solidFill>
            <a:round/>
            <a:headEnd/>
            <a:tailEnd type="triangle" w="med" len="med"/>
          </a:ln>
        </p:spPr>
      </p:cxnSp>
      <p:sp>
        <p:nvSpPr>
          <p:cNvPr id="142355" name="Rectangle 19"/>
          <p:cNvSpPr>
            <a:spLocks noChangeArrowheads="1"/>
          </p:cNvSpPr>
          <p:nvPr/>
        </p:nvSpPr>
        <p:spPr bwMode="auto">
          <a:xfrm>
            <a:off x="3503613" y="4921250"/>
            <a:ext cx="2492375" cy="379413"/>
          </a:xfrm>
          <a:prstGeom prst="rect">
            <a:avLst/>
          </a:prstGeom>
          <a:gradFill rotWithShape="1">
            <a:gsLst>
              <a:gs pos="0">
                <a:srgbClr val="5E7618"/>
              </a:gs>
              <a:gs pos="50000">
                <a:srgbClr val="CCFF33"/>
              </a:gs>
              <a:gs pos="100000">
                <a:srgbClr val="5E7618"/>
              </a:gs>
            </a:gsLst>
            <a:lin ang="5400000" scaled="1"/>
          </a:gradFill>
          <a:ln w="12700">
            <a:solidFill>
              <a:schemeClr val="tx1"/>
            </a:solidFill>
            <a:miter lim="800000"/>
            <a:headEnd/>
            <a:tailEnd/>
          </a:ln>
        </p:spPr>
        <p:txBody>
          <a:bodyPr wrap="none" lIns="90000" tIns="46800" rIns="90000" bIns="46800" anchor="ctr">
            <a:spAutoFit/>
          </a:bodyPr>
          <a:lstStyle/>
          <a:p>
            <a:pPr algn="ctr" eaLnBrk="0" hangingPunct="0"/>
            <a:r>
              <a:rPr lang="fr-FR" b="1"/>
              <a:t>Budget de Trésorerie</a:t>
            </a:r>
          </a:p>
        </p:txBody>
      </p:sp>
      <p:cxnSp>
        <p:nvCxnSpPr>
          <p:cNvPr id="142356" name="AutoShape 21"/>
          <p:cNvCxnSpPr>
            <a:cxnSpLocks noChangeShapeType="1"/>
            <a:stCxn id="142347" idx="1"/>
            <a:endCxn id="142355" idx="3"/>
          </p:cNvCxnSpPr>
          <p:nvPr/>
        </p:nvCxnSpPr>
        <p:spPr bwMode="auto">
          <a:xfrm flipH="1">
            <a:off x="5995988" y="4270375"/>
            <a:ext cx="325437" cy="841375"/>
          </a:xfrm>
          <a:prstGeom prst="straightConnector1">
            <a:avLst/>
          </a:prstGeom>
          <a:noFill/>
          <a:ln w="12700">
            <a:solidFill>
              <a:schemeClr val="tx1"/>
            </a:solidFill>
            <a:round/>
            <a:headEnd/>
            <a:tailEnd type="triangle" w="med" len="med"/>
          </a:ln>
        </p:spPr>
      </p:cxnSp>
      <p:cxnSp>
        <p:nvCxnSpPr>
          <p:cNvPr id="142357" name="AutoShape 22"/>
          <p:cNvCxnSpPr>
            <a:cxnSpLocks noChangeShapeType="1"/>
            <a:stCxn id="142359" idx="2"/>
            <a:endCxn id="142355" idx="1"/>
          </p:cNvCxnSpPr>
          <p:nvPr/>
        </p:nvCxnSpPr>
        <p:spPr bwMode="auto">
          <a:xfrm>
            <a:off x="1674813" y="4816475"/>
            <a:ext cx="1828800" cy="295275"/>
          </a:xfrm>
          <a:prstGeom prst="straightConnector1">
            <a:avLst/>
          </a:prstGeom>
          <a:noFill/>
          <a:ln w="12700">
            <a:solidFill>
              <a:schemeClr val="tx1"/>
            </a:solidFill>
            <a:round/>
            <a:headEnd/>
            <a:tailEnd type="triangle" w="med" len="med"/>
          </a:ln>
        </p:spPr>
      </p:cxnSp>
      <p:cxnSp>
        <p:nvCxnSpPr>
          <p:cNvPr id="142358" name="AutoShape 23"/>
          <p:cNvCxnSpPr>
            <a:cxnSpLocks noChangeShapeType="1"/>
            <a:stCxn id="142345" idx="2"/>
            <a:endCxn id="142355" idx="1"/>
          </p:cNvCxnSpPr>
          <p:nvPr/>
        </p:nvCxnSpPr>
        <p:spPr bwMode="auto">
          <a:xfrm>
            <a:off x="1746250" y="3736975"/>
            <a:ext cx="1757363" cy="1374775"/>
          </a:xfrm>
          <a:prstGeom prst="straightConnector1">
            <a:avLst/>
          </a:prstGeom>
          <a:noFill/>
          <a:ln w="12700">
            <a:solidFill>
              <a:schemeClr val="tx1"/>
            </a:solidFill>
            <a:round/>
            <a:headEnd/>
            <a:tailEnd type="triangle" w="med" len="med"/>
          </a:ln>
        </p:spPr>
      </p:cxnSp>
      <p:sp>
        <p:nvSpPr>
          <p:cNvPr id="142359" name="Rectangle 24"/>
          <p:cNvSpPr>
            <a:spLocks noChangeArrowheads="1"/>
          </p:cNvSpPr>
          <p:nvPr/>
        </p:nvSpPr>
        <p:spPr bwMode="auto">
          <a:xfrm>
            <a:off x="0" y="4437063"/>
            <a:ext cx="3348038" cy="379412"/>
          </a:xfrm>
          <a:prstGeom prst="rect">
            <a:avLst/>
          </a:prstGeom>
          <a:gradFill rotWithShape="1">
            <a:gsLst>
              <a:gs pos="0">
                <a:srgbClr val="5E7618"/>
              </a:gs>
              <a:gs pos="50000">
                <a:srgbClr val="CCFF33"/>
              </a:gs>
              <a:gs pos="100000">
                <a:srgbClr val="5E7618"/>
              </a:gs>
            </a:gsLst>
            <a:lin ang="5400000" scaled="1"/>
          </a:gradFill>
          <a:ln w="12700">
            <a:solidFill>
              <a:srgbClr val="00CC00"/>
            </a:solidFill>
            <a:miter lim="800000"/>
            <a:headEnd/>
            <a:tailEnd/>
          </a:ln>
        </p:spPr>
        <p:txBody>
          <a:bodyPr lIns="90000" tIns="46800" rIns="90000" bIns="46800" anchor="ctr">
            <a:spAutoFit/>
          </a:bodyPr>
          <a:lstStyle/>
          <a:p>
            <a:pPr algn="ctr" eaLnBrk="0" hangingPunct="0"/>
            <a:r>
              <a:rPr lang="fr-FR" b="1">
                <a:solidFill>
                  <a:srgbClr val="006600"/>
                </a:solidFill>
              </a:rPr>
              <a:t>Budget d’investissements</a:t>
            </a:r>
          </a:p>
        </p:txBody>
      </p:sp>
      <p:sp>
        <p:nvSpPr>
          <p:cNvPr id="142360" name="Line 25"/>
          <p:cNvSpPr>
            <a:spLocks noChangeShapeType="1"/>
          </p:cNvSpPr>
          <p:nvPr/>
        </p:nvSpPr>
        <p:spPr bwMode="auto">
          <a:xfrm>
            <a:off x="4500563" y="3573463"/>
            <a:ext cx="0" cy="1368425"/>
          </a:xfrm>
          <a:prstGeom prst="line">
            <a:avLst/>
          </a:prstGeom>
          <a:noFill/>
          <a:ln w="12700">
            <a:solidFill>
              <a:schemeClr val="tx1"/>
            </a:solidFill>
            <a:round/>
            <a:headEnd/>
            <a:tailEnd type="triangle" w="med" len="med"/>
          </a:ln>
        </p:spPr>
        <p:txBody>
          <a:bodyPr lIns="90000" tIns="46800" rIns="90000" bIns="46800" anchor="ctr">
            <a:spAutoFit/>
          </a:bodyPr>
          <a:lstStyle/>
          <a:p>
            <a:endParaRPr lang="fr-FR"/>
          </a:p>
        </p:txBody>
      </p:sp>
      <p:cxnSp>
        <p:nvCxnSpPr>
          <p:cNvPr id="142361" name="AutoShape 26"/>
          <p:cNvCxnSpPr>
            <a:cxnSpLocks noChangeShapeType="1"/>
            <a:stCxn id="142359" idx="3"/>
            <a:endCxn id="142347" idx="1"/>
          </p:cNvCxnSpPr>
          <p:nvPr/>
        </p:nvCxnSpPr>
        <p:spPr bwMode="auto">
          <a:xfrm flipV="1">
            <a:off x="3348038" y="4270375"/>
            <a:ext cx="2973387" cy="357188"/>
          </a:xfrm>
          <a:prstGeom prst="straightConnector1">
            <a:avLst/>
          </a:prstGeom>
          <a:noFill/>
          <a:ln w="12700">
            <a:solidFill>
              <a:schemeClr val="tx1"/>
            </a:solidFill>
            <a:round/>
            <a:headEnd/>
            <a:tailEnd type="triangle" w="med" len="med"/>
          </a:ln>
        </p:spPr>
      </p:cxnSp>
      <p:sp>
        <p:nvSpPr>
          <p:cNvPr id="142362" name="Text Box 28"/>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a:t>Contrôle de Gestion</a:t>
            </a:r>
          </a:p>
        </p:txBody>
      </p:sp>
      <p:sp>
        <p:nvSpPr>
          <p:cNvPr id="142364" name="Text Box 35"/>
          <p:cNvSpPr txBox="1">
            <a:spLocks noChangeArrowheads="1"/>
          </p:cNvSpPr>
          <p:nvPr/>
        </p:nvSpPr>
        <p:spPr bwMode="auto">
          <a:xfrm>
            <a:off x="900113" y="1125538"/>
            <a:ext cx="7993062"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
        <p:nvSpPr>
          <p:cNvPr id="142365" name="Line 37"/>
          <p:cNvSpPr>
            <a:spLocks noChangeShapeType="1"/>
          </p:cNvSpPr>
          <p:nvPr/>
        </p:nvSpPr>
        <p:spPr bwMode="auto">
          <a:xfrm>
            <a:off x="5508625" y="2708275"/>
            <a:ext cx="0" cy="2233613"/>
          </a:xfrm>
          <a:prstGeom prst="line">
            <a:avLst/>
          </a:prstGeom>
          <a:noFill/>
          <a:ln w="9525">
            <a:solidFill>
              <a:schemeClr val="tx1"/>
            </a:solidFill>
            <a:round/>
            <a:headEnd/>
            <a:tailEnd type="triangle" w="med" len="med"/>
          </a:ln>
        </p:spPr>
        <p:txBody>
          <a:bodyPr/>
          <a:lstStyle/>
          <a:p>
            <a:endParaRPr lang="fr-F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Espace réservé du numéro de diapositive 5"/>
          <p:cNvSpPr>
            <a:spLocks noGrp="1"/>
          </p:cNvSpPr>
          <p:nvPr>
            <p:ph type="sldNum" sz="quarter" idx="12"/>
          </p:nvPr>
        </p:nvSpPr>
        <p:spPr>
          <a:noFill/>
        </p:spPr>
        <p:txBody>
          <a:bodyPr/>
          <a:lstStyle/>
          <a:p>
            <a:fld id="{20D09002-4234-43A6-9079-AB8AF5FD589A}" type="slidenum">
              <a:rPr lang="es-ES"/>
              <a:pPr/>
              <a:t>37</a:t>
            </a:fld>
            <a:endParaRPr lang="es-ES"/>
          </a:p>
        </p:txBody>
      </p:sp>
      <p:sp>
        <p:nvSpPr>
          <p:cNvPr id="143364" name="AutoShape 2"/>
          <p:cNvSpPr>
            <a:spLocks noChangeArrowheads="1"/>
          </p:cNvSpPr>
          <p:nvPr/>
        </p:nvSpPr>
        <p:spPr bwMode="auto">
          <a:xfrm>
            <a:off x="3419475" y="2060575"/>
            <a:ext cx="4968875" cy="360363"/>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fr-FR" b="1"/>
              <a:t>Négociation &amp; coordination</a:t>
            </a:r>
          </a:p>
        </p:txBody>
      </p:sp>
      <p:sp>
        <p:nvSpPr>
          <p:cNvPr id="143365" name="AutoShape 3"/>
          <p:cNvSpPr>
            <a:spLocks noChangeArrowheads="1"/>
          </p:cNvSpPr>
          <p:nvPr/>
        </p:nvSpPr>
        <p:spPr bwMode="auto">
          <a:xfrm>
            <a:off x="3419475" y="2565400"/>
            <a:ext cx="4968875" cy="358775"/>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fr-FR" sz="1600" b="1"/>
              <a:t>Détermination de l’objectif général de l’entreprise</a:t>
            </a:r>
          </a:p>
        </p:txBody>
      </p:sp>
      <p:sp>
        <p:nvSpPr>
          <p:cNvPr id="143366" name="AutoShape 4"/>
          <p:cNvSpPr>
            <a:spLocks noChangeArrowheads="1"/>
          </p:cNvSpPr>
          <p:nvPr/>
        </p:nvSpPr>
        <p:spPr bwMode="auto">
          <a:xfrm>
            <a:off x="3419475" y="3068638"/>
            <a:ext cx="4968875" cy="360362"/>
          </a:xfrm>
          <a:prstGeom prst="roundRect">
            <a:avLst>
              <a:gd name="adj" fmla="val 16667"/>
            </a:avLst>
          </a:prstGeom>
          <a:solidFill>
            <a:srgbClr val="00FFFF"/>
          </a:solidFill>
          <a:ln w="9525">
            <a:solidFill>
              <a:schemeClr val="tx1"/>
            </a:solidFill>
            <a:round/>
            <a:headEnd/>
            <a:tailEnd/>
          </a:ln>
        </p:spPr>
        <p:txBody>
          <a:bodyPr wrap="none" anchor="ctr"/>
          <a:lstStyle/>
          <a:p>
            <a:pPr algn="ctr"/>
            <a:r>
              <a:rPr lang="fr-FR" b="1"/>
              <a:t>Programmes par unités</a:t>
            </a:r>
          </a:p>
        </p:txBody>
      </p:sp>
      <p:sp>
        <p:nvSpPr>
          <p:cNvPr id="143367" name="AutoShape 5"/>
          <p:cNvSpPr>
            <a:spLocks noChangeArrowheads="1"/>
          </p:cNvSpPr>
          <p:nvPr/>
        </p:nvSpPr>
        <p:spPr bwMode="auto">
          <a:xfrm>
            <a:off x="3419475" y="3573463"/>
            <a:ext cx="4968875" cy="360362"/>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fr-FR" b="1"/>
              <a:t>Synthèses des programmes budgétés</a:t>
            </a:r>
            <a:r>
              <a:rPr lang="fr-FR"/>
              <a:t> </a:t>
            </a:r>
          </a:p>
        </p:txBody>
      </p:sp>
      <p:sp>
        <p:nvSpPr>
          <p:cNvPr id="143368" name="AutoShape 6"/>
          <p:cNvSpPr>
            <a:spLocks noChangeArrowheads="1"/>
          </p:cNvSpPr>
          <p:nvPr/>
        </p:nvSpPr>
        <p:spPr bwMode="auto">
          <a:xfrm>
            <a:off x="3417888" y="1557338"/>
            <a:ext cx="4970462" cy="360362"/>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fr-FR" b="1"/>
              <a:t>Analyse de rentabilité de l’objectif</a:t>
            </a:r>
          </a:p>
        </p:txBody>
      </p:sp>
      <p:sp>
        <p:nvSpPr>
          <p:cNvPr id="143369" name="AutoShape 7"/>
          <p:cNvSpPr>
            <a:spLocks noChangeArrowheads="1"/>
          </p:cNvSpPr>
          <p:nvPr/>
        </p:nvSpPr>
        <p:spPr bwMode="auto">
          <a:xfrm>
            <a:off x="3419475" y="1052513"/>
            <a:ext cx="4968875" cy="360362"/>
          </a:xfrm>
          <a:prstGeom prst="roundRect">
            <a:avLst>
              <a:gd name="adj" fmla="val 16667"/>
            </a:avLst>
          </a:prstGeom>
          <a:solidFill>
            <a:srgbClr val="00FFFF"/>
          </a:solidFill>
          <a:ln w="9525">
            <a:solidFill>
              <a:schemeClr val="tx1"/>
            </a:solidFill>
            <a:round/>
            <a:headEnd/>
            <a:tailEnd/>
          </a:ln>
        </p:spPr>
        <p:txBody>
          <a:bodyPr wrap="none" anchor="ctr"/>
          <a:lstStyle/>
          <a:p>
            <a:pPr algn="ctr"/>
            <a:r>
              <a:rPr lang="fr-FR" b="1"/>
              <a:t>Simulation d’objectifs spécifiques par unités</a:t>
            </a:r>
          </a:p>
        </p:txBody>
      </p:sp>
      <p:sp>
        <p:nvSpPr>
          <p:cNvPr id="143370" name="AutoShape 8"/>
          <p:cNvSpPr>
            <a:spLocks noChangeArrowheads="1"/>
          </p:cNvSpPr>
          <p:nvPr/>
        </p:nvSpPr>
        <p:spPr bwMode="auto">
          <a:xfrm>
            <a:off x="3419475" y="549275"/>
            <a:ext cx="4968875" cy="358775"/>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fr-FR" sz="1600" b="1"/>
              <a:t>Simulation d’un objectif général de l’entreprise</a:t>
            </a:r>
          </a:p>
        </p:txBody>
      </p:sp>
      <p:sp>
        <p:nvSpPr>
          <p:cNvPr id="143371" name="AutoShape 9"/>
          <p:cNvSpPr>
            <a:spLocks noChangeArrowheads="1"/>
          </p:cNvSpPr>
          <p:nvPr/>
        </p:nvSpPr>
        <p:spPr bwMode="auto">
          <a:xfrm>
            <a:off x="3417888" y="4581525"/>
            <a:ext cx="4970462" cy="358775"/>
          </a:xfrm>
          <a:prstGeom prst="roundRect">
            <a:avLst>
              <a:gd name="adj" fmla="val 16667"/>
            </a:avLst>
          </a:prstGeom>
          <a:solidFill>
            <a:srgbClr val="00FFFF"/>
          </a:solidFill>
          <a:ln w="9525">
            <a:solidFill>
              <a:schemeClr val="tx1"/>
            </a:solidFill>
            <a:round/>
            <a:headEnd/>
            <a:tailEnd/>
          </a:ln>
        </p:spPr>
        <p:txBody>
          <a:bodyPr wrap="none" anchor="ctr"/>
          <a:lstStyle/>
          <a:p>
            <a:pPr algn="ctr"/>
            <a:r>
              <a:rPr lang="fr-FR" b="1"/>
              <a:t>Navette budgétaire - Modifications</a:t>
            </a:r>
          </a:p>
        </p:txBody>
      </p:sp>
      <p:sp>
        <p:nvSpPr>
          <p:cNvPr id="143372" name="AutoShape 10"/>
          <p:cNvSpPr>
            <a:spLocks noChangeArrowheads="1"/>
          </p:cNvSpPr>
          <p:nvPr/>
        </p:nvSpPr>
        <p:spPr bwMode="auto">
          <a:xfrm>
            <a:off x="3417888" y="4076700"/>
            <a:ext cx="4970462" cy="360363"/>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fr-FR" b="1"/>
              <a:t>Négociation &amp; coordination</a:t>
            </a:r>
          </a:p>
        </p:txBody>
      </p:sp>
      <p:sp>
        <p:nvSpPr>
          <p:cNvPr id="143373" name="AutoShape 11"/>
          <p:cNvSpPr>
            <a:spLocks noChangeArrowheads="1"/>
          </p:cNvSpPr>
          <p:nvPr/>
        </p:nvSpPr>
        <p:spPr bwMode="auto">
          <a:xfrm>
            <a:off x="3417888" y="5086350"/>
            <a:ext cx="4970462" cy="35877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fr-FR" sz="1200" b="1"/>
              <a:t>Analyse de rentabilité et financement des programmes nouveaux</a:t>
            </a:r>
          </a:p>
        </p:txBody>
      </p:sp>
      <p:sp>
        <p:nvSpPr>
          <p:cNvPr id="143374" name="AutoShape 12"/>
          <p:cNvSpPr>
            <a:spLocks noChangeArrowheads="1"/>
          </p:cNvSpPr>
          <p:nvPr/>
        </p:nvSpPr>
        <p:spPr bwMode="auto">
          <a:xfrm>
            <a:off x="3417888" y="5591175"/>
            <a:ext cx="4970462" cy="358775"/>
          </a:xfrm>
          <a:prstGeom prst="roundRect">
            <a:avLst>
              <a:gd name="adj" fmla="val 16667"/>
            </a:avLst>
          </a:prstGeom>
          <a:solidFill>
            <a:srgbClr val="FF7C80"/>
          </a:solidFill>
          <a:ln w="9525">
            <a:solidFill>
              <a:schemeClr val="tx1"/>
            </a:solidFill>
            <a:round/>
            <a:headEnd/>
            <a:tailEnd/>
          </a:ln>
        </p:spPr>
        <p:txBody>
          <a:bodyPr wrap="none" anchor="ctr"/>
          <a:lstStyle/>
          <a:p>
            <a:pPr algn="ctr"/>
            <a:r>
              <a:rPr lang="fr-FR" b="1"/>
              <a:t>Négociation</a:t>
            </a:r>
          </a:p>
        </p:txBody>
      </p:sp>
      <p:sp>
        <p:nvSpPr>
          <p:cNvPr id="143375" name="AutoShape 13"/>
          <p:cNvSpPr>
            <a:spLocks noChangeArrowheads="1"/>
          </p:cNvSpPr>
          <p:nvPr/>
        </p:nvSpPr>
        <p:spPr bwMode="auto">
          <a:xfrm>
            <a:off x="3417888" y="6094413"/>
            <a:ext cx="4970462" cy="358775"/>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fr-FR" b="1"/>
              <a:t>Accord sur le Budget</a:t>
            </a:r>
          </a:p>
        </p:txBody>
      </p:sp>
      <p:sp>
        <p:nvSpPr>
          <p:cNvPr id="143376" name="Text Box 14"/>
          <p:cNvSpPr txBox="1">
            <a:spLocks noChangeArrowheads="1"/>
          </p:cNvSpPr>
          <p:nvPr/>
        </p:nvSpPr>
        <p:spPr bwMode="auto">
          <a:xfrm>
            <a:off x="5003800" y="254000"/>
            <a:ext cx="1728788" cy="366713"/>
          </a:xfrm>
          <a:prstGeom prst="rect">
            <a:avLst/>
          </a:prstGeom>
          <a:noFill/>
          <a:ln w="9525">
            <a:noFill/>
            <a:miter lim="800000"/>
            <a:headEnd/>
            <a:tailEnd/>
          </a:ln>
        </p:spPr>
        <p:txBody>
          <a:bodyPr>
            <a:spAutoFit/>
          </a:bodyPr>
          <a:lstStyle/>
          <a:p>
            <a:r>
              <a:rPr lang="fr-FR" b="1"/>
              <a:t>PHASES</a:t>
            </a:r>
          </a:p>
        </p:txBody>
      </p:sp>
      <p:sp>
        <p:nvSpPr>
          <p:cNvPr id="143377" name="Text Box 15"/>
          <p:cNvSpPr txBox="1">
            <a:spLocks noChangeArrowheads="1"/>
          </p:cNvSpPr>
          <p:nvPr/>
        </p:nvSpPr>
        <p:spPr bwMode="auto">
          <a:xfrm>
            <a:off x="684213" y="254000"/>
            <a:ext cx="1728787" cy="366713"/>
          </a:xfrm>
          <a:prstGeom prst="rect">
            <a:avLst/>
          </a:prstGeom>
          <a:noFill/>
          <a:ln w="9525">
            <a:noFill/>
            <a:miter lim="800000"/>
            <a:headEnd/>
            <a:tailEnd/>
          </a:ln>
        </p:spPr>
        <p:txBody>
          <a:bodyPr>
            <a:spAutoFit/>
          </a:bodyPr>
          <a:lstStyle/>
          <a:p>
            <a:r>
              <a:rPr lang="fr-FR" b="1"/>
              <a:t>ACTEURS</a:t>
            </a:r>
          </a:p>
        </p:txBody>
      </p:sp>
      <p:sp>
        <p:nvSpPr>
          <p:cNvPr id="143378" name="AutoShape 16"/>
          <p:cNvSpPr>
            <a:spLocks noChangeArrowheads="1"/>
          </p:cNvSpPr>
          <p:nvPr/>
        </p:nvSpPr>
        <p:spPr bwMode="auto">
          <a:xfrm>
            <a:off x="179388" y="549275"/>
            <a:ext cx="2305050" cy="358775"/>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fr-FR" sz="1600" b="1"/>
              <a:t>Direction Générale</a:t>
            </a:r>
          </a:p>
        </p:txBody>
      </p:sp>
      <p:sp>
        <p:nvSpPr>
          <p:cNvPr id="143379" name="AutoShape 17"/>
          <p:cNvSpPr>
            <a:spLocks noChangeArrowheads="1"/>
          </p:cNvSpPr>
          <p:nvPr/>
        </p:nvSpPr>
        <p:spPr bwMode="auto">
          <a:xfrm>
            <a:off x="179388" y="1054100"/>
            <a:ext cx="2305050" cy="358775"/>
          </a:xfrm>
          <a:prstGeom prst="roundRect">
            <a:avLst>
              <a:gd name="adj" fmla="val 16667"/>
            </a:avLst>
          </a:prstGeom>
          <a:solidFill>
            <a:srgbClr val="00FFFF"/>
          </a:solidFill>
          <a:ln w="9525">
            <a:solidFill>
              <a:schemeClr val="tx1"/>
            </a:solidFill>
            <a:round/>
            <a:headEnd/>
            <a:tailEnd/>
          </a:ln>
        </p:spPr>
        <p:txBody>
          <a:bodyPr wrap="none" anchor="ctr"/>
          <a:lstStyle/>
          <a:p>
            <a:pPr algn="ctr"/>
            <a:r>
              <a:rPr lang="fr-FR" sz="1600" b="1"/>
              <a:t>Direction d’unités</a:t>
            </a:r>
          </a:p>
        </p:txBody>
      </p:sp>
      <p:sp>
        <p:nvSpPr>
          <p:cNvPr id="143380" name="AutoShape 18"/>
          <p:cNvSpPr>
            <a:spLocks noChangeArrowheads="1"/>
          </p:cNvSpPr>
          <p:nvPr/>
        </p:nvSpPr>
        <p:spPr bwMode="auto">
          <a:xfrm>
            <a:off x="179388" y="1557338"/>
            <a:ext cx="2305050" cy="35877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fr-FR" sz="1600" b="1"/>
              <a:t>Contrôle de gestion</a:t>
            </a:r>
          </a:p>
        </p:txBody>
      </p:sp>
      <p:sp>
        <p:nvSpPr>
          <p:cNvPr id="143381" name="AutoShape 19"/>
          <p:cNvSpPr>
            <a:spLocks noChangeArrowheads="1"/>
          </p:cNvSpPr>
          <p:nvPr/>
        </p:nvSpPr>
        <p:spPr bwMode="auto">
          <a:xfrm>
            <a:off x="179388" y="2062163"/>
            <a:ext cx="2305050" cy="358775"/>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fr-FR" sz="1600" b="1"/>
              <a:t>Comité Budgétaire</a:t>
            </a:r>
          </a:p>
        </p:txBody>
      </p:sp>
      <p:sp>
        <p:nvSpPr>
          <p:cNvPr id="143382" name="AutoShape 20"/>
          <p:cNvSpPr>
            <a:spLocks noChangeArrowheads="1"/>
          </p:cNvSpPr>
          <p:nvPr/>
        </p:nvSpPr>
        <p:spPr bwMode="auto">
          <a:xfrm>
            <a:off x="179388" y="2565400"/>
            <a:ext cx="2305050" cy="358775"/>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fr-FR" sz="1600" b="1"/>
              <a:t>Direction Générale</a:t>
            </a:r>
          </a:p>
        </p:txBody>
      </p:sp>
      <p:sp>
        <p:nvSpPr>
          <p:cNvPr id="143383" name="AutoShape 21"/>
          <p:cNvSpPr>
            <a:spLocks noChangeArrowheads="1"/>
          </p:cNvSpPr>
          <p:nvPr/>
        </p:nvSpPr>
        <p:spPr bwMode="auto">
          <a:xfrm>
            <a:off x="179388" y="3068638"/>
            <a:ext cx="2305050" cy="358775"/>
          </a:xfrm>
          <a:prstGeom prst="roundRect">
            <a:avLst>
              <a:gd name="adj" fmla="val 16667"/>
            </a:avLst>
          </a:prstGeom>
          <a:solidFill>
            <a:srgbClr val="00FFFF"/>
          </a:solidFill>
          <a:ln w="9525">
            <a:solidFill>
              <a:schemeClr val="tx1"/>
            </a:solidFill>
            <a:round/>
            <a:headEnd/>
            <a:tailEnd/>
          </a:ln>
        </p:spPr>
        <p:txBody>
          <a:bodyPr wrap="none" anchor="ctr"/>
          <a:lstStyle/>
          <a:p>
            <a:pPr algn="ctr"/>
            <a:r>
              <a:rPr lang="fr-FR" sz="1600" b="1"/>
              <a:t>Direction d’Unités</a:t>
            </a:r>
          </a:p>
        </p:txBody>
      </p:sp>
      <p:sp>
        <p:nvSpPr>
          <p:cNvPr id="143384" name="AutoShape 22"/>
          <p:cNvSpPr>
            <a:spLocks noChangeArrowheads="1"/>
          </p:cNvSpPr>
          <p:nvPr/>
        </p:nvSpPr>
        <p:spPr bwMode="auto">
          <a:xfrm>
            <a:off x="179388" y="3573463"/>
            <a:ext cx="2305050" cy="35877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fr-FR" sz="1600" b="1"/>
              <a:t>Contrôle de Gestion</a:t>
            </a:r>
          </a:p>
        </p:txBody>
      </p:sp>
      <p:sp>
        <p:nvSpPr>
          <p:cNvPr id="143385" name="AutoShape 23"/>
          <p:cNvSpPr>
            <a:spLocks noChangeArrowheads="1"/>
          </p:cNvSpPr>
          <p:nvPr/>
        </p:nvSpPr>
        <p:spPr bwMode="auto">
          <a:xfrm>
            <a:off x="179388" y="4076700"/>
            <a:ext cx="2305050" cy="358775"/>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fr-FR" sz="1600" b="1"/>
              <a:t>Comité Budgétaire</a:t>
            </a:r>
            <a:r>
              <a:rPr lang="fr-FR"/>
              <a:t> </a:t>
            </a:r>
          </a:p>
        </p:txBody>
      </p:sp>
      <p:sp>
        <p:nvSpPr>
          <p:cNvPr id="143386" name="AutoShape 24"/>
          <p:cNvSpPr>
            <a:spLocks noChangeArrowheads="1"/>
          </p:cNvSpPr>
          <p:nvPr/>
        </p:nvSpPr>
        <p:spPr bwMode="auto">
          <a:xfrm>
            <a:off x="179388" y="4581525"/>
            <a:ext cx="2305050" cy="358775"/>
          </a:xfrm>
          <a:prstGeom prst="roundRect">
            <a:avLst>
              <a:gd name="adj" fmla="val 16667"/>
            </a:avLst>
          </a:prstGeom>
          <a:solidFill>
            <a:srgbClr val="00FFFF"/>
          </a:solidFill>
          <a:ln w="9525">
            <a:solidFill>
              <a:schemeClr val="tx1"/>
            </a:solidFill>
            <a:round/>
            <a:headEnd/>
            <a:tailEnd/>
          </a:ln>
        </p:spPr>
        <p:txBody>
          <a:bodyPr wrap="none" anchor="ctr"/>
          <a:lstStyle/>
          <a:p>
            <a:pPr algn="ctr"/>
            <a:r>
              <a:rPr lang="fr-FR" sz="1600" b="1"/>
              <a:t>Direction d’unités</a:t>
            </a:r>
          </a:p>
        </p:txBody>
      </p:sp>
      <p:sp>
        <p:nvSpPr>
          <p:cNvPr id="143387" name="AutoShape 25"/>
          <p:cNvSpPr>
            <a:spLocks noChangeArrowheads="1"/>
          </p:cNvSpPr>
          <p:nvPr/>
        </p:nvSpPr>
        <p:spPr bwMode="auto">
          <a:xfrm>
            <a:off x="179388" y="5086350"/>
            <a:ext cx="2305050" cy="35877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fr-FR" sz="1600" b="1"/>
              <a:t>Contrôle de Gestion</a:t>
            </a:r>
          </a:p>
        </p:txBody>
      </p:sp>
      <p:sp>
        <p:nvSpPr>
          <p:cNvPr id="143388" name="AutoShape 26"/>
          <p:cNvSpPr>
            <a:spLocks noChangeArrowheads="1"/>
          </p:cNvSpPr>
          <p:nvPr/>
        </p:nvSpPr>
        <p:spPr bwMode="auto">
          <a:xfrm>
            <a:off x="179388" y="5591175"/>
            <a:ext cx="2305050" cy="358775"/>
          </a:xfrm>
          <a:prstGeom prst="roundRect">
            <a:avLst>
              <a:gd name="adj" fmla="val 16667"/>
            </a:avLst>
          </a:prstGeom>
          <a:solidFill>
            <a:srgbClr val="FF7C80"/>
          </a:solidFill>
          <a:ln w="9525">
            <a:solidFill>
              <a:schemeClr val="tx1"/>
            </a:solidFill>
            <a:round/>
            <a:headEnd/>
            <a:tailEnd/>
          </a:ln>
        </p:spPr>
        <p:txBody>
          <a:bodyPr wrap="none" anchor="ctr"/>
          <a:lstStyle/>
          <a:p>
            <a:pPr algn="ctr"/>
            <a:r>
              <a:rPr lang="fr-FR" sz="1000" b="1"/>
              <a:t>Direction Générale Direction d’unités</a:t>
            </a:r>
          </a:p>
        </p:txBody>
      </p:sp>
      <p:sp>
        <p:nvSpPr>
          <p:cNvPr id="143389" name="AutoShape 27"/>
          <p:cNvSpPr>
            <a:spLocks noChangeArrowheads="1"/>
          </p:cNvSpPr>
          <p:nvPr/>
        </p:nvSpPr>
        <p:spPr bwMode="auto">
          <a:xfrm>
            <a:off x="179388" y="6094413"/>
            <a:ext cx="2305050" cy="358775"/>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fr-FR" sz="1600" b="1"/>
              <a:t>Direction Générale</a:t>
            </a:r>
          </a:p>
        </p:txBody>
      </p:sp>
      <p:sp>
        <p:nvSpPr>
          <p:cNvPr id="143390" name="AutoShape 28"/>
          <p:cNvSpPr>
            <a:spLocks noChangeArrowheads="1"/>
          </p:cNvSpPr>
          <p:nvPr/>
        </p:nvSpPr>
        <p:spPr bwMode="auto">
          <a:xfrm>
            <a:off x="5580063" y="908050"/>
            <a:ext cx="287337" cy="144463"/>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1" name="AutoShape 29"/>
          <p:cNvSpPr>
            <a:spLocks noChangeArrowheads="1"/>
          </p:cNvSpPr>
          <p:nvPr/>
        </p:nvSpPr>
        <p:spPr bwMode="auto">
          <a:xfrm>
            <a:off x="5580063" y="1412875"/>
            <a:ext cx="287337" cy="144463"/>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2" name="AutoShape 30"/>
          <p:cNvSpPr>
            <a:spLocks noChangeArrowheads="1"/>
          </p:cNvSpPr>
          <p:nvPr/>
        </p:nvSpPr>
        <p:spPr bwMode="auto">
          <a:xfrm>
            <a:off x="5580063" y="1916113"/>
            <a:ext cx="287337" cy="144462"/>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3" name="AutoShape 31"/>
          <p:cNvSpPr>
            <a:spLocks noChangeArrowheads="1"/>
          </p:cNvSpPr>
          <p:nvPr/>
        </p:nvSpPr>
        <p:spPr bwMode="auto">
          <a:xfrm>
            <a:off x="5580063" y="2420938"/>
            <a:ext cx="287337" cy="144462"/>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4" name="AutoShape 32"/>
          <p:cNvSpPr>
            <a:spLocks noChangeArrowheads="1"/>
          </p:cNvSpPr>
          <p:nvPr/>
        </p:nvSpPr>
        <p:spPr bwMode="auto">
          <a:xfrm>
            <a:off x="5580063" y="2924175"/>
            <a:ext cx="287337" cy="144463"/>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5" name="AutoShape 33"/>
          <p:cNvSpPr>
            <a:spLocks noChangeArrowheads="1"/>
          </p:cNvSpPr>
          <p:nvPr/>
        </p:nvSpPr>
        <p:spPr bwMode="auto">
          <a:xfrm>
            <a:off x="5580063" y="3429000"/>
            <a:ext cx="287337" cy="144463"/>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6" name="AutoShape 34"/>
          <p:cNvSpPr>
            <a:spLocks noChangeArrowheads="1"/>
          </p:cNvSpPr>
          <p:nvPr/>
        </p:nvSpPr>
        <p:spPr bwMode="auto">
          <a:xfrm>
            <a:off x="5580063" y="3932238"/>
            <a:ext cx="287337" cy="144462"/>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7" name="AutoShape 35"/>
          <p:cNvSpPr>
            <a:spLocks noChangeArrowheads="1"/>
          </p:cNvSpPr>
          <p:nvPr/>
        </p:nvSpPr>
        <p:spPr bwMode="auto">
          <a:xfrm>
            <a:off x="5580063" y="4437063"/>
            <a:ext cx="287337" cy="144462"/>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8" name="AutoShape 36"/>
          <p:cNvSpPr>
            <a:spLocks noChangeArrowheads="1"/>
          </p:cNvSpPr>
          <p:nvPr/>
        </p:nvSpPr>
        <p:spPr bwMode="auto">
          <a:xfrm>
            <a:off x="5580063" y="4940300"/>
            <a:ext cx="287337" cy="144463"/>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399" name="AutoShape 37"/>
          <p:cNvSpPr>
            <a:spLocks noChangeArrowheads="1"/>
          </p:cNvSpPr>
          <p:nvPr/>
        </p:nvSpPr>
        <p:spPr bwMode="auto">
          <a:xfrm>
            <a:off x="5580063" y="5445125"/>
            <a:ext cx="287337" cy="144463"/>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400" name="AutoShape 38"/>
          <p:cNvSpPr>
            <a:spLocks noChangeArrowheads="1"/>
          </p:cNvSpPr>
          <p:nvPr/>
        </p:nvSpPr>
        <p:spPr bwMode="auto">
          <a:xfrm>
            <a:off x="5580063" y="5948363"/>
            <a:ext cx="287337" cy="144462"/>
          </a:xfrm>
          <a:prstGeom prst="downArrow">
            <a:avLst>
              <a:gd name="adj1" fmla="val 50000"/>
              <a:gd name="adj2" fmla="val 25000"/>
            </a:avLst>
          </a:prstGeom>
          <a:solidFill>
            <a:srgbClr val="969696"/>
          </a:solidFill>
          <a:ln w="9525">
            <a:solidFill>
              <a:srgbClr val="9900CC"/>
            </a:solidFill>
            <a:miter lim="800000"/>
            <a:headEnd/>
            <a:tailEnd/>
          </a:ln>
        </p:spPr>
        <p:txBody>
          <a:bodyPr wrap="none" anchor="ctr"/>
          <a:lstStyle/>
          <a:p>
            <a:endParaRPr lang="fr-FR"/>
          </a:p>
        </p:txBody>
      </p:sp>
      <p:sp>
        <p:nvSpPr>
          <p:cNvPr id="143401" name="Text Box 39"/>
          <p:cNvSpPr txBox="1">
            <a:spLocks noChangeArrowheads="1"/>
          </p:cNvSpPr>
          <p:nvPr/>
        </p:nvSpPr>
        <p:spPr bwMode="auto">
          <a:xfrm>
            <a:off x="376238" y="6453188"/>
            <a:ext cx="4340225" cy="366712"/>
          </a:xfrm>
          <a:prstGeom prst="rect">
            <a:avLst/>
          </a:prstGeom>
          <a:noFill/>
          <a:ln w="9525">
            <a:noFill/>
            <a:miter lim="800000"/>
            <a:headEnd/>
            <a:tailEnd/>
          </a:ln>
        </p:spPr>
        <p:txBody>
          <a:bodyPr>
            <a:spAutoFit/>
          </a:bodyPr>
          <a:lstStyle/>
          <a:p>
            <a:r>
              <a:rPr lang="fr-FR" b="1"/>
              <a:t>(Comité budgétaire: DG + CDG + DU)</a:t>
            </a:r>
          </a:p>
        </p:txBody>
      </p:sp>
      <p:sp>
        <p:nvSpPr>
          <p:cNvPr id="143402" name="Text Box 40"/>
          <p:cNvSpPr txBox="1">
            <a:spLocks noChangeArrowheads="1"/>
          </p:cNvSpPr>
          <p:nvPr/>
        </p:nvSpPr>
        <p:spPr bwMode="auto">
          <a:xfrm>
            <a:off x="2051050" y="0"/>
            <a:ext cx="3816350" cy="396875"/>
          </a:xfrm>
          <a:prstGeom prst="rect">
            <a:avLst/>
          </a:prstGeom>
          <a:noFill/>
          <a:ln w="9525">
            <a:noFill/>
            <a:miter lim="800000"/>
            <a:headEnd/>
            <a:tailEnd/>
          </a:ln>
        </p:spPr>
        <p:txBody>
          <a:bodyPr>
            <a:spAutoFit/>
          </a:bodyPr>
          <a:lstStyle/>
          <a:p>
            <a:r>
              <a:rPr lang="fr-FR" sz="2000" b="1"/>
              <a:t>PROCESSUS BUDGETAIRE</a:t>
            </a:r>
          </a:p>
        </p:txBody>
      </p:sp>
      <p:sp>
        <p:nvSpPr>
          <p:cNvPr id="143403" name="Line 41"/>
          <p:cNvSpPr>
            <a:spLocks noChangeShapeType="1"/>
          </p:cNvSpPr>
          <p:nvPr/>
        </p:nvSpPr>
        <p:spPr bwMode="auto">
          <a:xfrm>
            <a:off x="2771775" y="765175"/>
            <a:ext cx="360363" cy="0"/>
          </a:xfrm>
          <a:prstGeom prst="line">
            <a:avLst/>
          </a:prstGeom>
          <a:noFill/>
          <a:ln w="9525">
            <a:solidFill>
              <a:schemeClr val="tx1"/>
            </a:solidFill>
            <a:round/>
            <a:headEnd/>
            <a:tailEnd type="triangle" w="med" len="med"/>
          </a:ln>
        </p:spPr>
        <p:txBody>
          <a:bodyPr/>
          <a:lstStyle/>
          <a:p>
            <a:endParaRPr lang="fr-FR"/>
          </a:p>
        </p:txBody>
      </p:sp>
      <p:sp>
        <p:nvSpPr>
          <p:cNvPr id="143404" name="Line 42"/>
          <p:cNvSpPr>
            <a:spLocks noChangeShapeType="1"/>
          </p:cNvSpPr>
          <p:nvPr/>
        </p:nvSpPr>
        <p:spPr bwMode="auto">
          <a:xfrm>
            <a:off x="2771775" y="1268413"/>
            <a:ext cx="360363" cy="0"/>
          </a:xfrm>
          <a:prstGeom prst="line">
            <a:avLst/>
          </a:prstGeom>
          <a:noFill/>
          <a:ln w="9525">
            <a:solidFill>
              <a:schemeClr val="tx1"/>
            </a:solidFill>
            <a:round/>
            <a:headEnd/>
            <a:tailEnd type="triangle" w="med" len="med"/>
          </a:ln>
        </p:spPr>
        <p:txBody>
          <a:bodyPr/>
          <a:lstStyle/>
          <a:p>
            <a:endParaRPr lang="fr-FR"/>
          </a:p>
        </p:txBody>
      </p:sp>
      <p:sp>
        <p:nvSpPr>
          <p:cNvPr id="143405" name="Line 43"/>
          <p:cNvSpPr>
            <a:spLocks noChangeShapeType="1"/>
          </p:cNvSpPr>
          <p:nvPr/>
        </p:nvSpPr>
        <p:spPr bwMode="auto">
          <a:xfrm>
            <a:off x="2771775" y="1773238"/>
            <a:ext cx="360363" cy="0"/>
          </a:xfrm>
          <a:prstGeom prst="line">
            <a:avLst/>
          </a:prstGeom>
          <a:noFill/>
          <a:ln w="9525">
            <a:solidFill>
              <a:schemeClr val="tx1"/>
            </a:solidFill>
            <a:round/>
            <a:headEnd/>
            <a:tailEnd type="triangle" w="med" len="med"/>
          </a:ln>
        </p:spPr>
        <p:txBody>
          <a:bodyPr/>
          <a:lstStyle/>
          <a:p>
            <a:endParaRPr lang="fr-FR"/>
          </a:p>
        </p:txBody>
      </p:sp>
      <p:sp>
        <p:nvSpPr>
          <p:cNvPr id="143406" name="Line 44"/>
          <p:cNvSpPr>
            <a:spLocks noChangeShapeType="1"/>
          </p:cNvSpPr>
          <p:nvPr/>
        </p:nvSpPr>
        <p:spPr bwMode="auto">
          <a:xfrm>
            <a:off x="2771775" y="2205038"/>
            <a:ext cx="360363" cy="0"/>
          </a:xfrm>
          <a:prstGeom prst="line">
            <a:avLst/>
          </a:prstGeom>
          <a:noFill/>
          <a:ln w="9525">
            <a:solidFill>
              <a:schemeClr val="tx1"/>
            </a:solidFill>
            <a:round/>
            <a:headEnd/>
            <a:tailEnd type="triangle" w="med" len="med"/>
          </a:ln>
        </p:spPr>
        <p:txBody>
          <a:bodyPr/>
          <a:lstStyle/>
          <a:p>
            <a:endParaRPr lang="fr-FR"/>
          </a:p>
        </p:txBody>
      </p:sp>
      <p:sp>
        <p:nvSpPr>
          <p:cNvPr id="143407" name="Line 45"/>
          <p:cNvSpPr>
            <a:spLocks noChangeShapeType="1"/>
          </p:cNvSpPr>
          <p:nvPr/>
        </p:nvSpPr>
        <p:spPr bwMode="auto">
          <a:xfrm>
            <a:off x="2771775" y="2708275"/>
            <a:ext cx="360363" cy="0"/>
          </a:xfrm>
          <a:prstGeom prst="line">
            <a:avLst/>
          </a:prstGeom>
          <a:noFill/>
          <a:ln w="9525">
            <a:solidFill>
              <a:schemeClr val="tx1"/>
            </a:solidFill>
            <a:round/>
            <a:headEnd/>
            <a:tailEnd type="triangle" w="med" len="med"/>
          </a:ln>
        </p:spPr>
        <p:txBody>
          <a:bodyPr/>
          <a:lstStyle/>
          <a:p>
            <a:endParaRPr lang="fr-FR"/>
          </a:p>
        </p:txBody>
      </p:sp>
      <p:sp>
        <p:nvSpPr>
          <p:cNvPr id="143408" name="Line 46"/>
          <p:cNvSpPr>
            <a:spLocks noChangeShapeType="1"/>
          </p:cNvSpPr>
          <p:nvPr/>
        </p:nvSpPr>
        <p:spPr bwMode="auto">
          <a:xfrm>
            <a:off x="2771775" y="3284538"/>
            <a:ext cx="360363" cy="0"/>
          </a:xfrm>
          <a:prstGeom prst="line">
            <a:avLst/>
          </a:prstGeom>
          <a:noFill/>
          <a:ln w="9525">
            <a:solidFill>
              <a:schemeClr val="tx1"/>
            </a:solidFill>
            <a:round/>
            <a:headEnd/>
            <a:tailEnd type="triangle" w="med" len="med"/>
          </a:ln>
        </p:spPr>
        <p:txBody>
          <a:bodyPr/>
          <a:lstStyle/>
          <a:p>
            <a:endParaRPr lang="fr-FR"/>
          </a:p>
        </p:txBody>
      </p:sp>
      <p:sp>
        <p:nvSpPr>
          <p:cNvPr id="143409" name="Line 47"/>
          <p:cNvSpPr>
            <a:spLocks noChangeShapeType="1"/>
          </p:cNvSpPr>
          <p:nvPr/>
        </p:nvSpPr>
        <p:spPr bwMode="auto">
          <a:xfrm>
            <a:off x="2771775" y="3716338"/>
            <a:ext cx="360363" cy="0"/>
          </a:xfrm>
          <a:prstGeom prst="line">
            <a:avLst/>
          </a:prstGeom>
          <a:noFill/>
          <a:ln w="9525">
            <a:solidFill>
              <a:schemeClr val="tx1"/>
            </a:solidFill>
            <a:round/>
            <a:headEnd/>
            <a:tailEnd type="triangle" w="med" len="med"/>
          </a:ln>
        </p:spPr>
        <p:txBody>
          <a:bodyPr/>
          <a:lstStyle/>
          <a:p>
            <a:endParaRPr lang="fr-FR"/>
          </a:p>
        </p:txBody>
      </p:sp>
      <p:sp>
        <p:nvSpPr>
          <p:cNvPr id="143410" name="Line 48"/>
          <p:cNvSpPr>
            <a:spLocks noChangeShapeType="1"/>
          </p:cNvSpPr>
          <p:nvPr/>
        </p:nvSpPr>
        <p:spPr bwMode="auto">
          <a:xfrm>
            <a:off x="2771775" y="4221163"/>
            <a:ext cx="360363" cy="0"/>
          </a:xfrm>
          <a:prstGeom prst="line">
            <a:avLst/>
          </a:prstGeom>
          <a:noFill/>
          <a:ln w="9525">
            <a:solidFill>
              <a:schemeClr val="tx1"/>
            </a:solidFill>
            <a:round/>
            <a:headEnd/>
            <a:tailEnd type="triangle" w="med" len="med"/>
          </a:ln>
        </p:spPr>
        <p:txBody>
          <a:bodyPr/>
          <a:lstStyle/>
          <a:p>
            <a:endParaRPr lang="fr-FR"/>
          </a:p>
        </p:txBody>
      </p:sp>
      <p:sp>
        <p:nvSpPr>
          <p:cNvPr id="143411" name="Line 49"/>
          <p:cNvSpPr>
            <a:spLocks noChangeShapeType="1"/>
          </p:cNvSpPr>
          <p:nvPr/>
        </p:nvSpPr>
        <p:spPr bwMode="auto">
          <a:xfrm>
            <a:off x="2771775" y="4724400"/>
            <a:ext cx="360363" cy="0"/>
          </a:xfrm>
          <a:prstGeom prst="line">
            <a:avLst/>
          </a:prstGeom>
          <a:noFill/>
          <a:ln w="9525">
            <a:solidFill>
              <a:schemeClr val="tx1"/>
            </a:solidFill>
            <a:round/>
            <a:headEnd/>
            <a:tailEnd type="triangle" w="med" len="med"/>
          </a:ln>
        </p:spPr>
        <p:txBody>
          <a:bodyPr/>
          <a:lstStyle/>
          <a:p>
            <a:endParaRPr lang="fr-FR"/>
          </a:p>
        </p:txBody>
      </p:sp>
      <p:sp>
        <p:nvSpPr>
          <p:cNvPr id="143412" name="Line 50"/>
          <p:cNvSpPr>
            <a:spLocks noChangeShapeType="1"/>
          </p:cNvSpPr>
          <p:nvPr/>
        </p:nvSpPr>
        <p:spPr bwMode="auto">
          <a:xfrm>
            <a:off x="2771775" y="5300663"/>
            <a:ext cx="360363" cy="0"/>
          </a:xfrm>
          <a:prstGeom prst="line">
            <a:avLst/>
          </a:prstGeom>
          <a:noFill/>
          <a:ln w="9525">
            <a:solidFill>
              <a:schemeClr val="tx1"/>
            </a:solidFill>
            <a:round/>
            <a:headEnd/>
            <a:tailEnd type="triangle" w="med" len="med"/>
          </a:ln>
        </p:spPr>
        <p:txBody>
          <a:bodyPr/>
          <a:lstStyle/>
          <a:p>
            <a:endParaRPr lang="fr-FR"/>
          </a:p>
        </p:txBody>
      </p:sp>
      <p:sp>
        <p:nvSpPr>
          <p:cNvPr id="143413" name="Line 51"/>
          <p:cNvSpPr>
            <a:spLocks noChangeShapeType="1"/>
          </p:cNvSpPr>
          <p:nvPr/>
        </p:nvSpPr>
        <p:spPr bwMode="auto">
          <a:xfrm>
            <a:off x="2771775" y="5734050"/>
            <a:ext cx="360363" cy="0"/>
          </a:xfrm>
          <a:prstGeom prst="line">
            <a:avLst/>
          </a:prstGeom>
          <a:noFill/>
          <a:ln w="9525">
            <a:solidFill>
              <a:schemeClr val="tx1"/>
            </a:solidFill>
            <a:round/>
            <a:headEnd/>
            <a:tailEnd type="triangle" w="med" len="med"/>
          </a:ln>
        </p:spPr>
        <p:txBody>
          <a:bodyPr/>
          <a:lstStyle/>
          <a:p>
            <a:endParaRPr lang="fr-FR"/>
          </a:p>
        </p:txBody>
      </p:sp>
      <p:sp>
        <p:nvSpPr>
          <p:cNvPr id="143414" name="Line 52"/>
          <p:cNvSpPr>
            <a:spLocks noChangeShapeType="1"/>
          </p:cNvSpPr>
          <p:nvPr/>
        </p:nvSpPr>
        <p:spPr bwMode="auto">
          <a:xfrm>
            <a:off x="2771775" y="6237288"/>
            <a:ext cx="360363" cy="0"/>
          </a:xfrm>
          <a:prstGeom prst="line">
            <a:avLst/>
          </a:prstGeom>
          <a:noFill/>
          <a:ln w="9525">
            <a:solidFill>
              <a:schemeClr val="tx1"/>
            </a:solidFill>
            <a:round/>
            <a:headEnd/>
            <a:tailEnd type="triangle" w="med" len="med"/>
          </a:ln>
        </p:spPr>
        <p:txBody>
          <a:bodyPr/>
          <a:lstStyle/>
          <a:p>
            <a:endParaRPr lang="fr-F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Espace réservé du numéro de diapositive 5"/>
          <p:cNvSpPr>
            <a:spLocks noGrp="1"/>
          </p:cNvSpPr>
          <p:nvPr>
            <p:ph type="sldNum" sz="quarter" idx="12"/>
          </p:nvPr>
        </p:nvSpPr>
        <p:spPr>
          <a:noFill/>
        </p:spPr>
        <p:txBody>
          <a:bodyPr/>
          <a:lstStyle/>
          <a:p>
            <a:fld id="{B084918B-91BF-42E0-AFA1-949631B4B652}" type="slidenum">
              <a:rPr lang="es-ES"/>
              <a:pPr/>
              <a:t>38</a:t>
            </a:fld>
            <a:endParaRPr lang="es-ES"/>
          </a:p>
        </p:txBody>
      </p:sp>
      <p:sp>
        <p:nvSpPr>
          <p:cNvPr id="144388" name="Rectangle 2"/>
          <p:cNvSpPr>
            <a:spLocks noGrp="1" noChangeArrowheads="1"/>
          </p:cNvSpPr>
          <p:nvPr>
            <p:ph type="title"/>
          </p:nvPr>
        </p:nvSpPr>
        <p:spPr>
          <a:xfrm>
            <a:off x="898525" y="1844675"/>
            <a:ext cx="7129463" cy="504825"/>
          </a:xfrm>
        </p:spPr>
        <p:txBody>
          <a:bodyPr/>
          <a:lstStyle/>
          <a:p>
            <a:pPr algn="l" eaLnBrk="1" hangingPunct="1"/>
            <a:r>
              <a:rPr lang="fr-FR" sz="2000" b="1" smtClean="0"/>
              <a:t>Articulation budgétaire pour une administration publique</a:t>
            </a:r>
          </a:p>
        </p:txBody>
      </p:sp>
      <p:sp>
        <p:nvSpPr>
          <p:cNvPr id="1052675" name="Rectangle 3"/>
          <p:cNvSpPr>
            <a:spLocks noChangeArrowheads="1"/>
          </p:cNvSpPr>
          <p:nvPr/>
        </p:nvSpPr>
        <p:spPr bwMode="auto">
          <a:xfrm>
            <a:off x="2700338" y="2420938"/>
            <a:ext cx="3311525" cy="720725"/>
          </a:xfrm>
          <a:prstGeom prst="rect">
            <a:avLst/>
          </a:prstGeom>
          <a:gradFill rotWithShape="1">
            <a:gsLst>
              <a:gs pos="0">
                <a:srgbClr val="99CC00"/>
              </a:gs>
              <a:gs pos="50000">
                <a:schemeClr val="bg1"/>
              </a:gs>
              <a:gs pos="100000">
                <a:srgbClr val="99CC00"/>
              </a:gs>
            </a:gsLst>
            <a:lin ang="5400000" scaled="1"/>
          </a:gradFill>
          <a:ln w="9525">
            <a:solidFill>
              <a:schemeClr val="tx1"/>
            </a:solidFill>
            <a:miter lim="800000"/>
            <a:headEnd/>
            <a:tailEnd/>
          </a:ln>
          <a:effectLst/>
        </p:spPr>
        <p:txBody>
          <a:bodyPr wrap="none" anchor="ctr"/>
          <a:lstStyle/>
          <a:p>
            <a:pPr algn="ctr">
              <a:defRPr/>
            </a:pPr>
            <a:r>
              <a:rPr lang="fr-FR" sz="1600" b="1">
                <a:latin typeface="Tahoma" pitchFamily="34" charset="0"/>
              </a:rPr>
              <a:t>Fixation des objectifs généraux</a:t>
            </a:r>
          </a:p>
          <a:p>
            <a:pPr algn="ctr">
              <a:defRPr/>
            </a:pPr>
            <a:r>
              <a:rPr lang="fr-FR" sz="1600" b="1">
                <a:latin typeface="Tahoma" pitchFamily="34" charset="0"/>
              </a:rPr>
              <a:t>Par l’administration centrale</a:t>
            </a:r>
          </a:p>
        </p:txBody>
      </p:sp>
      <p:sp>
        <p:nvSpPr>
          <p:cNvPr id="144390" name="Line 4"/>
          <p:cNvSpPr>
            <a:spLocks noChangeShapeType="1"/>
          </p:cNvSpPr>
          <p:nvPr/>
        </p:nvSpPr>
        <p:spPr bwMode="auto">
          <a:xfrm>
            <a:off x="4356100" y="4221163"/>
            <a:ext cx="0" cy="360362"/>
          </a:xfrm>
          <a:prstGeom prst="line">
            <a:avLst/>
          </a:prstGeom>
          <a:noFill/>
          <a:ln w="9525">
            <a:solidFill>
              <a:schemeClr val="tx1"/>
            </a:solidFill>
            <a:round/>
            <a:headEnd/>
            <a:tailEnd type="triangle" w="med" len="med"/>
          </a:ln>
        </p:spPr>
        <p:txBody>
          <a:bodyPr/>
          <a:lstStyle/>
          <a:p>
            <a:endParaRPr lang="fr-FR"/>
          </a:p>
        </p:txBody>
      </p:sp>
      <p:sp>
        <p:nvSpPr>
          <p:cNvPr id="1052677" name="Rectangle 5"/>
          <p:cNvSpPr>
            <a:spLocks noChangeArrowheads="1"/>
          </p:cNvSpPr>
          <p:nvPr/>
        </p:nvSpPr>
        <p:spPr bwMode="auto">
          <a:xfrm>
            <a:off x="2411413" y="3500438"/>
            <a:ext cx="3960812" cy="863600"/>
          </a:xfrm>
          <a:prstGeom prst="rect">
            <a:avLst/>
          </a:prstGeom>
          <a:gradFill rotWithShape="1">
            <a:gsLst>
              <a:gs pos="0">
                <a:srgbClr val="00FF00"/>
              </a:gs>
              <a:gs pos="50000">
                <a:schemeClr val="bg1"/>
              </a:gs>
              <a:gs pos="100000">
                <a:srgbClr val="00FF00"/>
              </a:gs>
            </a:gsLst>
            <a:lin ang="5400000" scaled="1"/>
          </a:gradFill>
          <a:ln w="9525">
            <a:solidFill>
              <a:schemeClr val="tx1"/>
            </a:solidFill>
            <a:miter lim="800000"/>
            <a:headEnd/>
            <a:tailEnd/>
          </a:ln>
          <a:effectLst/>
        </p:spPr>
        <p:txBody>
          <a:bodyPr wrap="none" anchor="ctr"/>
          <a:lstStyle/>
          <a:p>
            <a:pPr algn="ctr">
              <a:defRPr/>
            </a:pPr>
            <a:r>
              <a:rPr lang="fr-FR" sz="1600" b="1">
                <a:latin typeface="Tahoma" pitchFamily="34" charset="0"/>
              </a:rPr>
              <a:t>Elaboration des budgets par les</a:t>
            </a:r>
          </a:p>
          <a:p>
            <a:pPr algn="ctr">
              <a:defRPr/>
            </a:pPr>
            <a:r>
              <a:rPr lang="fr-FR" sz="1600" b="1">
                <a:latin typeface="Tahoma" pitchFamily="34" charset="0"/>
              </a:rPr>
              <a:t>Opérationnels des administrations</a:t>
            </a:r>
          </a:p>
          <a:p>
            <a:pPr algn="ctr">
              <a:defRPr/>
            </a:pPr>
            <a:r>
              <a:rPr lang="fr-FR" sz="1600" b="1">
                <a:latin typeface="Tahoma" pitchFamily="34" charset="0"/>
              </a:rPr>
              <a:t>déconcentrées</a:t>
            </a:r>
          </a:p>
        </p:txBody>
      </p:sp>
      <p:sp>
        <p:nvSpPr>
          <p:cNvPr id="144392" name="Line 6"/>
          <p:cNvSpPr>
            <a:spLocks noChangeShapeType="1"/>
          </p:cNvSpPr>
          <p:nvPr/>
        </p:nvSpPr>
        <p:spPr bwMode="auto">
          <a:xfrm>
            <a:off x="4356100" y="3141663"/>
            <a:ext cx="0" cy="358775"/>
          </a:xfrm>
          <a:prstGeom prst="line">
            <a:avLst/>
          </a:prstGeom>
          <a:noFill/>
          <a:ln w="9525">
            <a:solidFill>
              <a:schemeClr val="tx1"/>
            </a:solidFill>
            <a:round/>
            <a:headEnd/>
            <a:tailEnd type="triangle" w="med" len="med"/>
          </a:ln>
        </p:spPr>
        <p:txBody>
          <a:bodyPr/>
          <a:lstStyle/>
          <a:p>
            <a:endParaRPr lang="fr-FR"/>
          </a:p>
        </p:txBody>
      </p:sp>
      <p:sp>
        <p:nvSpPr>
          <p:cNvPr id="1052679" name="AutoShape 7"/>
          <p:cNvSpPr>
            <a:spLocks noChangeArrowheads="1"/>
          </p:cNvSpPr>
          <p:nvPr/>
        </p:nvSpPr>
        <p:spPr bwMode="auto">
          <a:xfrm>
            <a:off x="2555875" y="4581525"/>
            <a:ext cx="3600450" cy="574675"/>
          </a:xfrm>
          <a:prstGeom prst="diamond">
            <a:avLst/>
          </a:prstGeom>
          <a:gradFill rotWithShape="1">
            <a:gsLst>
              <a:gs pos="0">
                <a:schemeClr val="bg1"/>
              </a:gs>
              <a:gs pos="50000">
                <a:srgbClr val="CCFF66"/>
              </a:gs>
              <a:gs pos="100000">
                <a:schemeClr val="bg1"/>
              </a:gs>
            </a:gsLst>
            <a:lin ang="5400000" scaled="1"/>
          </a:gradFill>
          <a:ln w="9525">
            <a:solidFill>
              <a:schemeClr val="tx1"/>
            </a:solidFill>
            <a:miter lim="800000"/>
            <a:headEnd/>
            <a:tailEnd/>
          </a:ln>
          <a:effectLst/>
        </p:spPr>
        <p:txBody>
          <a:bodyPr wrap="none" anchor="ctr"/>
          <a:lstStyle/>
          <a:p>
            <a:pPr algn="ctr">
              <a:defRPr/>
            </a:pPr>
            <a:r>
              <a:rPr lang="fr-FR" sz="1600" b="1">
                <a:latin typeface="Tahoma" pitchFamily="34" charset="0"/>
              </a:rPr>
              <a:t>Contrôle des prévisions</a:t>
            </a:r>
          </a:p>
        </p:txBody>
      </p:sp>
      <p:sp>
        <p:nvSpPr>
          <p:cNvPr id="144394" name="Line 8"/>
          <p:cNvSpPr>
            <a:spLocks noChangeShapeType="1"/>
          </p:cNvSpPr>
          <p:nvPr/>
        </p:nvSpPr>
        <p:spPr bwMode="auto">
          <a:xfrm>
            <a:off x="6156325" y="4868863"/>
            <a:ext cx="1511300" cy="0"/>
          </a:xfrm>
          <a:prstGeom prst="line">
            <a:avLst/>
          </a:prstGeom>
          <a:noFill/>
          <a:ln w="9525">
            <a:solidFill>
              <a:srgbClr val="FF0000"/>
            </a:solidFill>
            <a:round/>
            <a:headEnd/>
            <a:tailEnd/>
          </a:ln>
        </p:spPr>
        <p:txBody>
          <a:bodyPr/>
          <a:lstStyle/>
          <a:p>
            <a:endParaRPr lang="fr-FR"/>
          </a:p>
        </p:txBody>
      </p:sp>
      <p:sp>
        <p:nvSpPr>
          <p:cNvPr id="144395" name="Line 9"/>
          <p:cNvSpPr>
            <a:spLocks noChangeShapeType="1"/>
          </p:cNvSpPr>
          <p:nvPr/>
        </p:nvSpPr>
        <p:spPr bwMode="auto">
          <a:xfrm flipV="1">
            <a:off x="7667625" y="2781300"/>
            <a:ext cx="0" cy="2162175"/>
          </a:xfrm>
          <a:prstGeom prst="line">
            <a:avLst/>
          </a:prstGeom>
          <a:noFill/>
          <a:ln w="9525">
            <a:solidFill>
              <a:srgbClr val="FF0000"/>
            </a:solidFill>
            <a:round/>
            <a:headEnd/>
            <a:tailEnd/>
          </a:ln>
        </p:spPr>
        <p:txBody>
          <a:bodyPr/>
          <a:lstStyle/>
          <a:p>
            <a:endParaRPr lang="fr-FR"/>
          </a:p>
        </p:txBody>
      </p:sp>
      <p:sp>
        <p:nvSpPr>
          <p:cNvPr id="144396" name="Line 10"/>
          <p:cNvSpPr>
            <a:spLocks noChangeShapeType="1"/>
          </p:cNvSpPr>
          <p:nvPr/>
        </p:nvSpPr>
        <p:spPr bwMode="auto">
          <a:xfrm flipH="1">
            <a:off x="6011863" y="2781300"/>
            <a:ext cx="1655762" cy="0"/>
          </a:xfrm>
          <a:prstGeom prst="line">
            <a:avLst/>
          </a:prstGeom>
          <a:noFill/>
          <a:ln w="9525">
            <a:solidFill>
              <a:srgbClr val="FF0000"/>
            </a:solidFill>
            <a:round/>
            <a:headEnd/>
            <a:tailEnd type="triangle" w="med" len="med"/>
          </a:ln>
        </p:spPr>
        <p:txBody>
          <a:bodyPr/>
          <a:lstStyle/>
          <a:p>
            <a:endParaRPr lang="fr-FR"/>
          </a:p>
        </p:txBody>
      </p:sp>
      <p:sp>
        <p:nvSpPr>
          <p:cNvPr id="144397" name="Line 11"/>
          <p:cNvSpPr>
            <a:spLocks noChangeShapeType="1"/>
          </p:cNvSpPr>
          <p:nvPr/>
        </p:nvSpPr>
        <p:spPr bwMode="auto">
          <a:xfrm flipH="1">
            <a:off x="1116013" y="4868863"/>
            <a:ext cx="1439862" cy="0"/>
          </a:xfrm>
          <a:prstGeom prst="line">
            <a:avLst/>
          </a:prstGeom>
          <a:noFill/>
          <a:ln w="9525">
            <a:solidFill>
              <a:srgbClr val="009900"/>
            </a:solidFill>
            <a:round/>
            <a:headEnd/>
            <a:tailEnd/>
          </a:ln>
        </p:spPr>
        <p:txBody>
          <a:bodyPr/>
          <a:lstStyle/>
          <a:p>
            <a:endParaRPr lang="fr-FR"/>
          </a:p>
        </p:txBody>
      </p:sp>
      <p:sp>
        <p:nvSpPr>
          <p:cNvPr id="1052684" name="Rectangle 12"/>
          <p:cNvSpPr>
            <a:spLocks noChangeArrowheads="1"/>
          </p:cNvSpPr>
          <p:nvPr/>
        </p:nvSpPr>
        <p:spPr bwMode="auto">
          <a:xfrm>
            <a:off x="0" y="5013325"/>
            <a:ext cx="2700338" cy="692150"/>
          </a:xfrm>
          <a:prstGeom prst="rect">
            <a:avLst/>
          </a:prstGeom>
          <a:gradFill rotWithShape="1">
            <a:gsLst>
              <a:gs pos="0">
                <a:srgbClr val="00CC00"/>
              </a:gs>
              <a:gs pos="50000">
                <a:schemeClr val="bg1"/>
              </a:gs>
              <a:gs pos="100000">
                <a:srgbClr val="00CC00"/>
              </a:gs>
            </a:gsLst>
            <a:lin ang="5400000" scaled="1"/>
          </a:gradFill>
          <a:ln w="9525">
            <a:solidFill>
              <a:srgbClr val="00CC00"/>
            </a:solidFill>
            <a:miter lim="800000"/>
            <a:headEnd/>
            <a:tailEnd/>
          </a:ln>
          <a:effectLst/>
        </p:spPr>
        <p:txBody>
          <a:bodyPr wrap="none" anchor="ctr"/>
          <a:lstStyle/>
          <a:p>
            <a:pPr algn="ctr">
              <a:defRPr/>
            </a:pPr>
            <a:r>
              <a:rPr lang="fr-FR" b="1">
                <a:solidFill>
                  <a:srgbClr val="808000"/>
                </a:solidFill>
                <a:latin typeface="Tahoma" pitchFamily="34" charset="0"/>
              </a:rPr>
              <a:t>Validation des budgets</a:t>
            </a:r>
          </a:p>
        </p:txBody>
      </p:sp>
      <p:sp>
        <p:nvSpPr>
          <p:cNvPr id="144399" name="Rectangle 13"/>
          <p:cNvSpPr>
            <a:spLocks noChangeArrowheads="1"/>
          </p:cNvSpPr>
          <p:nvPr/>
        </p:nvSpPr>
        <p:spPr bwMode="auto">
          <a:xfrm>
            <a:off x="6084888" y="4581525"/>
            <a:ext cx="1439862" cy="287338"/>
          </a:xfrm>
          <a:prstGeom prst="rect">
            <a:avLst/>
          </a:prstGeom>
          <a:noFill/>
          <a:ln w="9525">
            <a:noFill/>
            <a:miter lim="800000"/>
            <a:headEnd/>
            <a:tailEnd/>
          </a:ln>
        </p:spPr>
        <p:txBody>
          <a:bodyPr wrap="none" anchor="ctr"/>
          <a:lstStyle/>
          <a:p>
            <a:pPr algn="ctr"/>
            <a:r>
              <a:rPr lang="fr-FR" sz="1600" b="1">
                <a:solidFill>
                  <a:srgbClr val="FF0000"/>
                </a:solidFill>
                <a:latin typeface="Tahoma" pitchFamily="34" charset="0"/>
              </a:rPr>
              <a:t>Non satisfaction</a:t>
            </a:r>
          </a:p>
        </p:txBody>
      </p:sp>
      <p:sp>
        <p:nvSpPr>
          <p:cNvPr id="144400" name="Rectangle 14"/>
          <p:cNvSpPr>
            <a:spLocks noChangeArrowheads="1"/>
          </p:cNvSpPr>
          <p:nvPr/>
        </p:nvSpPr>
        <p:spPr bwMode="auto">
          <a:xfrm>
            <a:off x="5508625" y="2276475"/>
            <a:ext cx="3132138" cy="576263"/>
          </a:xfrm>
          <a:prstGeom prst="rect">
            <a:avLst/>
          </a:prstGeom>
          <a:noFill/>
          <a:ln w="9525">
            <a:noFill/>
            <a:miter lim="800000"/>
            <a:headEnd/>
            <a:tailEnd/>
          </a:ln>
        </p:spPr>
        <p:txBody>
          <a:bodyPr wrap="none" anchor="ctr"/>
          <a:lstStyle/>
          <a:p>
            <a:pPr algn="ctr"/>
            <a:r>
              <a:rPr lang="fr-FR" sz="1400" b="1">
                <a:latin typeface="Tahoma" pitchFamily="34" charset="0"/>
              </a:rPr>
              <a:t>Itération pour réviser </a:t>
            </a:r>
          </a:p>
          <a:p>
            <a:pPr algn="ctr"/>
            <a:r>
              <a:rPr lang="fr-FR" sz="1400" b="1">
                <a:latin typeface="Tahoma" pitchFamily="34" charset="0"/>
              </a:rPr>
              <a:t>Les prévisions</a:t>
            </a:r>
          </a:p>
        </p:txBody>
      </p:sp>
      <p:sp>
        <p:nvSpPr>
          <p:cNvPr id="144401" name="Rectangle 15"/>
          <p:cNvSpPr>
            <a:spLocks noChangeArrowheads="1"/>
          </p:cNvSpPr>
          <p:nvPr/>
        </p:nvSpPr>
        <p:spPr bwMode="auto">
          <a:xfrm>
            <a:off x="1116013" y="4508500"/>
            <a:ext cx="1439862" cy="360363"/>
          </a:xfrm>
          <a:prstGeom prst="rect">
            <a:avLst/>
          </a:prstGeom>
          <a:noFill/>
          <a:ln w="9525">
            <a:noFill/>
            <a:miter lim="800000"/>
            <a:headEnd/>
            <a:tailEnd/>
          </a:ln>
        </p:spPr>
        <p:txBody>
          <a:bodyPr wrap="none" anchor="ctr"/>
          <a:lstStyle/>
          <a:p>
            <a:pPr algn="ctr"/>
            <a:r>
              <a:rPr lang="fr-FR" b="1">
                <a:solidFill>
                  <a:srgbClr val="009900"/>
                </a:solidFill>
                <a:latin typeface="Tahoma" pitchFamily="34" charset="0"/>
              </a:rPr>
              <a:t>Satisfaction</a:t>
            </a:r>
          </a:p>
        </p:txBody>
      </p:sp>
      <p:sp>
        <p:nvSpPr>
          <p:cNvPr id="144402" name="Line 16"/>
          <p:cNvSpPr>
            <a:spLocks noChangeShapeType="1"/>
          </p:cNvSpPr>
          <p:nvPr/>
        </p:nvSpPr>
        <p:spPr bwMode="auto">
          <a:xfrm>
            <a:off x="1116013" y="4868863"/>
            <a:ext cx="0" cy="144462"/>
          </a:xfrm>
          <a:prstGeom prst="line">
            <a:avLst/>
          </a:prstGeom>
          <a:noFill/>
          <a:ln w="9525">
            <a:solidFill>
              <a:srgbClr val="009900"/>
            </a:solidFill>
            <a:round/>
            <a:headEnd/>
            <a:tailEnd type="triangle" w="med" len="med"/>
          </a:ln>
        </p:spPr>
        <p:txBody>
          <a:bodyPr/>
          <a:lstStyle/>
          <a:p>
            <a:endParaRPr lang="fr-FR"/>
          </a:p>
        </p:txBody>
      </p:sp>
      <p:sp>
        <p:nvSpPr>
          <p:cNvPr id="144403" name="Text Box 17"/>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4404" name="Rectangle 18"/>
          <p:cNvSpPr>
            <a:spLocks noChangeArrowheads="1"/>
          </p:cNvSpPr>
          <p:nvPr/>
        </p:nvSpPr>
        <p:spPr bwMode="auto">
          <a:xfrm>
            <a:off x="0" y="6165850"/>
            <a:ext cx="2700338" cy="620713"/>
          </a:xfrm>
          <a:prstGeom prst="rect">
            <a:avLst/>
          </a:prstGeom>
          <a:gradFill rotWithShape="1">
            <a:gsLst>
              <a:gs pos="0">
                <a:srgbClr val="336600"/>
              </a:gs>
              <a:gs pos="50000">
                <a:srgbClr val="99CC00"/>
              </a:gs>
              <a:gs pos="100000">
                <a:srgbClr val="336600"/>
              </a:gs>
            </a:gsLst>
            <a:lin ang="5400000" scaled="1"/>
          </a:gradFill>
          <a:ln w="9525">
            <a:solidFill>
              <a:srgbClr val="00CC00"/>
            </a:solidFill>
            <a:miter lim="800000"/>
            <a:headEnd/>
            <a:tailEnd/>
          </a:ln>
        </p:spPr>
        <p:txBody>
          <a:bodyPr wrap="none" anchor="ctr"/>
          <a:lstStyle/>
          <a:p>
            <a:pPr algn="ctr"/>
            <a:r>
              <a:rPr lang="fr-FR" sz="1600" b="1">
                <a:latin typeface="Tahoma" pitchFamily="34" charset="0"/>
              </a:rPr>
              <a:t>Budget de </a:t>
            </a:r>
            <a:r>
              <a:rPr lang="fr-FR" sz="1400" b="1">
                <a:latin typeface="Tahoma" pitchFamily="34" charset="0"/>
              </a:rPr>
              <a:t>fonctionnement</a:t>
            </a:r>
          </a:p>
        </p:txBody>
      </p:sp>
      <p:sp>
        <p:nvSpPr>
          <p:cNvPr id="144405" name="Rectangle 19"/>
          <p:cNvSpPr>
            <a:spLocks noChangeArrowheads="1"/>
          </p:cNvSpPr>
          <p:nvPr/>
        </p:nvSpPr>
        <p:spPr bwMode="auto">
          <a:xfrm>
            <a:off x="3455988" y="5589588"/>
            <a:ext cx="2700337" cy="619125"/>
          </a:xfrm>
          <a:prstGeom prst="rect">
            <a:avLst/>
          </a:prstGeom>
          <a:gradFill rotWithShape="1">
            <a:gsLst>
              <a:gs pos="0">
                <a:srgbClr val="336600"/>
              </a:gs>
              <a:gs pos="50000">
                <a:srgbClr val="99CC00"/>
              </a:gs>
              <a:gs pos="100000">
                <a:srgbClr val="336600"/>
              </a:gs>
            </a:gsLst>
            <a:lin ang="5400000" scaled="1"/>
          </a:gradFill>
          <a:ln w="9525">
            <a:solidFill>
              <a:srgbClr val="00CC00"/>
            </a:solidFill>
            <a:miter lim="800000"/>
            <a:headEnd/>
            <a:tailEnd/>
          </a:ln>
        </p:spPr>
        <p:txBody>
          <a:bodyPr wrap="none" anchor="ctr"/>
          <a:lstStyle/>
          <a:p>
            <a:pPr algn="ctr"/>
            <a:r>
              <a:rPr lang="fr-FR" sz="1400" b="1">
                <a:latin typeface="Tahoma" pitchFamily="34" charset="0"/>
              </a:rPr>
              <a:t>Budget des investissements</a:t>
            </a:r>
          </a:p>
        </p:txBody>
      </p:sp>
      <p:sp>
        <p:nvSpPr>
          <p:cNvPr id="144406" name="Line 20"/>
          <p:cNvSpPr>
            <a:spLocks noChangeShapeType="1"/>
          </p:cNvSpPr>
          <p:nvPr/>
        </p:nvSpPr>
        <p:spPr bwMode="auto">
          <a:xfrm>
            <a:off x="1042988" y="5734050"/>
            <a:ext cx="2449512" cy="215900"/>
          </a:xfrm>
          <a:prstGeom prst="line">
            <a:avLst/>
          </a:prstGeom>
          <a:noFill/>
          <a:ln w="9525">
            <a:solidFill>
              <a:srgbClr val="009900"/>
            </a:solidFill>
            <a:round/>
            <a:headEnd/>
            <a:tailEnd type="triangle" w="med" len="med"/>
          </a:ln>
        </p:spPr>
        <p:txBody>
          <a:bodyPr/>
          <a:lstStyle/>
          <a:p>
            <a:endParaRPr lang="fr-FR"/>
          </a:p>
        </p:txBody>
      </p:sp>
      <p:sp>
        <p:nvSpPr>
          <p:cNvPr id="144407" name="Line 21"/>
          <p:cNvSpPr>
            <a:spLocks noChangeShapeType="1"/>
          </p:cNvSpPr>
          <p:nvPr/>
        </p:nvSpPr>
        <p:spPr bwMode="auto">
          <a:xfrm>
            <a:off x="1042988" y="5734050"/>
            <a:ext cx="0" cy="431800"/>
          </a:xfrm>
          <a:prstGeom prst="line">
            <a:avLst/>
          </a:prstGeom>
          <a:noFill/>
          <a:ln w="9525">
            <a:solidFill>
              <a:srgbClr val="009900"/>
            </a:solidFill>
            <a:round/>
            <a:headEnd/>
            <a:tailEnd type="triangle" w="med" len="med"/>
          </a:ln>
        </p:spPr>
        <p:txBody>
          <a:bodyPr/>
          <a:lstStyle/>
          <a:p>
            <a:endParaRPr lang="fr-FR"/>
          </a:p>
        </p:txBody>
      </p:sp>
      <p:sp>
        <p:nvSpPr>
          <p:cNvPr id="144409" name="Text Box 24"/>
          <p:cNvSpPr txBox="1">
            <a:spLocks noChangeArrowheads="1"/>
          </p:cNvSpPr>
          <p:nvPr/>
        </p:nvSpPr>
        <p:spPr bwMode="auto">
          <a:xfrm>
            <a:off x="900113" y="1133475"/>
            <a:ext cx="7993062"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Espace réservé du numéro de diapositive 5"/>
          <p:cNvSpPr>
            <a:spLocks noGrp="1"/>
          </p:cNvSpPr>
          <p:nvPr>
            <p:ph type="sldNum" sz="quarter" idx="12"/>
          </p:nvPr>
        </p:nvSpPr>
        <p:spPr>
          <a:noFill/>
        </p:spPr>
        <p:txBody>
          <a:bodyPr/>
          <a:lstStyle/>
          <a:p>
            <a:fld id="{F4BABF2D-066D-464F-9C08-A6F77C230F37}" type="slidenum">
              <a:rPr lang="es-ES"/>
              <a:pPr/>
              <a:t>39</a:t>
            </a:fld>
            <a:endParaRPr lang="es-ES"/>
          </a:p>
        </p:txBody>
      </p:sp>
      <p:sp>
        <p:nvSpPr>
          <p:cNvPr id="145412" name="Rectangle 2"/>
          <p:cNvSpPr>
            <a:spLocks noGrp="1" noChangeArrowheads="1"/>
          </p:cNvSpPr>
          <p:nvPr>
            <p:ph type="body" idx="1"/>
          </p:nvPr>
        </p:nvSpPr>
        <p:spPr>
          <a:xfrm>
            <a:off x="755650" y="2203450"/>
            <a:ext cx="7416800" cy="4105275"/>
          </a:xfrm>
          <a:solidFill>
            <a:srgbClr val="F8F8F8"/>
          </a:solidFill>
          <a:ln>
            <a:solidFill>
              <a:srgbClr val="993366"/>
            </a:solidFill>
          </a:ln>
        </p:spPr>
        <p:txBody>
          <a:bodyPr/>
          <a:lstStyle/>
          <a:p>
            <a:pPr marL="0" indent="0" defTabSz="957263" eaLnBrk="1" hangingPunct="1">
              <a:lnSpc>
                <a:spcPct val="80000"/>
              </a:lnSpc>
              <a:buFontTx/>
              <a:buNone/>
            </a:pPr>
            <a:r>
              <a:rPr lang="fr-FR" sz="2000" b="1" smtClean="0">
                <a:solidFill>
                  <a:srgbClr val="993366"/>
                </a:solidFill>
              </a:rPr>
              <a:t>Processus budgétaire:</a:t>
            </a:r>
          </a:p>
          <a:p>
            <a:pPr marL="0" indent="0" defTabSz="957263" eaLnBrk="1" hangingPunct="1">
              <a:lnSpc>
                <a:spcPct val="80000"/>
              </a:lnSpc>
              <a:buFontTx/>
              <a:buNone/>
            </a:pPr>
            <a:endParaRPr lang="fr-FR" sz="1000" smtClean="0"/>
          </a:p>
          <a:p>
            <a:pPr marL="0" indent="0" defTabSz="957263" eaLnBrk="1" hangingPunct="1">
              <a:lnSpc>
                <a:spcPct val="80000"/>
              </a:lnSpc>
              <a:buFontTx/>
              <a:buNone/>
            </a:pPr>
            <a:r>
              <a:rPr lang="fr-FR" sz="1800" b="1" smtClean="0"/>
              <a:t>Dans le cadre de la procédure budgétaire, on distingue les phases suivantes  :</a:t>
            </a:r>
          </a:p>
          <a:p>
            <a:pPr marL="0" indent="0" defTabSz="957263" eaLnBrk="1" hangingPunct="1">
              <a:lnSpc>
                <a:spcPct val="0"/>
              </a:lnSpc>
              <a:buFontTx/>
              <a:buNone/>
            </a:pPr>
            <a:endParaRPr lang="fr-FR" sz="1800" b="1" smtClean="0"/>
          </a:p>
          <a:p>
            <a:pPr marL="358775" lvl="2" indent="0" defTabSz="957263" eaLnBrk="1" hangingPunct="1">
              <a:buFontTx/>
              <a:buBlip>
                <a:blip r:embed="rId3"/>
              </a:buBlip>
            </a:pPr>
            <a:r>
              <a:rPr lang="fr-FR" sz="1800" smtClean="0"/>
              <a:t> </a:t>
            </a:r>
            <a:r>
              <a:rPr lang="fr-FR" sz="1800" b="1" smtClean="0">
                <a:solidFill>
                  <a:srgbClr val="993366"/>
                </a:solidFill>
              </a:rPr>
              <a:t>Phase 1 :</a:t>
            </a:r>
            <a:r>
              <a:rPr lang="fr-FR" sz="1800" smtClean="0"/>
              <a:t> </a:t>
            </a:r>
            <a:r>
              <a:rPr lang="fr-FR" sz="1800" b="1" smtClean="0"/>
              <a:t>Cadrage (orientations stratégiques)</a:t>
            </a:r>
          </a:p>
          <a:p>
            <a:pPr marL="358775" lvl="2" indent="0" defTabSz="957263" eaLnBrk="1" hangingPunct="1">
              <a:buFontTx/>
              <a:buBlip>
                <a:blip r:embed="rId3"/>
              </a:buBlip>
            </a:pPr>
            <a:r>
              <a:rPr lang="fr-FR" sz="1800" smtClean="0"/>
              <a:t> </a:t>
            </a:r>
            <a:r>
              <a:rPr lang="fr-FR" sz="1800" b="1" smtClean="0">
                <a:solidFill>
                  <a:srgbClr val="993366"/>
                </a:solidFill>
              </a:rPr>
              <a:t>Phase 2 :</a:t>
            </a:r>
            <a:r>
              <a:rPr lang="fr-FR" sz="1800" smtClean="0"/>
              <a:t> </a:t>
            </a:r>
            <a:r>
              <a:rPr lang="fr-FR" sz="1800" b="1" smtClean="0"/>
              <a:t>Préparation des plans d’action et construction des</a:t>
            </a:r>
          </a:p>
          <a:p>
            <a:pPr marL="358775" lvl="2" indent="0" defTabSz="957263" eaLnBrk="1" hangingPunct="1">
              <a:buFontTx/>
              <a:buNone/>
            </a:pPr>
            <a:r>
              <a:rPr lang="fr-FR" sz="1800" b="1" smtClean="0"/>
              <a:t>projets de budgets détaillés </a:t>
            </a:r>
          </a:p>
          <a:p>
            <a:pPr marL="358775" lvl="2" indent="0" defTabSz="957263" eaLnBrk="1" hangingPunct="1">
              <a:buFontTx/>
              <a:buBlip>
                <a:blip r:embed="rId3"/>
              </a:buBlip>
            </a:pPr>
            <a:r>
              <a:rPr lang="fr-FR" sz="1800" smtClean="0"/>
              <a:t> </a:t>
            </a:r>
            <a:r>
              <a:rPr lang="fr-FR" sz="1800" b="1" smtClean="0">
                <a:solidFill>
                  <a:srgbClr val="993366"/>
                </a:solidFill>
              </a:rPr>
              <a:t>Phase 3 :</a:t>
            </a:r>
            <a:r>
              <a:rPr lang="fr-FR" sz="1800" smtClean="0"/>
              <a:t> </a:t>
            </a:r>
            <a:r>
              <a:rPr lang="fr-FR" sz="1800" b="1" smtClean="0"/>
              <a:t>Centralisation par le contrôle de gestion et vérification</a:t>
            </a:r>
          </a:p>
          <a:p>
            <a:pPr marL="358775" lvl="2" indent="0" defTabSz="957263" eaLnBrk="1" hangingPunct="1">
              <a:buFontTx/>
              <a:buBlip>
                <a:blip r:embed="rId3"/>
              </a:buBlip>
            </a:pPr>
            <a:r>
              <a:rPr lang="fr-FR" sz="1800" smtClean="0"/>
              <a:t> </a:t>
            </a:r>
            <a:r>
              <a:rPr lang="fr-FR" sz="1800" b="1" smtClean="0">
                <a:solidFill>
                  <a:srgbClr val="993366"/>
                </a:solidFill>
              </a:rPr>
              <a:t>Phase 4 :</a:t>
            </a:r>
            <a:r>
              <a:rPr lang="fr-FR" sz="1800" smtClean="0"/>
              <a:t> </a:t>
            </a:r>
            <a:r>
              <a:rPr lang="fr-FR" sz="1800" b="1" smtClean="0"/>
              <a:t>Organisation et tenue des commissions budgétaires</a:t>
            </a:r>
          </a:p>
          <a:p>
            <a:pPr marL="358775" lvl="2" indent="0" defTabSz="957263" eaLnBrk="1" hangingPunct="1">
              <a:buFontTx/>
              <a:buBlip>
                <a:blip r:embed="rId3"/>
              </a:buBlip>
            </a:pPr>
            <a:r>
              <a:rPr lang="fr-FR" sz="1800" smtClean="0"/>
              <a:t> </a:t>
            </a:r>
            <a:r>
              <a:rPr lang="fr-FR" sz="1800" b="1" smtClean="0">
                <a:solidFill>
                  <a:srgbClr val="993366"/>
                </a:solidFill>
              </a:rPr>
              <a:t>Phase 5 :</a:t>
            </a:r>
            <a:r>
              <a:rPr lang="fr-FR" sz="1800" smtClean="0"/>
              <a:t> </a:t>
            </a:r>
            <a:r>
              <a:rPr lang="fr-FR" sz="1800" b="1" smtClean="0"/>
              <a:t>Premier arbitrage  de la direction générale </a:t>
            </a:r>
          </a:p>
          <a:p>
            <a:pPr marL="358775" lvl="2" indent="0" defTabSz="957263" eaLnBrk="1" hangingPunct="1">
              <a:buFontTx/>
              <a:buNone/>
            </a:pPr>
            <a:r>
              <a:rPr lang="fr-FR" sz="1800" b="1" smtClean="0"/>
              <a:t>(il s’ensuit des recommandations pour  correction)</a:t>
            </a:r>
          </a:p>
        </p:txBody>
      </p:sp>
      <p:sp>
        <p:nvSpPr>
          <p:cNvPr id="145413" name="Text Box 4"/>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5415" name="Text Box 7"/>
          <p:cNvSpPr txBox="1">
            <a:spLocks noChangeArrowheads="1"/>
          </p:cNvSpPr>
          <p:nvPr/>
        </p:nvSpPr>
        <p:spPr bwMode="auto">
          <a:xfrm>
            <a:off x="755650" y="1422400"/>
            <a:ext cx="7416800" cy="711200"/>
          </a:xfrm>
          <a:prstGeom prst="rect">
            <a:avLst/>
          </a:prstGeom>
          <a:solidFill>
            <a:srgbClr val="F8F8F8"/>
          </a:solidFill>
          <a:ln w="9525">
            <a:solidFill>
              <a:srgbClr val="993366"/>
            </a:solidFill>
            <a:miter lim="800000"/>
            <a:headEnd/>
            <a:tailEnd/>
          </a:ln>
        </p:spPr>
        <p:txBody>
          <a:bodyPr>
            <a:spAutoFit/>
          </a:bodyPr>
          <a:lstStyle/>
          <a:p>
            <a:pPr>
              <a:buFontTx/>
              <a:buBlip>
                <a:blip r:embed="rId4"/>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
        <p:nvSpPr>
          <p:cNvPr id="145416" name="Text Box 8"/>
          <p:cNvSpPr txBox="1">
            <a:spLocks noChangeArrowheads="1"/>
          </p:cNvSpPr>
          <p:nvPr/>
        </p:nvSpPr>
        <p:spPr bwMode="auto">
          <a:xfrm>
            <a:off x="1042988" y="1027113"/>
            <a:ext cx="4465637"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Espace réservé du numéro de diapositive 5"/>
          <p:cNvSpPr>
            <a:spLocks noGrp="1"/>
          </p:cNvSpPr>
          <p:nvPr>
            <p:ph type="sldNum" sz="quarter" idx="12"/>
          </p:nvPr>
        </p:nvSpPr>
        <p:spPr>
          <a:noFill/>
        </p:spPr>
        <p:txBody>
          <a:bodyPr/>
          <a:lstStyle/>
          <a:p>
            <a:fld id="{96E9C735-5297-4DE5-B9E0-A8A21D80D831}" type="slidenum">
              <a:rPr lang="es-ES"/>
              <a:pPr/>
              <a:t>4</a:t>
            </a:fld>
            <a:endParaRPr lang="es-ES"/>
          </a:p>
        </p:txBody>
      </p:sp>
      <p:sp>
        <p:nvSpPr>
          <p:cNvPr id="109572" name="Text Box 3"/>
          <p:cNvSpPr txBox="1">
            <a:spLocks noChangeArrowheads="1"/>
          </p:cNvSpPr>
          <p:nvPr/>
        </p:nvSpPr>
        <p:spPr bwMode="auto">
          <a:xfrm>
            <a:off x="755650" y="188913"/>
            <a:ext cx="7416800" cy="711200"/>
          </a:xfrm>
          <a:prstGeom prst="rect">
            <a:avLst/>
          </a:prstGeom>
          <a:solidFill>
            <a:schemeClr val="tx2">
              <a:lumMod val="60000"/>
              <a:lumOff val="40000"/>
            </a:schemeClr>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901125" name="Rectangle 5"/>
          <p:cNvSpPr>
            <a:spLocks noChangeArrowheads="1"/>
          </p:cNvSpPr>
          <p:nvPr/>
        </p:nvSpPr>
        <p:spPr bwMode="auto">
          <a:xfrm>
            <a:off x="898525" y="2016125"/>
            <a:ext cx="7273925" cy="4149725"/>
          </a:xfrm>
          <a:prstGeom prst="rect">
            <a:avLst/>
          </a:prstGeom>
          <a:solidFill>
            <a:srgbClr val="F8F8F8"/>
          </a:solidFill>
          <a:ln w="9525">
            <a:solidFill>
              <a:schemeClr val="accent1"/>
            </a:solidFill>
            <a:miter lim="800000"/>
            <a:headEnd/>
            <a:tailEnd/>
          </a:ln>
          <a:effectLst/>
        </p:spPr>
        <p:txBody>
          <a:bodyPr>
            <a:spAutoFit/>
          </a:bodyPr>
          <a:lstStyle/>
          <a:p>
            <a:pPr marL="342900" indent="-342900" algn="ctr">
              <a:buFontTx/>
              <a:buAutoNum type="arabicPeriod"/>
              <a:defRPr/>
            </a:pPr>
            <a:r>
              <a:rPr lang="fr-FR" sz="3200" b="1" dirty="0">
                <a:solidFill>
                  <a:schemeClr val="tx2"/>
                </a:solidFill>
                <a:effectLst>
                  <a:outerShdw blurRad="38100" dist="38100" dir="2700000" algn="tl">
                    <a:srgbClr val="C0C0C0"/>
                  </a:outerShdw>
                </a:effectLst>
              </a:rPr>
              <a:t>Budget : Définition</a:t>
            </a:r>
            <a:endParaRPr lang="fr-FR" sz="3200" dirty="0">
              <a:solidFill>
                <a:schemeClr val="tx2"/>
              </a:solidFill>
            </a:endParaRPr>
          </a:p>
          <a:p>
            <a:pPr marL="342900" indent="-342900">
              <a:defRPr/>
            </a:pPr>
            <a:endParaRPr lang="fr-FR" dirty="0">
              <a:solidFill>
                <a:srgbClr val="777777"/>
              </a:solidFill>
            </a:endParaRPr>
          </a:p>
          <a:p>
            <a:pPr marL="342900" indent="-342900">
              <a:lnSpc>
                <a:spcPct val="150000"/>
              </a:lnSpc>
              <a:defRPr/>
            </a:pPr>
            <a:r>
              <a:rPr lang="fr-FR" sz="2400" b="1" dirty="0"/>
              <a:t>Un </a:t>
            </a:r>
            <a:r>
              <a:rPr lang="fr-FR" sz="2400" b="1" dirty="0">
                <a:solidFill>
                  <a:schemeClr val="tx2"/>
                </a:solidFill>
              </a:rPr>
              <a:t>budget</a:t>
            </a:r>
            <a:r>
              <a:rPr lang="fr-FR" sz="2400" b="1" dirty="0">
                <a:solidFill>
                  <a:srgbClr val="993366"/>
                </a:solidFill>
              </a:rPr>
              <a:t> </a:t>
            </a:r>
            <a:r>
              <a:rPr lang="fr-FR" sz="2400" b="1" dirty="0"/>
              <a:t>est une </a:t>
            </a:r>
            <a:r>
              <a:rPr lang="fr-FR" sz="2400" b="1" dirty="0">
                <a:solidFill>
                  <a:schemeClr val="tx2"/>
                </a:solidFill>
              </a:rPr>
              <a:t>prévision financière </a:t>
            </a:r>
            <a:r>
              <a:rPr lang="fr-FR" sz="2400" b="1" dirty="0"/>
              <a:t>chiffrée émanant des centres de responsabilité de l’entreprise.</a:t>
            </a:r>
          </a:p>
          <a:p>
            <a:pPr marL="342900" indent="-342900">
              <a:lnSpc>
                <a:spcPct val="150000"/>
              </a:lnSpc>
              <a:defRPr/>
            </a:pPr>
            <a:r>
              <a:rPr lang="fr-FR" sz="2400" b="1" dirty="0"/>
              <a:t>Il représente la traduction chiffrée des objectifs définis</a:t>
            </a:r>
            <a:r>
              <a:rPr lang="fr-FR" sz="2400" b="1" i="1" dirty="0"/>
              <a:t> et des plans d’action pour une période déterminée limitée au</a:t>
            </a:r>
            <a:r>
              <a:rPr lang="fr-FR" sz="2400" i="1" dirty="0">
                <a:solidFill>
                  <a:srgbClr val="777777"/>
                </a:solidFill>
              </a:rPr>
              <a:t> </a:t>
            </a:r>
            <a:r>
              <a:rPr lang="fr-FR" sz="2400" b="1" i="1" dirty="0"/>
              <a:t>court terme.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Espace réservé du numéro de diapositive 5"/>
          <p:cNvSpPr>
            <a:spLocks noGrp="1"/>
          </p:cNvSpPr>
          <p:nvPr>
            <p:ph type="sldNum" sz="quarter" idx="12"/>
          </p:nvPr>
        </p:nvSpPr>
        <p:spPr>
          <a:noFill/>
        </p:spPr>
        <p:txBody>
          <a:bodyPr/>
          <a:lstStyle/>
          <a:p>
            <a:fld id="{8F6627C2-3DB6-4802-A5A0-0D94FD4E0B41}" type="slidenum">
              <a:rPr lang="es-ES"/>
              <a:pPr/>
              <a:t>40</a:t>
            </a:fld>
            <a:endParaRPr lang="es-ES"/>
          </a:p>
        </p:txBody>
      </p:sp>
      <p:sp>
        <p:nvSpPr>
          <p:cNvPr id="146436" name="Rectangle 2"/>
          <p:cNvSpPr>
            <a:spLocks noGrp="1" noChangeArrowheads="1"/>
          </p:cNvSpPr>
          <p:nvPr>
            <p:ph type="body" idx="1"/>
          </p:nvPr>
        </p:nvSpPr>
        <p:spPr>
          <a:xfrm>
            <a:off x="971550" y="2420938"/>
            <a:ext cx="7200900" cy="3744912"/>
          </a:xfrm>
          <a:solidFill>
            <a:srgbClr val="F8F8F8"/>
          </a:solidFill>
          <a:ln>
            <a:solidFill>
              <a:srgbClr val="993366"/>
            </a:solidFill>
          </a:ln>
        </p:spPr>
        <p:txBody>
          <a:bodyPr/>
          <a:lstStyle/>
          <a:p>
            <a:pPr marL="0" indent="0" defTabSz="957263" eaLnBrk="1" hangingPunct="1">
              <a:lnSpc>
                <a:spcPct val="90000"/>
              </a:lnSpc>
              <a:buFontTx/>
              <a:buNone/>
            </a:pPr>
            <a:r>
              <a:rPr lang="fr-FR" sz="2400" b="1" smtClean="0">
                <a:solidFill>
                  <a:srgbClr val="993366"/>
                </a:solidFill>
              </a:rPr>
              <a:t>Processus budgétaire:</a:t>
            </a:r>
          </a:p>
          <a:p>
            <a:pPr marL="0" indent="0" defTabSz="957263" eaLnBrk="1" hangingPunct="1">
              <a:lnSpc>
                <a:spcPct val="90000"/>
              </a:lnSpc>
              <a:buFontTx/>
              <a:buNone/>
            </a:pPr>
            <a:endParaRPr lang="fr-FR" sz="1200" b="1" smtClean="0"/>
          </a:p>
          <a:p>
            <a:pPr marL="358775" lvl="2" indent="0" defTabSz="957263" eaLnBrk="1" hangingPunct="1">
              <a:lnSpc>
                <a:spcPct val="90000"/>
              </a:lnSpc>
              <a:spcBef>
                <a:spcPct val="0"/>
              </a:spcBef>
              <a:buFontTx/>
              <a:buBlip>
                <a:blip r:embed="rId3"/>
              </a:buBlip>
            </a:pPr>
            <a:r>
              <a:rPr lang="fr-FR" sz="2000" b="1" smtClean="0"/>
              <a:t> </a:t>
            </a:r>
            <a:r>
              <a:rPr lang="fr-FR" sz="2000" b="1" smtClean="0">
                <a:solidFill>
                  <a:srgbClr val="993366"/>
                </a:solidFill>
              </a:rPr>
              <a:t>Phase  6:</a:t>
            </a:r>
            <a:r>
              <a:rPr lang="fr-FR" sz="2000" b="1" smtClean="0"/>
              <a:t>  </a:t>
            </a:r>
            <a:r>
              <a:rPr lang="fr-FR" sz="1800" b="1" smtClean="0"/>
              <a:t>Mise en œuvre des actions correctives et envoi au contrôle   de gestion</a:t>
            </a:r>
          </a:p>
          <a:p>
            <a:pPr marL="358775" lvl="2" indent="0" defTabSz="957263" eaLnBrk="1" hangingPunct="1">
              <a:lnSpc>
                <a:spcPct val="50000"/>
              </a:lnSpc>
              <a:spcBef>
                <a:spcPct val="0"/>
              </a:spcBef>
              <a:buFontTx/>
              <a:buNone/>
            </a:pPr>
            <a:endParaRPr lang="fr-FR" sz="1800" b="1" smtClean="0"/>
          </a:p>
          <a:p>
            <a:pPr marL="358775" lvl="2" indent="0" defTabSz="957263" eaLnBrk="1" hangingPunct="1">
              <a:lnSpc>
                <a:spcPct val="90000"/>
              </a:lnSpc>
              <a:spcBef>
                <a:spcPct val="0"/>
              </a:spcBef>
              <a:buFontTx/>
              <a:buBlip>
                <a:blip r:embed="rId3"/>
              </a:buBlip>
            </a:pPr>
            <a:r>
              <a:rPr lang="fr-FR" sz="2000" b="1" smtClean="0"/>
              <a:t> </a:t>
            </a:r>
            <a:r>
              <a:rPr lang="fr-FR" sz="2000" b="1" smtClean="0">
                <a:solidFill>
                  <a:srgbClr val="993366"/>
                </a:solidFill>
              </a:rPr>
              <a:t>Phase 7</a:t>
            </a:r>
            <a:r>
              <a:rPr lang="fr-FR" sz="2000" b="1" smtClean="0"/>
              <a:t> </a:t>
            </a:r>
            <a:r>
              <a:rPr lang="fr-FR" sz="2000" b="1" smtClean="0">
                <a:solidFill>
                  <a:srgbClr val="993366"/>
                </a:solidFill>
              </a:rPr>
              <a:t>: </a:t>
            </a:r>
            <a:r>
              <a:rPr lang="fr-FR" sz="2000" b="1" smtClean="0"/>
              <a:t> </a:t>
            </a:r>
            <a:r>
              <a:rPr lang="fr-FR" sz="1800" b="1" smtClean="0"/>
              <a:t>Consolidation des données et élaboration du plan d’action  stratégique et du projet de budget</a:t>
            </a:r>
            <a:r>
              <a:rPr lang="fr-FR" sz="2000" b="1" smtClean="0"/>
              <a:t>  </a:t>
            </a:r>
          </a:p>
          <a:p>
            <a:pPr marL="358775" lvl="2" indent="0" defTabSz="957263" eaLnBrk="1" hangingPunct="1">
              <a:lnSpc>
                <a:spcPct val="50000"/>
              </a:lnSpc>
              <a:spcBef>
                <a:spcPct val="0"/>
              </a:spcBef>
              <a:buFontTx/>
              <a:buNone/>
            </a:pPr>
            <a:r>
              <a:rPr lang="fr-FR" sz="2000" b="1" smtClean="0"/>
              <a:t>                </a:t>
            </a:r>
          </a:p>
          <a:p>
            <a:pPr marL="358775" lvl="2" indent="0" defTabSz="957263" eaLnBrk="1" hangingPunct="1">
              <a:lnSpc>
                <a:spcPct val="90000"/>
              </a:lnSpc>
              <a:spcBef>
                <a:spcPct val="0"/>
              </a:spcBef>
              <a:buFont typeface="Wingdings" pitchFamily="2" charset="2"/>
              <a:buBlip>
                <a:blip r:embed="rId3"/>
              </a:buBlip>
            </a:pPr>
            <a:r>
              <a:rPr lang="fr-FR" sz="2000" b="1" smtClean="0"/>
              <a:t> </a:t>
            </a:r>
            <a:r>
              <a:rPr lang="fr-FR" sz="2000" b="1" smtClean="0">
                <a:solidFill>
                  <a:srgbClr val="993366"/>
                </a:solidFill>
              </a:rPr>
              <a:t>Phase 8 :</a:t>
            </a:r>
            <a:r>
              <a:rPr lang="fr-FR" sz="2000" b="1" smtClean="0"/>
              <a:t> </a:t>
            </a:r>
            <a:r>
              <a:rPr lang="fr-FR" sz="1800" b="1" smtClean="0"/>
              <a:t>Soumission des projets au Conseil d’administration</a:t>
            </a:r>
          </a:p>
          <a:p>
            <a:pPr marL="358775" lvl="2" indent="0" defTabSz="957263" eaLnBrk="1" hangingPunct="1">
              <a:lnSpc>
                <a:spcPct val="50000"/>
              </a:lnSpc>
              <a:spcBef>
                <a:spcPct val="0"/>
              </a:spcBef>
              <a:buFont typeface="Wingdings" pitchFamily="2" charset="2"/>
              <a:buNone/>
            </a:pPr>
            <a:endParaRPr lang="fr-FR" sz="1800" b="1" smtClean="0"/>
          </a:p>
          <a:p>
            <a:pPr marL="358775" lvl="2" indent="0" defTabSz="957263" eaLnBrk="1" hangingPunct="1">
              <a:lnSpc>
                <a:spcPct val="90000"/>
              </a:lnSpc>
              <a:spcBef>
                <a:spcPct val="0"/>
              </a:spcBef>
              <a:buFont typeface="Wingdings" pitchFamily="2" charset="2"/>
              <a:buBlip>
                <a:blip r:embed="rId3"/>
              </a:buBlip>
            </a:pPr>
            <a:r>
              <a:rPr lang="fr-FR" sz="2000" b="1" smtClean="0"/>
              <a:t> </a:t>
            </a:r>
            <a:r>
              <a:rPr lang="fr-FR" sz="2000" b="1" smtClean="0">
                <a:solidFill>
                  <a:srgbClr val="993366"/>
                </a:solidFill>
              </a:rPr>
              <a:t>Phase 9 :</a:t>
            </a:r>
            <a:r>
              <a:rPr lang="fr-FR" sz="2000" b="1" smtClean="0"/>
              <a:t>  </a:t>
            </a:r>
            <a:r>
              <a:rPr lang="fr-FR" sz="1800" b="1" smtClean="0"/>
              <a:t>Approbation ou rejet </a:t>
            </a:r>
          </a:p>
          <a:p>
            <a:pPr marL="358775" lvl="2" indent="0" defTabSz="957263" eaLnBrk="1" hangingPunct="1">
              <a:lnSpc>
                <a:spcPct val="50000"/>
              </a:lnSpc>
              <a:spcBef>
                <a:spcPct val="0"/>
              </a:spcBef>
              <a:buFont typeface="Wingdings" pitchFamily="2" charset="2"/>
              <a:buNone/>
            </a:pPr>
            <a:endParaRPr lang="fr-FR" sz="1800" b="1" smtClean="0"/>
          </a:p>
          <a:p>
            <a:pPr marL="358775" lvl="2" indent="0" defTabSz="957263" eaLnBrk="1" hangingPunct="1">
              <a:lnSpc>
                <a:spcPct val="90000"/>
              </a:lnSpc>
              <a:spcBef>
                <a:spcPct val="0"/>
              </a:spcBef>
              <a:buFont typeface="Wingdings" pitchFamily="2" charset="2"/>
              <a:buBlip>
                <a:blip r:embed="rId3"/>
              </a:buBlip>
            </a:pPr>
            <a:r>
              <a:rPr lang="fr-FR" sz="2000" b="1" smtClean="0"/>
              <a:t> </a:t>
            </a:r>
            <a:r>
              <a:rPr lang="fr-FR" sz="2000" b="1" smtClean="0">
                <a:solidFill>
                  <a:srgbClr val="993366"/>
                </a:solidFill>
              </a:rPr>
              <a:t>Phase 10 :</a:t>
            </a:r>
            <a:r>
              <a:rPr lang="fr-FR" sz="2000" b="1" smtClean="0"/>
              <a:t> </a:t>
            </a:r>
            <a:r>
              <a:rPr lang="fr-FR" sz="1800" b="1" smtClean="0"/>
              <a:t>Prise en charge des corrections et envoi pour approbation au Ministère de tutelle. </a:t>
            </a:r>
          </a:p>
        </p:txBody>
      </p:sp>
      <p:sp>
        <p:nvSpPr>
          <p:cNvPr id="146437" name="Text Box 4"/>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6439" name="Text Box 6"/>
          <p:cNvSpPr txBox="1">
            <a:spLocks noChangeArrowheads="1"/>
          </p:cNvSpPr>
          <p:nvPr/>
        </p:nvSpPr>
        <p:spPr bwMode="auto">
          <a:xfrm>
            <a:off x="971550" y="1565275"/>
            <a:ext cx="7200900" cy="711200"/>
          </a:xfrm>
          <a:prstGeom prst="rect">
            <a:avLst/>
          </a:prstGeom>
          <a:solidFill>
            <a:srgbClr val="F8F8F8"/>
          </a:solidFill>
          <a:ln w="9525">
            <a:solidFill>
              <a:srgbClr val="993366"/>
            </a:solidFill>
            <a:miter lim="800000"/>
            <a:headEnd/>
            <a:tailEnd/>
          </a:ln>
        </p:spPr>
        <p:txBody>
          <a:bodyPr>
            <a:spAutoFit/>
          </a:bodyPr>
          <a:lstStyle/>
          <a:p>
            <a:pPr>
              <a:buFontTx/>
              <a:buBlip>
                <a:blip r:embed="rId4"/>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2: Construction des budgets</a:t>
            </a:r>
          </a:p>
        </p:txBody>
      </p:sp>
      <p:sp>
        <p:nvSpPr>
          <p:cNvPr id="146440" name="Text Box 8"/>
          <p:cNvSpPr txBox="1">
            <a:spLocks noChangeArrowheads="1"/>
          </p:cNvSpPr>
          <p:nvPr/>
        </p:nvSpPr>
        <p:spPr bwMode="auto">
          <a:xfrm>
            <a:off x="1042988" y="1027113"/>
            <a:ext cx="4465637"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Espace réservé du numéro de diapositive 5"/>
          <p:cNvSpPr>
            <a:spLocks noGrp="1"/>
          </p:cNvSpPr>
          <p:nvPr>
            <p:ph type="sldNum" sz="quarter" idx="12"/>
          </p:nvPr>
        </p:nvSpPr>
        <p:spPr>
          <a:noFill/>
        </p:spPr>
        <p:txBody>
          <a:bodyPr/>
          <a:lstStyle/>
          <a:p>
            <a:fld id="{B65A1C14-8037-405C-B46B-2FC2DB41DBBE}" type="slidenum">
              <a:rPr lang="es-ES"/>
              <a:pPr/>
              <a:t>41</a:t>
            </a:fld>
            <a:endParaRPr lang="es-ES"/>
          </a:p>
        </p:txBody>
      </p:sp>
      <p:sp>
        <p:nvSpPr>
          <p:cNvPr id="147460" name="Rectangle 3"/>
          <p:cNvSpPr>
            <a:spLocks noGrp="1" noChangeArrowheads="1"/>
          </p:cNvSpPr>
          <p:nvPr>
            <p:ph type="body" idx="1"/>
          </p:nvPr>
        </p:nvSpPr>
        <p:spPr>
          <a:xfrm>
            <a:off x="395288" y="1916113"/>
            <a:ext cx="8064500" cy="720725"/>
          </a:xfrm>
          <a:solidFill>
            <a:srgbClr val="F8F8F8"/>
          </a:solidFill>
          <a:ln>
            <a:solidFill>
              <a:srgbClr val="993366"/>
            </a:solidFill>
          </a:ln>
        </p:spPr>
        <p:txBody>
          <a:bodyPr/>
          <a:lstStyle/>
          <a:p>
            <a:pPr eaLnBrk="1" hangingPunct="1">
              <a:buFontTx/>
              <a:buNone/>
            </a:pPr>
            <a:r>
              <a:rPr lang="fr-FR" sz="1800" b="1" smtClean="0"/>
              <a:t>Le budget définitivement arrêté en fin de parcours doit être la</a:t>
            </a:r>
          </a:p>
          <a:p>
            <a:pPr eaLnBrk="1" hangingPunct="1">
              <a:buFontTx/>
              <a:buNone/>
            </a:pPr>
            <a:r>
              <a:rPr lang="fr-FR" sz="1800" b="1" smtClean="0"/>
              <a:t>résultante d’une large concertation pour faire adhérer les opérationnels.</a:t>
            </a:r>
          </a:p>
        </p:txBody>
      </p:sp>
      <p:sp>
        <p:nvSpPr>
          <p:cNvPr id="147461" name="Oval 4" descr="Bouquet"/>
          <p:cNvSpPr>
            <a:spLocks noChangeArrowheads="1"/>
          </p:cNvSpPr>
          <p:nvPr/>
        </p:nvSpPr>
        <p:spPr bwMode="auto">
          <a:xfrm>
            <a:off x="2195513" y="2709863"/>
            <a:ext cx="4897437" cy="1079500"/>
          </a:xfrm>
          <a:prstGeom prst="ellipse">
            <a:avLst/>
          </a:prstGeom>
          <a:blipFill dpi="0" rotWithShape="0">
            <a:blip r:embed="rId3" cstate="print"/>
            <a:srcRect/>
            <a:tile tx="0" ty="0" sx="100000" sy="100000" flip="none" algn="tl"/>
          </a:blipFill>
          <a:ln w="9525">
            <a:solidFill>
              <a:schemeClr val="tx1"/>
            </a:solidFill>
            <a:round/>
            <a:headEnd/>
            <a:tailEnd/>
          </a:ln>
        </p:spPr>
        <p:txBody>
          <a:bodyPr wrap="none" anchor="ctr"/>
          <a:lstStyle/>
          <a:p>
            <a:pPr algn="ctr"/>
            <a:r>
              <a:rPr lang="fr-FR" b="1">
                <a:latin typeface="Tahoma" pitchFamily="34" charset="0"/>
              </a:rPr>
              <a:t>Deux manières de budgétisation </a:t>
            </a:r>
          </a:p>
          <a:p>
            <a:pPr algn="ctr"/>
            <a:r>
              <a:rPr lang="fr-FR" b="1">
                <a:latin typeface="Tahoma" pitchFamily="34" charset="0"/>
              </a:rPr>
              <a:t>Donnant  lieu à deux types de budgets</a:t>
            </a:r>
          </a:p>
        </p:txBody>
      </p:sp>
      <p:sp>
        <p:nvSpPr>
          <p:cNvPr id="147462" name="Line 6"/>
          <p:cNvSpPr>
            <a:spLocks noChangeShapeType="1"/>
          </p:cNvSpPr>
          <p:nvPr/>
        </p:nvSpPr>
        <p:spPr bwMode="auto">
          <a:xfrm>
            <a:off x="1763713" y="3933825"/>
            <a:ext cx="5759450" cy="0"/>
          </a:xfrm>
          <a:prstGeom prst="line">
            <a:avLst/>
          </a:prstGeom>
          <a:noFill/>
          <a:ln w="9525">
            <a:solidFill>
              <a:schemeClr val="tx1"/>
            </a:solidFill>
            <a:round/>
            <a:headEnd/>
            <a:tailEnd/>
          </a:ln>
        </p:spPr>
        <p:txBody>
          <a:bodyPr/>
          <a:lstStyle/>
          <a:p>
            <a:endParaRPr lang="fr-FR"/>
          </a:p>
        </p:txBody>
      </p:sp>
      <p:sp>
        <p:nvSpPr>
          <p:cNvPr id="147463" name="Line 7"/>
          <p:cNvSpPr>
            <a:spLocks noChangeShapeType="1"/>
          </p:cNvSpPr>
          <p:nvPr/>
        </p:nvSpPr>
        <p:spPr bwMode="auto">
          <a:xfrm flipH="1">
            <a:off x="1763713" y="3932238"/>
            <a:ext cx="0" cy="360362"/>
          </a:xfrm>
          <a:prstGeom prst="line">
            <a:avLst/>
          </a:prstGeom>
          <a:noFill/>
          <a:ln w="9525">
            <a:solidFill>
              <a:schemeClr val="tx1"/>
            </a:solidFill>
            <a:round/>
            <a:headEnd/>
            <a:tailEnd type="triangle" w="med" len="med"/>
          </a:ln>
        </p:spPr>
        <p:txBody>
          <a:bodyPr/>
          <a:lstStyle/>
          <a:p>
            <a:endParaRPr lang="fr-FR"/>
          </a:p>
        </p:txBody>
      </p:sp>
      <p:sp>
        <p:nvSpPr>
          <p:cNvPr id="147464" name="Line 8"/>
          <p:cNvSpPr>
            <a:spLocks noChangeShapeType="1"/>
          </p:cNvSpPr>
          <p:nvPr/>
        </p:nvSpPr>
        <p:spPr bwMode="auto">
          <a:xfrm>
            <a:off x="7524750" y="3932238"/>
            <a:ext cx="0" cy="360362"/>
          </a:xfrm>
          <a:prstGeom prst="line">
            <a:avLst/>
          </a:prstGeom>
          <a:noFill/>
          <a:ln w="9525">
            <a:solidFill>
              <a:schemeClr val="tx1"/>
            </a:solidFill>
            <a:round/>
            <a:headEnd/>
            <a:tailEnd type="triangle" w="med" len="med"/>
          </a:ln>
        </p:spPr>
        <p:txBody>
          <a:bodyPr/>
          <a:lstStyle/>
          <a:p>
            <a:endParaRPr lang="fr-FR"/>
          </a:p>
        </p:txBody>
      </p:sp>
      <p:sp>
        <p:nvSpPr>
          <p:cNvPr id="147465" name="Rectangle 9" descr="Papier de soie rose"/>
          <p:cNvSpPr>
            <a:spLocks noChangeArrowheads="1"/>
          </p:cNvSpPr>
          <p:nvPr/>
        </p:nvSpPr>
        <p:spPr bwMode="auto">
          <a:xfrm>
            <a:off x="250825" y="4291013"/>
            <a:ext cx="4248150" cy="2017712"/>
          </a:xfrm>
          <a:prstGeom prst="rect">
            <a:avLst/>
          </a:prstGeom>
          <a:blipFill dpi="0" rotWithShape="1">
            <a:blip r:embed="rId4" cstate="print"/>
            <a:srcRect/>
            <a:tile tx="0" ty="0" sx="100000" sy="100000" flip="none" algn="tl"/>
          </a:blipFill>
          <a:ln w="9525">
            <a:solidFill>
              <a:schemeClr val="tx1"/>
            </a:solidFill>
            <a:miter lim="800000"/>
            <a:headEnd/>
            <a:tailEnd/>
          </a:ln>
        </p:spPr>
        <p:txBody>
          <a:bodyPr wrap="none" anchor="ctr"/>
          <a:lstStyle/>
          <a:p>
            <a:pPr algn="ctr"/>
            <a:r>
              <a:rPr lang="fr-FR" sz="2000" b="1">
                <a:latin typeface="Tahoma" pitchFamily="34" charset="0"/>
              </a:rPr>
              <a:t>Budget instrumentum</a:t>
            </a:r>
          </a:p>
          <a:p>
            <a:pPr algn="ctr"/>
            <a:endParaRPr lang="fr-FR" sz="1400" b="1">
              <a:latin typeface="Tahoma" pitchFamily="34" charset="0"/>
            </a:endParaRPr>
          </a:p>
          <a:p>
            <a:pPr algn="ctr"/>
            <a:r>
              <a:rPr lang="fr-FR" sz="1600" b="1">
                <a:latin typeface="Tahoma" pitchFamily="34" charset="0"/>
              </a:rPr>
              <a:t>Etabli par les instances supérieures</a:t>
            </a:r>
          </a:p>
          <a:p>
            <a:pPr algn="ctr"/>
            <a:r>
              <a:rPr lang="fr-FR" sz="1600" b="1">
                <a:latin typeface="Tahoma" pitchFamily="34" charset="0"/>
              </a:rPr>
              <a:t>décrété aux opérationnels qui doivent </a:t>
            </a:r>
          </a:p>
          <a:p>
            <a:pPr algn="ctr"/>
            <a:r>
              <a:rPr lang="fr-FR" sz="1600" b="1">
                <a:latin typeface="Tahoma" pitchFamily="34" charset="0"/>
              </a:rPr>
              <a:t>le respecter.  C’est donc </a:t>
            </a:r>
            <a:r>
              <a:rPr lang="fr-FR" sz="1600" b="1">
                <a:solidFill>
                  <a:srgbClr val="993366"/>
                </a:solidFill>
                <a:latin typeface="Tahoma" pitchFamily="34" charset="0"/>
              </a:rPr>
              <a:t>un instrument </a:t>
            </a:r>
          </a:p>
          <a:p>
            <a:pPr algn="ctr"/>
            <a:r>
              <a:rPr lang="fr-FR" sz="1600" b="1">
                <a:solidFill>
                  <a:srgbClr val="993366"/>
                </a:solidFill>
                <a:latin typeface="Tahoma" pitchFamily="34" charset="0"/>
              </a:rPr>
              <a:t>rempli d’instructions</a:t>
            </a:r>
            <a:r>
              <a:rPr lang="fr-FR" sz="1600" b="1">
                <a:latin typeface="Tahoma" pitchFamily="34" charset="0"/>
              </a:rPr>
              <a:t> et non un outil </a:t>
            </a:r>
          </a:p>
          <a:p>
            <a:pPr algn="ctr"/>
            <a:r>
              <a:rPr lang="fr-FR" sz="1600" b="1">
                <a:latin typeface="Tahoma" pitchFamily="34" charset="0"/>
              </a:rPr>
              <a:t>de rationalisation</a:t>
            </a:r>
          </a:p>
        </p:txBody>
      </p:sp>
      <p:sp>
        <p:nvSpPr>
          <p:cNvPr id="147466" name="Rectangle 10" descr="Papier journal"/>
          <p:cNvSpPr>
            <a:spLocks noChangeArrowheads="1"/>
          </p:cNvSpPr>
          <p:nvPr/>
        </p:nvSpPr>
        <p:spPr bwMode="auto">
          <a:xfrm>
            <a:off x="4643438" y="4292600"/>
            <a:ext cx="4032250" cy="2016125"/>
          </a:xfrm>
          <a:prstGeom prst="rect">
            <a:avLst/>
          </a:prstGeom>
          <a:blipFill dpi="0" rotWithShape="1">
            <a:blip r:embed="rId5" cstate="print"/>
            <a:srcRect/>
            <a:tile tx="0" ty="0" sx="100000" sy="100000" flip="none" algn="tl"/>
          </a:blipFill>
          <a:ln w="9525">
            <a:solidFill>
              <a:schemeClr val="tx1"/>
            </a:solidFill>
            <a:miter lim="800000"/>
            <a:headEnd/>
            <a:tailEnd/>
          </a:ln>
        </p:spPr>
        <p:txBody>
          <a:bodyPr wrap="none" anchor="ctr"/>
          <a:lstStyle/>
          <a:p>
            <a:pPr algn="ctr"/>
            <a:r>
              <a:rPr lang="fr-FR" sz="2000" b="1">
                <a:latin typeface="Tahoma" pitchFamily="34" charset="0"/>
              </a:rPr>
              <a:t>Budget négocium</a:t>
            </a:r>
          </a:p>
          <a:p>
            <a:pPr algn="ctr"/>
            <a:endParaRPr lang="fr-FR" sz="2000" b="1">
              <a:latin typeface="Tahoma" pitchFamily="34" charset="0"/>
            </a:endParaRPr>
          </a:p>
          <a:p>
            <a:pPr algn="ctr"/>
            <a:r>
              <a:rPr lang="fr-FR" sz="1600" b="1">
                <a:latin typeface="Tahoma" pitchFamily="34" charset="0"/>
              </a:rPr>
              <a:t>Il résulte des </a:t>
            </a:r>
            <a:r>
              <a:rPr lang="fr-FR" sz="1600" b="1">
                <a:solidFill>
                  <a:srgbClr val="993366"/>
                </a:solidFill>
                <a:latin typeface="Tahoma" pitchFamily="34" charset="0"/>
              </a:rPr>
              <a:t>concertations entre les </a:t>
            </a:r>
          </a:p>
          <a:p>
            <a:pPr algn="ctr"/>
            <a:r>
              <a:rPr lang="fr-FR" sz="1600" b="1">
                <a:solidFill>
                  <a:srgbClr val="993366"/>
                </a:solidFill>
                <a:latin typeface="Tahoma" pitchFamily="34" charset="0"/>
              </a:rPr>
              <a:t>supérieurs et les opérationnels</a:t>
            </a:r>
            <a:r>
              <a:rPr lang="fr-FR" sz="1600" b="1">
                <a:latin typeface="Tahoma" pitchFamily="34" charset="0"/>
              </a:rPr>
              <a:t> en vue</a:t>
            </a:r>
          </a:p>
          <a:p>
            <a:pPr algn="ctr"/>
            <a:r>
              <a:rPr lang="fr-FR" sz="1600" b="1">
                <a:latin typeface="Tahoma" pitchFamily="34" charset="0"/>
              </a:rPr>
              <a:t>de réunir toutes les conditions de</a:t>
            </a:r>
          </a:p>
          <a:p>
            <a:pPr algn="ctr"/>
            <a:r>
              <a:rPr lang="fr-FR" sz="1600" b="1">
                <a:latin typeface="Tahoma" pitchFamily="34" charset="0"/>
              </a:rPr>
              <a:t>succès lors de son exécution.</a:t>
            </a:r>
          </a:p>
        </p:txBody>
      </p:sp>
      <p:sp>
        <p:nvSpPr>
          <p:cNvPr id="147467" name="Line 11"/>
          <p:cNvSpPr>
            <a:spLocks noChangeShapeType="1"/>
          </p:cNvSpPr>
          <p:nvPr/>
        </p:nvSpPr>
        <p:spPr bwMode="auto">
          <a:xfrm>
            <a:off x="4643438" y="3790950"/>
            <a:ext cx="0" cy="142875"/>
          </a:xfrm>
          <a:prstGeom prst="line">
            <a:avLst/>
          </a:prstGeom>
          <a:noFill/>
          <a:ln w="9525">
            <a:solidFill>
              <a:schemeClr val="tx1"/>
            </a:solidFill>
            <a:round/>
            <a:headEnd/>
            <a:tailEnd type="triangle" w="med" len="med"/>
          </a:ln>
        </p:spPr>
        <p:txBody>
          <a:bodyPr/>
          <a:lstStyle/>
          <a:p>
            <a:endParaRPr lang="fr-FR"/>
          </a:p>
        </p:txBody>
      </p:sp>
      <p:sp>
        <p:nvSpPr>
          <p:cNvPr id="147468" name="Text Box 13"/>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7470" name="Text Box 17"/>
          <p:cNvSpPr txBox="1">
            <a:spLocks noChangeArrowheads="1"/>
          </p:cNvSpPr>
          <p:nvPr/>
        </p:nvSpPr>
        <p:spPr bwMode="auto">
          <a:xfrm>
            <a:off x="900113" y="1052513"/>
            <a:ext cx="3902075" cy="457200"/>
          </a:xfrm>
          <a:prstGeom prst="rect">
            <a:avLst/>
          </a:prstGeom>
          <a:noFill/>
          <a:ln w="9525">
            <a:noFill/>
            <a:miter lim="800000"/>
            <a:headEnd/>
            <a:tailEnd/>
          </a:ln>
        </p:spPr>
        <p:txBody>
          <a:bodyPr>
            <a:spAutoFit/>
          </a:bodyPr>
          <a:lstStyle/>
          <a:p>
            <a:r>
              <a:rPr lang="fr-FR" sz="2400" b="1">
                <a:solidFill>
                  <a:srgbClr val="993366"/>
                </a:solidFill>
              </a:rPr>
              <a:t>La démarche budgétaire</a:t>
            </a:r>
          </a:p>
        </p:txBody>
      </p:sp>
      <p:sp>
        <p:nvSpPr>
          <p:cNvPr id="147471" name="Text Box 18"/>
          <p:cNvSpPr txBox="1">
            <a:spLocks noChangeArrowheads="1"/>
          </p:cNvSpPr>
          <p:nvPr/>
        </p:nvSpPr>
        <p:spPr bwMode="auto">
          <a:xfrm>
            <a:off x="684213" y="1125538"/>
            <a:ext cx="7559675" cy="711200"/>
          </a:xfrm>
          <a:prstGeom prst="rect">
            <a:avLst/>
          </a:prstGeom>
          <a:solidFill>
            <a:srgbClr val="F8F8F8"/>
          </a:solidFill>
          <a:ln w="9525">
            <a:solidFill>
              <a:srgbClr val="993366"/>
            </a:solidFill>
            <a:miter lim="800000"/>
            <a:headEnd/>
            <a:tailEnd/>
          </a:ln>
        </p:spPr>
        <p:txBody>
          <a:bodyPr>
            <a:spAutoFit/>
          </a:bodyPr>
          <a:lstStyle/>
          <a:p>
            <a:pPr>
              <a:buFontTx/>
              <a:buBlip>
                <a:blip r:embed="rId6"/>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3: Détermination des budgets définitifs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Espace réservé du numéro de diapositive 5"/>
          <p:cNvSpPr>
            <a:spLocks noGrp="1"/>
          </p:cNvSpPr>
          <p:nvPr>
            <p:ph type="sldNum" sz="quarter" idx="12"/>
          </p:nvPr>
        </p:nvSpPr>
        <p:spPr>
          <a:noFill/>
        </p:spPr>
        <p:txBody>
          <a:bodyPr/>
          <a:lstStyle/>
          <a:p>
            <a:fld id="{19ED3C09-609B-4CC7-A9E9-61DD0A8F8C75}" type="slidenum">
              <a:rPr lang="es-ES"/>
              <a:pPr/>
              <a:t>42</a:t>
            </a:fld>
            <a:endParaRPr lang="es-ES"/>
          </a:p>
        </p:txBody>
      </p:sp>
      <p:sp>
        <p:nvSpPr>
          <p:cNvPr id="148484" name="Text Box 10"/>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8486" name="Text Box 12"/>
          <p:cNvSpPr txBox="1">
            <a:spLocks noChangeArrowheads="1"/>
          </p:cNvSpPr>
          <p:nvPr/>
        </p:nvSpPr>
        <p:spPr bwMode="auto">
          <a:xfrm>
            <a:off x="900113" y="1243013"/>
            <a:ext cx="4464050"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48487" name="Text Box 13"/>
          <p:cNvSpPr txBox="1">
            <a:spLocks noChangeArrowheads="1"/>
          </p:cNvSpPr>
          <p:nvPr/>
        </p:nvSpPr>
        <p:spPr bwMode="auto">
          <a:xfrm>
            <a:off x="757238" y="1700213"/>
            <a:ext cx="7415212" cy="711200"/>
          </a:xfrm>
          <a:prstGeom prst="rect">
            <a:avLst/>
          </a:prstGeom>
          <a:solidFill>
            <a:srgbClr val="F8F8F8"/>
          </a:solidFill>
          <a:ln w="9525">
            <a:solidFill>
              <a:srgbClr val="993366"/>
            </a:solidFill>
            <a:miter lim="800000"/>
            <a:headEnd/>
            <a:tailEnd/>
          </a:ln>
        </p:spPr>
        <p:txBody>
          <a:bodyPr>
            <a:spAutoFit/>
          </a:bodyPr>
          <a:lstStyle/>
          <a:p>
            <a:pPr>
              <a:buFontTx/>
              <a:buBlip>
                <a:blip r:embed="rId3"/>
              </a:buBlip>
            </a:pPr>
            <a:r>
              <a:rPr lang="fr-FR" sz="2000" b="1">
                <a:solidFill>
                  <a:srgbClr val="660033"/>
                </a:solidFill>
              </a:rPr>
              <a:t> La deuxième étape: La budgétisation </a:t>
            </a:r>
          </a:p>
          <a:p>
            <a:pPr>
              <a:buFont typeface="Wingdings" pitchFamily="2" charset="2"/>
              <a:buChar char="v"/>
            </a:pPr>
            <a:r>
              <a:rPr lang="fr-FR" sz="2000" b="1">
                <a:solidFill>
                  <a:srgbClr val="660033"/>
                </a:solidFill>
              </a:rPr>
              <a:t> Phase 3: Détermination des budgets définitifs</a:t>
            </a:r>
          </a:p>
        </p:txBody>
      </p:sp>
      <p:sp>
        <p:nvSpPr>
          <p:cNvPr id="1002512" name="Rectangle 16"/>
          <p:cNvSpPr>
            <a:spLocks noChangeArrowheads="1"/>
          </p:cNvSpPr>
          <p:nvPr/>
        </p:nvSpPr>
        <p:spPr bwMode="auto">
          <a:xfrm>
            <a:off x="755650" y="2420938"/>
            <a:ext cx="7416800" cy="3821112"/>
          </a:xfrm>
          <a:prstGeom prst="rect">
            <a:avLst/>
          </a:prstGeom>
          <a:solidFill>
            <a:srgbClr val="F8F8F8"/>
          </a:solidFill>
          <a:ln w="9525">
            <a:solidFill>
              <a:srgbClr val="993366"/>
            </a:solidFill>
            <a:miter lim="800000"/>
            <a:headEnd/>
            <a:tailEnd/>
          </a:ln>
          <a:effectLst/>
        </p:spPr>
        <p:txBody>
          <a:bodyPr>
            <a:spAutoFit/>
          </a:bodyPr>
          <a:lstStyle/>
          <a:p>
            <a:pPr>
              <a:defRPr/>
            </a:pPr>
            <a:endParaRPr lang="fr-FR" b="1"/>
          </a:p>
          <a:p>
            <a:pPr>
              <a:lnSpc>
                <a:spcPct val="125000"/>
              </a:lnSpc>
              <a:defRPr/>
            </a:pPr>
            <a:r>
              <a:rPr lang="fr-FR" b="1"/>
              <a:t>Il est important que le budget soit </a:t>
            </a:r>
            <a:r>
              <a:rPr lang="fr-FR" b="1">
                <a:solidFill>
                  <a:srgbClr val="CC3399"/>
                </a:solidFill>
              </a:rPr>
              <a:t>accepté par tous</a:t>
            </a:r>
            <a:r>
              <a:rPr lang="fr-FR" b="1"/>
              <a:t> les opérationnels et tous  les responsables budgétaires. Un budget non accepté est un mauvais budget dans lequel personne ne se reconnaît et ne se donnera les moyens de l’atteindre.</a:t>
            </a:r>
          </a:p>
          <a:p>
            <a:pPr>
              <a:defRPr/>
            </a:pPr>
            <a:endParaRPr lang="fr-FR" b="1"/>
          </a:p>
          <a:p>
            <a:pPr>
              <a:defRPr/>
            </a:pPr>
            <a:r>
              <a:rPr lang="fr-FR" b="1"/>
              <a:t>Le budget risque de passer du </a:t>
            </a:r>
            <a:r>
              <a:rPr lang="fr-FR" sz="2000" b="1">
                <a:solidFill>
                  <a:srgbClr val="CC3399"/>
                </a:solidFill>
              </a:rPr>
              <a:t>« budget proposé » </a:t>
            </a:r>
          </a:p>
          <a:p>
            <a:pPr>
              <a:defRPr/>
            </a:pPr>
            <a:r>
              <a:rPr lang="fr-FR" b="1"/>
              <a:t>			                  au </a:t>
            </a:r>
            <a:r>
              <a:rPr lang="fr-FR" sz="2000" b="1">
                <a:solidFill>
                  <a:srgbClr val="CC3399"/>
                </a:solidFill>
              </a:rPr>
              <a:t>« budget imposé</a:t>
            </a:r>
            <a:r>
              <a:rPr lang="fr-FR" sz="2000">
                <a:solidFill>
                  <a:srgbClr val="CC3399"/>
                </a:solidFill>
              </a:rPr>
              <a:t> »</a:t>
            </a:r>
          </a:p>
          <a:p>
            <a:pPr>
              <a:defRPr/>
            </a:pPr>
            <a:r>
              <a:rPr lang="fr-FR">
                <a:effectLst>
                  <a:outerShdw blurRad="38100" dist="38100" dir="2700000" algn="tl">
                    <a:srgbClr val="C0C0C0"/>
                  </a:outerShdw>
                </a:effectLst>
              </a:rPr>
              <a:t>	            </a:t>
            </a:r>
          </a:p>
          <a:p>
            <a:pPr>
              <a:defRPr/>
            </a:pPr>
            <a:r>
              <a:rPr lang="fr-FR">
                <a:effectLst>
                  <a:outerShdw blurRad="38100" dist="38100" dir="2700000" algn="tl">
                    <a:srgbClr val="C0C0C0"/>
                  </a:outerShdw>
                </a:effectLst>
              </a:rPr>
              <a:t>	        </a:t>
            </a:r>
            <a:r>
              <a:rPr lang="fr-FR" b="1">
                <a:effectLst>
                  <a:outerShdw blurRad="38100" dist="38100" dir="2700000" algn="tl">
                    <a:srgbClr val="C0C0C0"/>
                  </a:outerShdw>
                </a:effectLst>
              </a:rPr>
              <a:t> </a:t>
            </a:r>
            <a:r>
              <a:rPr lang="fr-FR" sz="2000" b="1"/>
              <a:t>La motivation des opérationnels    </a:t>
            </a:r>
          </a:p>
          <a:p>
            <a:pPr>
              <a:defRPr/>
            </a:pPr>
            <a:endParaRPr lang="fr-FR" sz="2000" b="1"/>
          </a:p>
          <a:p>
            <a:pPr>
              <a:defRPr/>
            </a:pPr>
            <a:r>
              <a:rPr lang="fr-FR" b="1"/>
              <a:t>                       </a:t>
            </a:r>
            <a:r>
              <a:rPr lang="fr-FR" sz="2000" b="1"/>
              <a:t>devient alors un véritable enjeu.</a:t>
            </a:r>
          </a:p>
        </p:txBody>
      </p:sp>
      <p:sp>
        <p:nvSpPr>
          <p:cNvPr id="148489" name="AutoShape 17"/>
          <p:cNvSpPr>
            <a:spLocks noChangeArrowheads="1"/>
          </p:cNvSpPr>
          <p:nvPr/>
        </p:nvSpPr>
        <p:spPr bwMode="auto">
          <a:xfrm>
            <a:off x="900113" y="5445125"/>
            <a:ext cx="1439862" cy="593725"/>
          </a:xfrm>
          <a:prstGeom prst="rightArrow">
            <a:avLst>
              <a:gd name="adj1" fmla="val 50000"/>
              <a:gd name="adj2" fmla="val 108985"/>
            </a:avLst>
          </a:prstGeom>
          <a:solidFill>
            <a:srgbClr val="CC3399"/>
          </a:solidFill>
          <a:ln w="12700">
            <a:solidFill>
              <a:srgbClr val="3333CC"/>
            </a:solidFill>
            <a:miter lim="800000"/>
            <a:headEnd/>
            <a:tailEnd/>
          </a:ln>
        </p:spPr>
        <p:txBody>
          <a:bodyPr lIns="90000" tIns="46800" rIns="90000" bIns="46800" anchor="ctr">
            <a:spAutoFit/>
          </a:bodyPr>
          <a:lstStyle/>
          <a:p>
            <a:pPr algn="ctr"/>
            <a:r>
              <a:rPr lang="fr-FR" sz="1600">
                <a:latin typeface="Tahoma" pitchFamily="34" charset="0"/>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Espace réservé du numéro de diapositive 5"/>
          <p:cNvSpPr>
            <a:spLocks noGrp="1"/>
          </p:cNvSpPr>
          <p:nvPr>
            <p:ph type="sldNum" sz="quarter" idx="12"/>
          </p:nvPr>
        </p:nvSpPr>
        <p:spPr>
          <a:noFill/>
        </p:spPr>
        <p:txBody>
          <a:bodyPr/>
          <a:lstStyle/>
          <a:p>
            <a:fld id="{F1EB1298-CEC4-462A-8978-13D5EE5D5E23}" type="slidenum">
              <a:rPr lang="es-ES"/>
              <a:pPr/>
              <a:t>43</a:t>
            </a:fld>
            <a:endParaRPr lang="es-ES"/>
          </a:p>
        </p:txBody>
      </p:sp>
      <p:sp>
        <p:nvSpPr>
          <p:cNvPr id="149508" name="Text Box 5"/>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49510" name="Text Box 7"/>
          <p:cNvSpPr txBox="1">
            <a:spLocks noChangeArrowheads="1"/>
          </p:cNvSpPr>
          <p:nvPr/>
        </p:nvSpPr>
        <p:spPr bwMode="auto">
          <a:xfrm>
            <a:off x="1187450" y="1100138"/>
            <a:ext cx="4608513"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49511" name="Text Box 8"/>
          <p:cNvSpPr txBox="1">
            <a:spLocks noChangeArrowheads="1"/>
          </p:cNvSpPr>
          <p:nvPr/>
        </p:nvSpPr>
        <p:spPr bwMode="auto">
          <a:xfrm>
            <a:off x="1239838" y="1576388"/>
            <a:ext cx="3692525" cy="457200"/>
          </a:xfrm>
          <a:prstGeom prst="rect">
            <a:avLst/>
          </a:prstGeom>
          <a:noFill/>
          <a:ln w="9525">
            <a:noFill/>
            <a:miter lim="800000"/>
            <a:headEnd/>
            <a:tailEnd/>
          </a:ln>
        </p:spPr>
        <p:txBody>
          <a:bodyPr>
            <a:spAutoFit/>
          </a:bodyPr>
          <a:lstStyle/>
          <a:p>
            <a:r>
              <a:rPr lang="fr-FR" sz="2400" b="1">
                <a:solidFill>
                  <a:srgbClr val="CC3399"/>
                </a:solidFill>
              </a:rPr>
              <a:t>Le budget de Trésorerie</a:t>
            </a:r>
          </a:p>
        </p:txBody>
      </p:sp>
      <p:sp>
        <p:nvSpPr>
          <p:cNvPr id="149512" name="Text Box 9"/>
          <p:cNvSpPr txBox="1">
            <a:spLocks noChangeArrowheads="1"/>
          </p:cNvSpPr>
          <p:nvPr/>
        </p:nvSpPr>
        <p:spPr bwMode="auto">
          <a:xfrm>
            <a:off x="1384300" y="2152650"/>
            <a:ext cx="6859588" cy="3946525"/>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None/>
            </a:pPr>
            <a:r>
              <a:rPr lang="fr-FR" b="1"/>
              <a:t> </a:t>
            </a:r>
          </a:p>
          <a:p>
            <a:pPr>
              <a:buClr>
                <a:srgbClr val="993366"/>
              </a:buClr>
              <a:buFont typeface="Wingdings" pitchFamily="2" charset="2"/>
              <a:buChar char="Ø"/>
            </a:pPr>
            <a:r>
              <a:rPr lang="fr-FR" b="1"/>
              <a:t> C’est le budget </a:t>
            </a:r>
            <a:r>
              <a:rPr lang="fr-FR" b="1">
                <a:solidFill>
                  <a:srgbClr val="993366"/>
                </a:solidFill>
              </a:rPr>
              <a:t>résultant des autres budgets</a:t>
            </a:r>
            <a:r>
              <a:rPr lang="fr-FR" b="1"/>
              <a:t>, il traduit en </a:t>
            </a:r>
            <a:r>
              <a:rPr lang="fr-FR" b="1">
                <a:solidFill>
                  <a:srgbClr val="993366"/>
                </a:solidFill>
              </a:rPr>
              <a:t>recettes et en dépenses</a:t>
            </a:r>
            <a:r>
              <a:rPr lang="fr-FR" b="1"/>
              <a:t> tous les budgets de l’entreprise.</a:t>
            </a:r>
          </a:p>
          <a:p>
            <a:r>
              <a:rPr lang="fr-FR" b="1"/>
              <a:t>Il va garantir la </a:t>
            </a:r>
            <a:r>
              <a:rPr lang="fr-FR" b="1">
                <a:solidFill>
                  <a:srgbClr val="993366"/>
                </a:solidFill>
              </a:rPr>
              <a:t>solvabilité</a:t>
            </a:r>
            <a:r>
              <a:rPr lang="fr-FR" b="1"/>
              <a:t> des flux monétaires. </a:t>
            </a:r>
          </a:p>
          <a:p>
            <a:endParaRPr lang="fr-FR" b="1"/>
          </a:p>
          <a:p>
            <a:pPr>
              <a:buClr>
                <a:srgbClr val="993366"/>
              </a:buClr>
              <a:buFont typeface="Wingdings" pitchFamily="2" charset="2"/>
              <a:buChar char="Ø"/>
            </a:pPr>
            <a:r>
              <a:rPr lang="fr-FR" b="1"/>
              <a:t> Le Budget de Trésorerie est la transformation </a:t>
            </a:r>
            <a:r>
              <a:rPr lang="fr-FR" b="1">
                <a:solidFill>
                  <a:srgbClr val="993366"/>
                </a:solidFill>
              </a:rPr>
              <a:t>des produits</a:t>
            </a:r>
            <a:r>
              <a:rPr lang="fr-FR"/>
              <a:t> </a:t>
            </a:r>
            <a:r>
              <a:rPr lang="fr-FR" b="1"/>
              <a:t>et </a:t>
            </a:r>
            <a:r>
              <a:rPr lang="fr-FR" b="1">
                <a:solidFill>
                  <a:srgbClr val="993366"/>
                </a:solidFill>
              </a:rPr>
              <a:t>des</a:t>
            </a:r>
            <a:r>
              <a:rPr lang="fr-FR">
                <a:solidFill>
                  <a:srgbClr val="993366"/>
                </a:solidFill>
              </a:rPr>
              <a:t> </a:t>
            </a:r>
            <a:r>
              <a:rPr lang="fr-FR" b="1">
                <a:solidFill>
                  <a:srgbClr val="993366"/>
                </a:solidFill>
              </a:rPr>
              <a:t>charges</a:t>
            </a:r>
            <a:r>
              <a:rPr lang="fr-FR" b="1"/>
              <a:t> de tous les budgets précédents en encaissements et en </a:t>
            </a:r>
            <a:r>
              <a:rPr lang="fr-FR" b="1">
                <a:solidFill>
                  <a:srgbClr val="993366"/>
                </a:solidFill>
              </a:rPr>
              <a:t>décaissements. </a:t>
            </a:r>
          </a:p>
          <a:p>
            <a:endParaRPr lang="fr-FR" b="1">
              <a:solidFill>
                <a:srgbClr val="993366"/>
              </a:solidFill>
            </a:endParaRPr>
          </a:p>
          <a:p>
            <a:pPr>
              <a:buClr>
                <a:srgbClr val="993366"/>
              </a:buClr>
              <a:buFont typeface="Wingdings" pitchFamily="2" charset="2"/>
              <a:buChar char="Ø"/>
            </a:pPr>
            <a:r>
              <a:rPr lang="fr-FR" b="1"/>
              <a:t> L’établissement du budget de trésorerie consiste en transposant dans le temps:</a:t>
            </a:r>
          </a:p>
          <a:p>
            <a:pPr lvl="1">
              <a:buClr>
                <a:srgbClr val="993366"/>
              </a:buClr>
              <a:buFont typeface="Wingdings" pitchFamily="2" charset="2"/>
              <a:buChar char="ü"/>
            </a:pPr>
            <a:r>
              <a:rPr lang="fr-FR" b="1"/>
              <a:t> Le budget d’exploitation</a:t>
            </a:r>
          </a:p>
          <a:p>
            <a:pPr lvl="1">
              <a:buClr>
                <a:srgbClr val="993366"/>
              </a:buClr>
              <a:buFont typeface="Wingdings" pitchFamily="2" charset="2"/>
              <a:buChar char="ü"/>
            </a:pPr>
            <a:r>
              <a:rPr lang="fr-FR" b="1"/>
              <a:t> Le budget d’investissement  </a:t>
            </a:r>
          </a:p>
          <a:p>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Espace réservé du numéro de diapositive 5"/>
          <p:cNvSpPr>
            <a:spLocks noGrp="1"/>
          </p:cNvSpPr>
          <p:nvPr>
            <p:ph type="sldNum" sz="quarter" idx="12"/>
          </p:nvPr>
        </p:nvSpPr>
        <p:spPr>
          <a:noFill/>
        </p:spPr>
        <p:txBody>
          <a:bodyPr/>
          <a:lstStyle/>
          <a:p>
            <a:fld id="{1436FABB-5F87-4C31-9299-AB475705761C}" type="slidenum">
              <a:rPr lang="es-ES"/>
              <a:pPr/>
              <a:t>44</a:t>
            </a:fld>
            <a:endParaRPr lang="es-ES"/>
          </a:p>
        </p:txBody>
      </p:sp>
      <p:sp>
        <p:nvSpPr>
          <p:cNvPr id="150532" name="Text Box 2"/>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0534" name="Text Box 4"/>
          <p:cNvSpPr txBox="1">
            <a:spLocks noChangeArrowheads="1"/>
          </p:cNvSpPr>
          <p:nvPr/>
        </p:nvSpPr>
        <p:spPr bwMode="auto">
          <a:xfrm>
            <a:off x="1187450" y="1243013"/>
            <a:ext cx="4968875"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0535" name="Text Box 5"/>
          <p:cNvSpPr txBox="1">
            <a:spLocks noChangeArrowheads="1"/>
          </p:cNvSpPr>
          <p:nvPr/>
        </p:nvSpPr>
        <p:spPr bwMode="auto">
          <a:xfrm>
            <a:off x="1239838" y="1747838"/>
            <a:ext cx="3692525" cy="457200"/>
          </a:xfrm>
          <a:prstGeom prst="rect">
            <a:avLst/>
          </a:prstGeom>
          <a:noFill/>
          <a:ln w="9525">
            <a:noFill/>
            <a:miter lim="800000"/>
            <a:headEnd/>
            <a:tailEnd/>
          </a:ln>
        </p:spPr>
        <p:txBody>
          <a:bodyPr>
            <a:spAutoFit/>
          </a:bodyPr>
          <a:lstStyle/>
          <a:p>
            <a:r>
              <a:rPr lang="fr-FR" sz="2400" b="1">
                <a:solidFill>
                  <a:srgbClr val="CC3399"/>
                </a:solidFill>
              </a:rPr>
              <a:t>Le budget de Trésorerie</a:t>
            </a:r>
          </a:p>
        </p:txBody>
      </p:sp>
      <p:sp>
        <p:nvSpPr>
          <p:cNvPr id="150536" name="Text Box 6"/>
          <p:cNvSpPr txBox="1">
            <a:spLocks noChangeArrowheads="1"/>
          </p:cNvSpPr>
          <p:nvPr/>
        </p:nvSpPr>
        <p:spPr bwMode="auto">
          <a:xfrm>
            <a:off x="1187450" y="2393950"/>
            <a:ext cx="6932613" cy="3122613"/>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None/>
            </a:pPr>
            <a:r>
              <a:rPr lang="fr-FR" b="1"/>
              <a:t> </a:t>
            </a:r>
          </a:p>
          <a:p>
            <a:pPr>
              <a:buClr>
                <a:srgbClr val="993366"/>
              </a:buClr>
              <a:buFont typeface="Wingdings" pitchFamily="2" charset="2"/>
              <a:buChar char="Ø"/>
            </a:pPr>
            <a:r>
              <a:rPr lang="fr-FR" b="1"/>
              <a:t> Budget de trésorerie – exploitation</a:t>
            </a:r>
          </a:p>
          <a:p>
            <a:pPr>
              <a:buClr>
                <a:srgbClr val="993366"/>
              </a:buClr>
              <a:buFont typeface="Wingdings" pitchFamily="2" charset="2"/>
              <a:buNone/>
            </a:pPr>
            <a:endParaRPr lang="fr-FR" b="1"/>
          </a:p>
          <a:p>
            <a:pPr>
              <a:buClr>
                <a:srgbClr val="993366"/>
              </a:buClr>
              <a:buFont typeface="Wingdings" pitchFamily="2" charset="2"/>
              <a:buNone/>
            </a:pPr>
            <a:r>
              <a:rPr lang="fr-FR" b="1"/>
              <a:t>Pour établir le budget de trésorerie – exploitation, on part du compte prévisionnel d’exploitation établi mensuellement, </a:t>
            </a:r>
          </a:p>
          <a:p>
            <a:pPr>
              <a:buClr>
                <a:srgbClr val="993366"/>
              </a:buClr>
              <a:buFont typeface="Wingdings" pitchFamily="2" charset="2"/>
              <a:buNone/>
            </a:pPr>
            <a:r>
              <a:rPr lang="fr-FR" b="1"/>
              <a:t>on note:</a:t>
            </a:r>
          </a:p>
          <a:p>
            <a:pPr>
              <a:buClr>
                <a:srgbClr val="993366"/>
              </a:buClr>
              <a:buFont typeface="Wingdings" pitchFamily="2" charset="2"/>
              <a:buChar char="ü"/>
            </a:pPr>
            <a:r>
              <a:rPr lang="fr-FR" b="1"/>
              <a:t> les décaissements correspondants aux charges prévues</a:t>
            </a:r>
          </a:p>
          <a:p>
            <a:pPr>
              <a:buClr>
                <a:srgbClr val="993366"/>
              </a:buClr>
              <a:buFont typeface="Wingdings" pitchFamily="2" charset="2"/>
              <a:buChar char="ü"/>
            </a:pPr>
            <a:r>
              <a:rPr lang="fr-FR" b="1"/>
              <a:t> et les encaissements correspondants aux ventes prévues, </a:t>
            </a:r>
          </a:p>
          <a:p>
            <a:pPr>
              <a:buClr>
                <a:srgbClr val="993366"/>
              </a:buClr>
              <a:buFont typeface="Wingdings" pitchFamily="2" charset="2"/>
              <a:buNone/>
            </a:pPr>
            <a:r>
              <a:rPr lang="fr-FR" b="1"/>
              <a:t>compte tenu des crédits obtenus des fournisseurs et des crédits accordés aux clients.  </a:t>
            </a:r>
            <a:endParaRPr lang="fr-FR" b="1">
              <a:solidFill>
                <a:srgbClr val="993366"/>
              </a:solidFill>
            </a:endParaRPr>
          </a:p>
          <a:p>
            <a:endParaRPr lang="fr-FR" b="1"/>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Espace réservé du numéro de diapositive 5"/>
          <p:cNvSpPr>
            <a:spLocks noGrp="1"/>
          </p:cNvSpPr>
          <p:nvPr>
            <p:ph type="sldNum" sz="quarter" idx="12"/>
          </p:nvPr>
        </p:nvSpPr>
        <p:spPr>
          <a:noFill/>
        </p:spPr>
        <p:txBody>
          <a:bodyPr/>
          <a:lstStyle/>
          <a:p>
            <a:fld id="{C8FF0AB4-2602-4A05-B58F-F5EF2BB48709}" type="slidenum">
              <a:rPr lang="es-ES"/>
              <a:pPr/>
              <a:t>45</a:t>
            </a:fld>
            <a:endParaRPr lang="es-ES"/>
          </a:p>
        </p:txBody>
      </p:sp>
      <p:sp>
        <p:nvSpPr>
          <p:cNvPr id="151556" name="Text Box 2"/>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1558" name="Text Box 4"/>
          <p:cNvSpPr txBox="1">
            <a:spLocks noChangeArrowheads="1"/>
          </p:cNvSpPr>
          <p:nvPr/>
        </p:nvSpPr>
        <p:spPr bwMode="auto">
          <a:xfrm>
            <a:off x="1187450" y="1243013"/>
            <a:ext cx="5040313"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1559" name="Text Box 5"/>
          <p:cNvSpPr txBox="1">
            <a:spLocks noChangeArrowheads="1"/>
          </p:cNvSpPr>
          <p:nvPr/>
        </p:nvSpPr>
        <p:spPr bwMode="auto">
          <a:xfrm>
            <a:off x="1239838" y="1676400"/>
            <a:ext cx="3692525" cy="457200"/>
          </a:xfrm>
          <a:prstGeom prst="rect">
            <a:avLst/>
          </a:prstGeom>
          <a:noFill/>
          <a:ln w="9525">
            <a:noFill/>
            <a:miter lim="800000"/>
            <a:headEnd/>
            <a:tailEnd/>
          </a:ln>
        </p:spPr>
        <p:txBody>
          <a:bodyPr>
            <a:spAutoFit/>
          </a:bodyPr>
          <a:lstStyle/>
          <a:p>
            <a:r>
              <a:rPr lang="fr-FR" sz="2400" b="1">
                <a:solidFill>
                  <a:srgbClr val="CC3399"/>
                </a:solidFill>
              </a:rPr>
              <a:t>Le budget de Trésorerie</a:t>
            </a:r>
          </a:p>
        </p:txBody>
      </p:sp>
      <p:sp>
        <p:nvSpPr>
          <p:cNvPr id="151560" name="Text Box 6"/>
          <p:cNvSpPr txBox="1">
            <a:spLocks noChangeArrowheads="1"/>
          </p:cNvSpPr>
          <p:nvPr/>
        </p:nvSpPr>
        <p:spPr bwMode="auto">
          <a:xfrm>
            <a:off x="1403350" y="2368550"/>
            <a:ext cx="6481763" cy="3343275"/>
          </a:xfrm>
          <a:prstGeom prst="rect">
            <a:avLst/>
          </a:prstGeom>
          <a:solidFill>
            <a:srgbClr val="F8F8F8"/>
          </a:solidFill>
          <a:ln w="9525">
            <a:solidFill>
              <a:srgbClr val="993366"/>
            </a:solidFill>
            <a:miter lim="800000"/>
            <a:headEnd/>
            <a:tailEnd/>
          </a:ln>
        </p:spPr>
        <p:txBody>
          <a:bodyPr>
            <a:spAutoFit/>
          </a:bodyPr>
          <a:lstStyle/>
          <a:p>
            <a:pPr>
              <a:buClr>
                <a:srgbClr val="993366"/>
              </a:buClr>
              <a:buFont typeface="Wingdings" pitchFamily="2" charset="2"/>
              <a:buNone/>
            </a:pPr>
            <a:r>
              <a:rPr lang="fr-FR" b="1"/>
              <a:t> </a:t>
            </a:r>
            <a:endParaRPr lang="fr-FR" b="1">
              <a:solidFill>
                <a:srgbClr val="993366"/>
              </a:solidFill>
            </a:endParaRPr>
          </a:p>
          <a:p>
            <a:pPr>
              <a:buClr>
                <a:srgbClr val="993366"/>
              </a:buClr>
              <a:buFont typeface="Wingdings" pitchFamily="2" charset="2"/>
              <a:buChar char="Ø"/>
            </a:pPr>
            <a:r>
              <a:rPr lang="fr-FR" b="1"/>
              <a:t> Le budget de trésorerie – investissement:</a:t>
            </a:r>
          </a:p>
          <a:p>
            <a:pPr>
              <a:buClr>
                <a:srgbClr val="993366"/>
              </a:buClr>
              <a:buFont typeface="Wingdings" pitchFamily="2" charset="2"/>
              <a:buNone/>
            </a:pPr>
            <a:endParaRPr lang="fr-FR" b="1"/>
          </a:p>
          <a:p>
            <a:pPr>
              <a:lnSpc>
                <a:spcPct val="130000"/>
              </a:lnSpc>
            </a:pPr>
            <a:r>
              <a:rPr lang="fr-FR" b="1"/>
              <a:t> Pour établir le budget de trésorerie – investissement, </a:t>
            </a:r>
          </a:p>
          <a:p>
            <a:pPr>
              <a:lnSpc>
                <a:spcPct val="130000"/>
              </a:lnSpc>
            </a:pPr>
            <a:r>
              <a:rPr lang="fr-FR" b="1"/>
              <a:t>on part du programme d’investissement et on met en place dans le temps les dépenses qui seront couvertes </a:t>
            </a:r>
          </a:p>
          <a:p>
            <a:pPr>
              <a:lnSpc>
                <a:spcPct val="130000"/>
              </a:lnSpc>
            </a:pPr>
            <a:endParaRPr lang="fr-FR" b="1"/>
          </a:p>
          <a:p>
            <a:pPr lvl="1">
              <a:lnSpc>
                <a:spcPct val="130000"/>
              </a:lnSpc>
              <a:buClr>
                <a:srgbClr val="993366"/>
              </a:buClr>
              <a:buFont typeface="Wingdings" pitchFamily="2" charset="2"/>
              <a:buChar char="ü"/>
            </a:pPr>
            <a:r>
              <a:rPr lang="fr-FR" b="1"/>
              <a:t> par l’autofinancement ou </a:t>
            </a:r>
          </a:p>
          <a:p>
            <a:pPr lvl="1">
              <a:lnSpc>
                <a:spcPct val="130000"/>
              </a:lnSpc>
              <a:buClr>
                <a:srgbClr val="993366"/>
              </a:buClr>
              <a:buFont typeface="Wingdings" pitchFamily="2" charset="2"/>
              <a:buChar char="ü"/>
            </a:pPr>
            <a:r>
              <a:rPr lang="fr-FR" b="1"/>
              <a:t> par le recours au crédit.</a:t>
            </a:r>
          </a:p>
          <a:p>
            <a:endParaRPr lang="fr-FR" b="1"/>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Espace réservé du numéro de diapositive 3"/>
          <p:cNvSpPr>
            <a:spLocks noGrp="1"/>
          </p:cNvSpPr>
          <p:nvPr>
            <p:ph type="sldNum" sz="quarter" idx="12"/>
          </p:nvPr>
        </p:nvSpPr>
        <p:spPr>
          <a:noFill/>
        </p:spPr>
        <p:txBody>
          <a:bodyPr/>
          <a:lstStyle/>
          <a:p>
            <a:fld id="{6076AD8C-139E-46BB-9D97-4B5CD2CDDFE2}" type="slidenum">
              <a:rPr lang="es-ES"/>
              <a:pPr/>
              <a:t>46</a:t>
            </a:fld>
            <a:endParaRPr lang="es-ES"/>
          </a:p>
        </p:txBody>
      </p:sp>
      <p:sp>
        <p:nvSpPr>
          <p:cNvPr id="413698" name="Text Box 2"/>
          <p:cNvSpPr txBox="1">
            <a:spLocks noChangeArrowheads="1"/>
          </p:cNvSpPr>
          <p:nvPr/>
        </p:nvSpPr>
        <p:spPr bwMode="auto">
          <a:xfrm>
            <a:off x="1908175" y="1341438"/>
            <a:ext cx="4248150" cy="396875"/>
          </a:xfrm>
          <a:prstGeom prst="rect">
            <a:avLst/>
          </a:prstGeom>
          <a:gradFill rotWithShape="1">
            <a:gsLst>
              <a:gs pos="0">
                <a:srgbClr val="00CC66">
                  <a:gamma/>
                  <a:shade val="46275"/>
                  <a:invGamma/>
                </a:srgbClr>
              </a:gs>
              <a:gs pos="50000">
                <a:srgbClr val="00CC66"/>
              </a:gs>
              <a:gs pos="100000">
                <a:srgbClr val="00CC66">
                  <a:gamma/>
                  <a:shade val="46275"/>
                  <a:invGamma/>
                </a:srgbClr>
              </a:gs>
            </a:gsLst>
            <a:lin ang="5400000" scaled="1"/>
          </a:gradFill>
          <a:ln w="12700">
            <a:noFill/>
            <a:miter lim="800000"/>
            <a:headEnd/>
            <a:tailEnd/>
          </a:ln>
          <a:effectLst/>
        </p:spPr>
        <p:txBody>
          <a:bodyPr>
            <a:spAutoFit/>
          </a:bodyPr>
          <a:lstStyle/>
          <a:p>
            <a:pPr algn="ctr" eaLnBrk="0" hangingPunct="0">
              <a:defRPr/>
            </a:pPr>
            <a:r>
              <a:rPr lang="en-US" sz="2000" b="1">
                <a:solidFill>
                  <a:schemeClr val="bg2"/>
                </a:solidFill>
                <a:effectLst>
                  <a:outerShdw blurRad="38100" dist="38100" dir="2700000" algn="tl">
                    <a:srgbClr val="000000"/>
                  </a:outerShdw>
                </a:effectLst>
              </a:rPr>
              <a:t>DÉFINITION </a:t>
            </a:r>
          </a:p>
        </p:txBody>
      </p:sp>
      <p:sp>
        <p:nvSpPr>
          <p:cNvPr id="413699" name="Text Box 3"/>
          <p:cNvSpPr txBox="1">
            <a:spLocks noChangeArrowheads="1"/>
          </p:cNvSpPr>
          <p:nvPr/>
        </p:nvSpPr>
        <p:spPr bwMode="auto">
          <a:xfrm>
            <a:off x="0" y="1722438"/>
            <a:ext cx="1790700" cy="317500"/>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eaLnBrk="0" hangingPunct="0"/>
            <a:r>
              <a:rPr lang="en-US" sz="1400" b="1"/>
              <a:t>Budget des </a:t>
            </a:r>
            <a:r>
              <a:rPr lang="fr-FR" sz="1400" b="1"/>
              <a:t>Ventes</a:t>
            </a:r>
          </a:p>
        </p:txBody>
      </p:sp>
      <p:sp>
        <p:nvSpPr>
          <p:cNvPr id="413700" name="Text Box 4"/>
          <p:cNvSpPr txBox="1">
            <a:spLocks noChangeArrowheads="1"/>
          </p:cNvSpPr>
          <p:nvPr/>
        </p:nvSpPr>
        <p:spPr bwMode="auto">
          <a:xfrm>
            <a:off x="6303963" y="1722438"/>
            <a:ext cx="2046287" cy="317500"/>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eaLnBrk="0" hangingPunct="0"/>
            <a:r>
              <a:rPr lang="en-US" sz="1400" b="1"/>
              <a:t>Budget de Production</a:t>
            </a:r>
          </a:p>
        </p:txBody>
      </p:sp>
      <p:sp>
        <p:nvSpPr>
          <p:cNvPr id="413701" name="Text Box 5"/>
          <p:cNvSpPr txBox="1">
            <a:spLocks noChangeArrowheads="1"/>
          </p:cNvSpPr>
          <p:nvPr/>
        </p:nvSpPr>
        <p:spPr bwMode="auto">
          <a:xfrm>
            <a:off x="685800" y="2332038"/>
            <a:ext cx="1633538" cy="530225"/>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eaLnBrk="0" hangingPunct="0"/>
            <a:r>
              <a:rPr lang="en-US" sz="1400" b="1"/>
              <a:t>Budget des </a:t>
            </a:r>
            <a:r>
              <a:rPr lang="fr-FR" sz="1400" b="1"/>
              <a:t>Frais</a:t>
            </a:r>
          </a:p>
          <a:p>
            <a:pPr eaLnBrk="0" hangingPunct="0"/>
            <a:r>
              <a:rPr lang="fr-FR" sz="1400" b="1"/>
              <a:t> Commerciaux</a:t>
            </a:r>
          </a:p>
        </p:txBody>
      </p:sp>
      <p:sp>
        <p:nvSpPr>
          <p:cNvPr id="413702" name="Text Box 6"/>
          <p:cNvSpPr txBox="1">
            <a:spLocks noChangeArrowheads="1"/>
          </p:cNvSpPr>
          <p:nvPr/>
        </p:nvSpPr>
        <p:spPr bwMode="auto">
          <a:xfrm>
            <a:off x="2438400" y="2492375"/>
            <a:ext cx="1830388" cy="317500"/>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eaLnBrk="0" hangingPunct="0"/>
            <a:r>
              <a:rPr lang="en-US" sz="1400" b="1"/>
              <a:t>Budget des </a:t>
            </a:r>
            <a:r>
              <a:rPr lang="fr-FR" sz="1400" b="1"/>
              <a:t>Approv</a:t>
            </a:r>
          </a:p>
        </p:txBody>
      </p:sp>
      <p:sp>
        <p:nvSpPr>
          <p:cNvPr id="413703" name="Text Box 7"/>
          <p:cNvSpPr txBox="1">
            <a:spLocks noChangeArrowheads="1"/>
          </p:cNvSpPr>
          <p:nvPr/>
        </p:nvSpPr>
        <p:spPr bwMode="auto">
          <a:xfrm>
            <a:off x="4343400" y="2492375"/>
            <a:ext cx="1909763" cy="530225"/>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algn="ctr" eaLnBrk="0" hangingPunct="0"/>
            <a:r>
              <a:rPr lang="en-US" sz="1400" b="1"/>
              <a:t>Budget des Ateliers </a:t>
            </a:r>
          </a:p>
          <a:p>
            <a:pPr algn="ctr" eaLnBrk="0" hangingPunct="0"/>
            <a:r>
              <a:rPr lang="en-US" sz="1400" b="1"/>
              <a:t>de Fabrication</a:t>
            </a:r>
          </a:p>
        </p:txBody>
      </p:sp>
      <p:sp>
        <p:nvSpPr>
          <p:cNvPr id="413704" name="Text Box 8"/>
          <p:cNvSpPr txBox="1">
            <a:spLocks noChangeArrowheads="1"/>
          </p:cNvSpPr>
          <p:nvPr/>
        </p:nvSpPr>
        <p:spPr bwMode="auto">
          <a:xfrm>
            <a:off x="6858000" y="2568575"/>
            <a:ext cx="1989138" cy="530225"/>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algn="ctr" eaLnBrk="0" hangingPunct="0"/>
            <a:r>
              <a:rPr lang="en-US" sz="1400" b="1"/>
              <a:t>Budget des Services </a:t>
            </a:r>
          </a:p>
          <a:p>
            <a:pPr algn="ctr" eaLnBrk="0" hangingPunct="0"/>
            <a:r>
              <a:rPr lang="fr-FR" sz="1400" b="1"/>
              <a:t>Fonctionnels</a:t>
            </a:r>
          </a:p>
        </p:txBody>
      </p:sp>
      <p:sp>
        <p:nvSpPr>
          <p:cNvPr id="413705" name="Text Box 9"/>
          <p:cNvSpPr txBox="1">
            <a:spLocks noChangeArrowheads="1"/>
          </p:cNvSpPr>
          <p:nvPr/>
        </p:nvSpPr>
        <p:spPr bwMode="auto">
          <a:xfrm>
            <a:off x="4343400" y="3406775"/>
            <a:ext cx="2311400" cy="317500"/>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eaLnBrk="0" hangingPunct="0"/>
            <a:r>
              <a:rPr lang="en-US" sz="1400" b="1"/>
              <a:t>Budget de </a:t>
            </a:r>
            <a:r>
              <a:rPr lang="fr-FR" sz="1400" b="1"/>
              <a:t>sous traitance</a:t>
            </a:r>
          </a:p>
        </p:txBody>
      </p:sp>
      <p:sp>
        <p:nvSpPr>
          <p:cNvPr id="413706" name="Text Box 10"/>
          <p:cNvSpPr txBox="1">
            <a:spLocks noChangeArrowheads="1"/>
          </p:cNvSpPr>
          <p:nvPr/>
        </p:nvSpPr>
        <p:spPr bwMode="auto">
          <a:xfrm>
            <a:off x="1981200" y="4038600"/>
            <a:ext cx="2252663" cy="287338"/>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eaLnBrk="0" hangingPunct="0"/>
            <a:r>
              <a:rPr lang="en-US" sz="1200" b="1"/>
              <a:t>Budget des </a:t>
            </a:r>
            <a:r>
              <a:rPr lang="fr-FR" sz="1200" b="1"/>
              <a:t>Investissements</a:t>
            </a:r>
          </a:p>
        </p:txBody>
      </p:sp>
      <p:sp>
        <p:nvSpPr>
          <p:cNvPr id="413707" name="Text Box 11"/>
          <p:cNvSpPr txBox="1">
            <a:spLocks noChangeArrowheads="1"/>
          </p:cNvSpPr>
          <p:nvPr/>
        </p:nvSpPr>
        <p:spPr bwMode="auto">
          <a:xfrm>
            <a:off x="1981200" y="4343400"/>
            <a:ext cx="2228850" cy="287338"/>
          </a:xfrm>
          <a:prstGeom prst="rect">
            <a:avLst/>
          </a:prstGeom>
          <a:gradFill rotWithShape="1">
            <a:gsLst>
              <a:gs pos="0">
                <a:srgbClr val="765E00"/>
              </a:gs>
              <a:gs pos="50000">
                <a:srgbClr val="FFCC00"/>
              </a:gs>
              <a:gs pos="100000">
                <a:srgbClr val="765E00"/>
              </a:gs>
            </a:gsLst>
            <a:lin ang="5400000" scaled="1"/>
          </a:gradFill>
          <a:ln w="12700">
            <a:solidFill>
              <a:schemeClr val="bg2"/>
            </a:solidFill>
            <a:miter lim="800000"/>
            <a:headEnd/>
            <a:tailEnd/>
          </a:ln>
        </p:spPr>
        <p:txBody>
          <a:bodyPr wrap="none">
            <a:spAutoFit/>
          </a:bodyPr>
          <a:lstStyle/>
          <a:p>
            <a:pPr eaLnBrk="0" hangingPunct="0"/>
            <a:r>
              <a:rPr lang="fr-FR" sz="1200" b="1"/>
              <a:t>Réalisés     </a:t>
            </a:r>
            <a:r>
              <a:rPr lang="en-US" sz="1200" b="1"/>
              <a:t>                A Faire</a:t>
            </a:r>
          </a:p>
        </p:txBody>
      </p:sp>
      <p:sp>
        <p:nvSpPr>
          <p:cNvPr id="413708" name="Text Box 12"/>
          <p:cNvSpPr txBox="1">
            <a:spLocks noChangeArrowheads="1"/>
          </p:cNvSpPr>
          <p:nvPr/>
        </p:nvSpPr>
        <p:spPr bwMode="auto">
          <a:xfrm>
            <a:off x="0" y="5184775"/>
            <a:ext cx="2411413" cy="409575"/>
          </a:xfrm>
          <a:prstGeom prst="rect">
            <a:avLst/>
          </a:prstGeom>
          <a:gradFill rotWithShape="1">
            <a:gsLst>
              <a:gs pos="0">
                <a:srgbClr val="00CC66">
                  <a:gamma/>
                  <a:shade val="46275"/>
                  <a:invGamma/>
                </a:srgbClr>
              </a:gs>
              <a:gs pos="50000">
                <a:srgbClr val="00CC66"/>
              </a:gs>
              <a:gs pos="100000">
                <a:srgbClr val="00CC66">
                  <a:gamma/>
                  <a:shade val="46275"/>
                  <a:invGamma/>
                </a:srgbClr>
              </a:gs>
            </a:gsLst>
            <a:lin ang="5400000" scaled="1"/>
          </a:gradFill>
          <a:ln w="12700">
            <a:solidFill>
              <a:schemeClr val="bg2"/>
            </a:solidFill>
            <a:miter lim="800000"/>
            <a:headEnd/>
            <a:tailEnd/>
          </a:ln>
          <a:effectLst/>
        </p:spPr>
        <p:txBody>
          <a:bodyPr>
            <a:spAutoFit/>
          </a:bodyPr>
          <a:lstStyle/>
          <a:p>
            <a:pPr algn="ctr" eaLnBrk="0" hangingPunct="0">
              <a:defRPr/>
            </a:pPr>
            <a:r>
              <a:rPr lang="en-US" sz="2000" b="1">
                <a:solidFill>
                  <a:schemeClr val="bg2"/>
                </a:solidFill>
                <a:effectLst>
                  <a:outerShdw blurRad="38100" dist="38100" dir="2700000" algn="tl">
                    <a:srgbClr val="000000"/>
                  </a:outerShdw>
                </a:effectLst>
              </a:rPr>
              <a:t>CLIENTS</a:t>
            </a:r>
          </a:p>
        </p:txBody>
      </p:sp>
      <p:sp>
        <p:nvSpPr>
          <p:cNvPr id="413709" name="Text Box 13"/>
          <p:cNvSpPr txBox="1">
            <a:spLocks noChangeArrowheads="1"/>
          </p:cNvSpPr>
          <p:nvPr/>
        </p:nvSpPr>
        <p:spPr bwMode="auto">
          <a:xfrm>
            <a:off x="2362200" y="5665788"/>
            <a:ext cx="3267075" cy="838200"/>
          </a:xfrm>
          <a:prstGeom prst="rect">
            <a:avLst/>
          </a:prstGeom>
          <a:gradFill rotWithShape="1">
            <a:gsLst>
              <a:gs pos="0">
                <a:srgbClr val="765E00"/>
              </a:gs>
              <a:gs pos="50000">
                <a:srgbClr val="FFCC00"/>
              </a:gs>
              <a:gs pos="100000">
                <a:srgbClr val="765E00"/>
              </a:gs>
            </a:gsLst>
            <a:lin ang="2700000" scaled="1"/>
          </a:gradFill>
          <a:ln w="12700">
            <a:solidFill>
              <a:schemeClr val="bg2"/>
            </a:solidFill>
            <a:miter lim="800000"/>
            <a:headEnd/>
            <a:tailEnd/>
          </a:ln>
        </p:spPr>
        <p:txBody>
          <a:bodyPr wrap="none">
            <a:spAutoFit/>
          </a:bodyPr>
          <a:lstStyle/>
          <a:p>
            <a:pPr eaLnBrk="0" hangingPunct="0"/>
            <a:r>
              <a:rPr lang="en-US" sz="1600" b="1"/>
              <a:t>       Budget de Trésorerie </a:t>
            </a:r>
          </a:p>
          <a:p>
            <a:pPr eaLnBrk="0" hangingPunct="0"/>
            <a:endParaRPr lang="en-US" sz="1600" b="1"/>
          </a:p>
          <a:p>
            <a:pPr eaLnBrk="0" hangingPunct="0"/>
            <a:r>
              <a:rPr lang="fr-FR" sz="1600" b="1"/>
              <a:t>Encaissements Décaissements</a:t>
            </a:r>
            <a:r>
              <a:rPr lang="en-US" sz="1600" b="1"/>
              <a:t> </a:t>
            </a:r>
          </a:p>
        </p:txBody>
      </p:sp>
      <p:sp>
        <p:nvSpPr>
          <p:cNvPr id="413710" name="Text Box 14"/>
          <p:cNvSpPr txBox="1">
            <a:spLocks noChangeArrowheads="1"/>
          </p:cNvSpPr>
          <p:nvPr/>
        </p:nvSpPr>
        <p:spPr bwMode="auto">
          <a:xfrm>
            <a:off x="4932363" y="4868863"/>
            <a:ext cx="2735262" cy="409575"/>
          </a:xfrm>
          <a:prstGeom prst="rect">
            <a:avLst/>
          </a:prstGeom>
          <a:gradFill rotWithShape="1">
            <a:gsLst>
              <a:gs pos="0">
                <a:srgbClr val="00CC66">
                  <a:gamma/>
                  <a:shade val="46275"/>
                  <a:invGamma/>
                </a:srgbClr>
              </a:gs>
              <a:gs pos="50000">
                <a:srgbClr val="00CC66"/>
              </a:gs>
              <a:gs pos="100000">
                <a:srgbClr val="00CC66">
                  <a:gamma/>
                  <a:shade val="46275"/>
                  <a:invGamma/>
                </a:srgbClr>
              </a:gs>
            </a:gsLst>
            <a:lin ang="5400000" scaled="1"/>
          </a:gradFill>
          <a:ln w="12700">
            <a:solidFill>
              <a:schemeClr val="bg2"/>
            </a:solidFill>
            <a:miter lim="800000"/>
            <a:headEnd/>
            <a:tailEnd/>
          </a:ln>
          <a:effectLst/>
        </p:spPr>
        <p:txBody>
          <a:bodyPr>
            <a:spAutoFit/>
          </a:bodyPr>
          <a:lstStyle/>
          <a:p>
            <a:pPr algn="ctr" eaLnBrk="0" hangingPunct="0">
              <a:defRPr/>
            </a:pPr>
            <a:r>
              <a:rPr lang="en-US" sz="2000" b="1">
                <a:solidFill>
                  <a:schemeClr val="bg2"/>
                </a:solidFill>
                <a:effectLst>
                  <a:outerShdw blurRad="38100" dist="38100" dir="2700000" algn="tl">
                    <a:srgbClr val="000000"/>
                  </a:outerShdw>
                </a:effectLst>
              </a:rPr>
              <a:t>FOURNISSEURS</a:t>
            </a:r>
          </a:p>
        </p:txBody>
      </p:sp>
      <p:sp>
        <p:nvSpPr>
          <p:cNvPr id="413711" name="Line 15"/>
          <p:cNvSpPr>
            <a:spLocks noChangeShapeType="1"/>
          </p:cNvSpPr>
          <p:nvPr/>
        </p:nvSpPr>
        <p:spPr bwMode="auto">
          <a:xfrm>
            <a:off x="1905000" y="1828800"/>
            <a:ext cx="4191000" cy="0"/>
          </a:xfrm>
          <a:prstGeom prst="line">
            <a:avLst/>
          </a:prstGeom>
          <a:noFill/>
          <a:ln w="12700">
            <a:solidFill>
              <a:schemeClr val="bg2"/>
            </a:solidFill>
            <a:round/>
            <a:headEnd/>
            <a:tailEnd type="triangle" w="med" len="med"/>
          </a:ln>
        </p:spPr>
        <p:txBody>
          <a:bodyPr wrap="none" anchor="ctr"/>
          <a:lstStyle/>
          <a:p>
            <a:endParaRPr lang="fr-FR"/>
          </a:p>
        </p:txBody>
      </p:sp>
      <p:sp>
        <p:nvSpPr>
          <p:cNvPr id="152594" name="Line 16"/>
          <p:cNvSpPr>
            <a:spLocks noChangeShapeType="1"/>
          </p:cNvSpPr>
          <p:nvPr/>
        </p:nvSpPr>
        <p:spPr bwMode="auto">
          <a:xfrm flipH="1">
            <a:off x="5181600" y="2057400"/>
            <a:ext cx="1219200" cy="381000"/>
          </a:xfrm>
          <a:prstGeom prst="line">
            <a:avLst/>
          </a:prstGeom>
          <a:noFill/>
          <a:ln w="12700">
            <a:solidFill>
              <a:schemeClr val="bg2"/>
            </a:solidFill>
            <a:round/>
            <a:headEnd/>
            <a:tailEnd type="triangle" w="med" len="med"/>
          </a:ln>
        </p:spPr>
        <p:txBody>
          <a:bodyPr wrap="none" anchor="ctr"/>
          <a:lstStyle/>
          <a:p>
            <a:endParaRPr lang="fr-FR"/>
          </a:p>
        </p:txBody>
      </p:sp>
      <p:sp>
        <p:nvSpPr>
          <p:cNvPr id="152595" name="Line 17"/>
          <p:cNvSpPr>
            <a:spLocks noChangeShapeType="1"/>
          </p:cNvSpPr>
          <p:nvPr/>
        </p:nvSpPr>
        <p:spPr bwMode="auto">
          <a:xfrm>
            <a:off x="7391400" y="2057400"/>
            <a:ext cx="685800" cy="457200"/>
          </a:xfrm>
          <a:prstGeom prst="line">
            <a:avLst/>
          </a:prstGeom>
          <a:noFill/>
          <a:ln w="12700">
            <a:solidFill>
              <a:schemeClr val="bg2"/>
            </a:solidFill>
            <a:round/>
            <a:headEnd/>
            <a:tailEnd type="triangle" w="med" len="med"/>
          </a:ln>
        </p:spPr>
        <p:txBody>
          <a:bodyPr wrap="none" anchor="ctr"/>
          <a:lstStyle/>
          <a:p>
            <a:endParaRPr lang="fr-FR"/>
          </a:p>
        </p:txBody>
      </p:sp>
      <p:sp>
        <p:nvSpPr>
          <p:cNvPr id="413714" name="Line 18"/>
          <p:cNvSpPr>
            <a:spLocks noChangeShapeType="1"/>
          </p:cNvSpPr>
          <p:nvPr/>
        </p:nvSpPr>
        <p:spPr bwMode="auto">
          <a:xfrm>
            <a:off x="4876800" y="3048000"/>
            <a:ext cx="0" cy="381000"/>
          </a:xfrm>
          <a:prstGeom prst="line">
            <a:avLst/>
          </a:prstGeom>
          <a:noFill/>
          <a:ln w="12700">
            <a:solidFill>
              <a:schemeClr val="bg2"/>
            </a:solidFill>
            <a:round/>
            <a:headEnd/>
            <a:tailEnd type="triangle" w="med" len="med"/>
          </a:ln>
        </p:spPr>
        <p:txBody>
          <a:bodyPr wrap="none" anchor="ctr"/>
          <a:lstStyle/>
          <a:p>
            <a:endParaRPr lang="fr-FR"/>
          </a:p>
        </p:txBody>
      </p:sp>
      <p:sp>
        <p:nvSpPr>
          <p:cNvPr id="413715" name="Line 19"/>
          <p:cNvSpPr>
            <a:spLocks noChangeShapeType="1"/>
          </p:cNvSpPr>
          <p:nvPr/>
        </p:nvSpPr>
        <p:spPr bwMode="auto">
          <a:xfrm>
            <a:off x="5257800" y="3048000"/>
            <a:ext cx="0" cy="381000"/>
          </a:xfrm>
          <a:prstGeom prst="line">
            <a:avLst/>
          </a:prstGeom>
          <a:noFill/>
          <a:ln w="12700">
            <a:solidFill>
              <a:schemeClr val="bg2"/>
            </a:solidFill>
            <a:round/>
            <a:headEnd/>
            <a:tailEnd/>
          </a:ln>
        </p:spPr>
        <p:txBody>
          <a:bodyPr wrap="none" anchor="ctr"/>
          <a:lstStyle/>
          <a:p>
            <a:endParaRPr lang="fr-FR"/>
          </a:p>
        </p:txBody>
      </p:sp>
      <p:sp>
        <p:nvSpPr>
          <p:cNvPr id="413716" name="Line 20"/>
          <p:cNvSpPr>
            <a:spLocks noChangeShapeType="1"/>
          </p:cNvSpPr>
          <p:nvPr/>
        </p:nvSpPr>
        <p:spPr bwMode="auto">
          <a:xfrm flipH="1">
            <a:off x="6400800" y="3124200"/>
            <a:ext cx="1371600" cy="1752600"/>
          </a:xfrm>
          <a:prstGeom prst="line">
            <a:avLst/>
          </a:prstGeom>
          <a:noFill/>
          <a:ln w="12700">
            <a:solidFill>
              <a:schemeClr val="bg2"/>
            </a:solidFill>
            <a:round/>
            <a:headEnd/>
            <a:tailEnd type="triangle" w="med" len="med"/>
          </a:ln>
        </p:spPr>
        <p:txBody>
          <a:bodyPr wrap="none" anchor="ctr"/>
          <a:lstStyle/>
          <a:p>
            <a:endParaRPr lang="fr-FR"/>
          </a:p>
        </p:txBody>
      </p:sp>
      <p:sp>
        <p:nvSpPr>
          <p:cNvPr id="413717" name="Line 21"/>
          <p:cNvSpPr>
            <a:spLocks noChangeShapeType="1"/>
          </p:cNvSpPr>
          <p:nvPr/>
        </p:nvSpPr>
        <p:spPr bwMode="auto">
          <a:xfrm>
            <a:off x="6096000" y="3738563"/>
            <a:ext cx="0" cy="1062037"/>
          </a:xfrm>
          <a:prstGeom prst="line">
            <a:avLst/>
          </a:prstGeom>
          <a:noFill/>
          <a:ln w="12700">
            <a:solidFill>
              <a:schemeClr val="bg2"/>
            </a:solidFill>
            <a:round/>
            <a:headEnd/>
            <a:tailEnd type="triangle" w="med" len="med"/>
          </a:ln>
        </p:spPr>
        <p:txBody>
          <a:bodyPr wrap="none" anchor="ctr"/>
          <a:lstStyle/>
          <a:p>
            <a:endParaRPr lang="fr-FR"/>
          </a:p>
        </p:txBody>
      </p:sp>
      <p:sp>
        <p:nvSpPr>
          <p:cNvPr id="413718" name="Line 22"/>
          <p:cNvSpPr>
            <a:spLocks noChangeShapeType="1"/>
          </p:cNvSpPr>
          <p:nvPr/>
        </p:nvSpPr>
        <p:spPr bwMode="auto">
          <a:xfrm>
            <a:off x="5638800" y="3733800"/>
            <a:ext cx="0" cy="1066800"/>
          </a:xfrm>
          <a:prstGeom prst="line">
            <a:avLst/>
          </a:prstGeom>
          <a:noFill/>
          <a:ln w="12700">
            <a:solidFill>
              <a:schemeClr val="bg2"/>
            </a:solidFill>
            <a:round/>
            <a:headEnd/>
            <a:tailEnd type="triangle" w="med" len="med"/>
          </a:ln>
        </p:spPr>
        <p:txBody>
          <a:bodyPr wrap="none" anchor="ctr"/>
          <a:lstStyle/>
          <a:p>
            <a:endParaRPr lang="fr-FR"/>
          </a:p>
        </p:txBody>
      </p:sp>
      <p:sp>
        <p:nvSpPr>
          <p:cNvPr id="413719" name="Line 23"/>
          <p:cNvSpPr>
            <a:spLocks noChangeShapeType="1"/>
          </p:cNvSpPr>
          <p:nvPr/>
        </p:nvSpPr>
        <p:spPr bwMode="auto">
          <a:xfrm>
            <a:off x="3352800" y="2819400"/>
            <a:ext cx="2057400" cy="2057400"/>
          </a:xfrm>
          <a:prstGeom prst="line">
            <a:avLst/>
          </a:prstGeom>
          <a:noFill/>
          <a:ln w="12700">
            <a:solidFill>
              <a:schemeClr val="bg2"/>
            </a:solidFill>
            <a:round/>
            <a:headEnd/>
            <a:tailEnd type="triangle" w="med" len="med"/>
          </a:ln>
        </p:spPr>
        <p:txBody>
          <a:bodyPr wrap="none" anchor="ctr"/>
          <a:lstStyle/>
          <a:p>
            <a:endParaRPr lang="fr-FR"/>
          </a:p>
        </p:txBody>
      </p:sp>
      <p:sp>
        <p:nvSpPr>
          <p:cNvPr id="152602" name="Line 24"/>
          <p:cNvSpPr>
            <a:spLocks noChangeShapeType="1"/>
          </p:cNvSpPr>
          <p:nvPr/>
        </p:nvSpPr>
        <p:spPr bwMode="auto">
          <a:xfrm>
            <a:off x="4292600" y="4233863"/>
            <a:ext cx="863600" cy="566737"/>
          </a:xfrm>
          <a:prstGeom prst="line">
            <a:avLst/>
          </a:prstGeom>
          <a:noFill/>
          <a:ln w="12700">
            <a:solidFill>
              <a:schemeClr val="bg2"/>
            </a:solidFill>
            <a:round/>
            <a:headEnd/>
            <a:tailEnd type="triangle" w="med" len="med"/>
          </a:ln>
        </p:spPr>
        <p:txBody>
          <a:bodyPr wrap="none" anchor="ctr"/>
          <a:lstStyle/>
          <a:p>
            <a:endParaRPr lang="fr-FR"/>
          </a:p>
        </p:txBody>
      </p:sp>
      <p:grpSp>
        <p:nvGrpSpPr>
          <p:cNvPr id="2" name="Group 25"/>
          <p:cNvGrpSpPr>
            <a:grpSpLocks/>
          </p:cNvGrpSpPr>
          <p:nvPr/>
        </p:nvGrpSpPr>
        <p:grpSpPr bwMode="auto">
          <a:xfrm>
            <a:off x="3581400" y="4648200"/>
            <a:ext cx="1371600" cy="457200"/>
            <a:chOff x="2016" y="3120"/>
            <a:chExt cx="1056" cy="240"/>
          </a:xfrm>
        </p:grpSpPr>
        <p:sp>
          <p:nvSpPr>
            <p:cNvPr id="152621" name="Line 26"/>
            <p:cNvSpPr>
              <a:spLocks noChangeShapeType="1"/>
            </p:cNvSpPr>
            <p:nvPr/>
          </p:nvSpPr>
          <p:spPr bwMode="auto">
            <a:xfrm>
              <a:off x="2016" y="3120"/>
              <a:ext cx="0" cy="240"/>
            </a:xfrm>
            <a:prstGeom prst="line">
              <a:avLst/>
            </a:prstGeom>
            <a:noFill/>
            <a:ln w="12700">
              <a:solidFill>
                <a:schemeClr val="bg2"/>
              </a:solidFill>
              <a:round/>
              <a:headEnd/>
              <a:tailEnd/>
            </a:ln>
          </p:spPr>
          <p:txBody>
            <a:bodyPr wrap="none" anchor="ctr"/>
            <a:lstStyle/>
            <a:p>
              <a:endParaRPr lang="fr-FR"/>
            </a:p>
          </p:txBody>
        </p:sp>
        <p:sp>
          <p:nvSpPr>
            <p:cNvPr id="152622" name="Line 27"/>
            <p:cNvSpPr>
              <a:spLocks noChangeShapeType="1"/>
            </p:cNvSpPr>
            <p:nvPr/>
          </p:nvSpPr>
          <p:spPr bwMode="auto">
            <a:xfrm>
              <a:off x="2016" y="3360"/>
              <a:ext cx="1056" cy="0"/>
            </a:xfrm>
            <a:prstGeom prst="line">
              <a:avLst/>
            </a:prstGeom>
            <a:noFill/>
            <a:ln w="12700">
              <a:solidFill>
                <a:schemeClr val="bg2"/>
              </a:solidFill>
              <a:round/>
              <a:headEnd/>
              <a:tailEnd type="triangle" w="med" len="med"/>
            </a:ln>
          </p:spPr>
          <p:txBody>
            <a:bodyPr wrap="none" anchor="ctr"/>
            <a:lstStyle/>
            <a:p>
              <a:endParaRPr lang="fr-FR"/>
            </a:p>
          </p:txBody>
        </p:sp>
      </p:grpSp>
      <p:grpSp>
        <p:nvGrpSpPr>
          <p:cNvPr id="3" name="Group 28"/>
          <p:cNvGrpSpPr>
            <a:grpSpLocks/>
          </p:cNvGrpSpPr>
          <p:nvPr/>
        </p:nvGrpSpPr>
        <p:grpSpPr bwMode="auto">
          <a:xfrm>
            <a:off x="838200" y="4191000"/>
            <a:ext cx="1066800" cy="990600"/>
            <a:chOff x="1008" y="2784"/>
            <a:chExt cx="192" cy="480"/>
          </a:xfrm>
        </p:grpSpPr>
        <p:sp>
          <p:nvSpPr>
            <p:cNvPr id="152619" name="Line 29"/>
            <p:cNvSpPr>
              <a:spLocks noChangeShapeType="1"/>
            </p:cNvSpPr>
            <p:nvPr/>
          </p:nvSpPr>
          <p:spPr bwMode="auto">
            <a:xfrm flipH="1">
              <a:off x="1008" y="2784"/>
              <a:ext cx="192" cy="0"/>
            </a:xfrm>
            <a:prstGeom prst="line">
              <a:avLst/>
            </a:prstGeom>
            <a:noFill/>
            <a:ln w="12700">
              <a:solidFill>
                <a:schemeClr val="bg2"/>
              </a:solidFill>
              <a:round/>
              <a:headEnd/>
              <a:tailEnd/>
            </a:ln>
          </p:spPr>
          <p:txBody>
            <a:bodyPr wrap="none" anchor="ctr"/>
            <a:lstStyle/>
            <a:p>
              <a:endParaRPr lang="fr-FR"/>
            </a:p>
          </p:txBody>
        </p:sp>
        <p:sp>
          <p:nvSpPr>
            <p:cNvPr id="152620" name="Line 30"/>
            <p:cNvSpPr>
              <a:spLocks noChangeShapeType="1"/>
            </p:cNvSpPr>
            <p:nvPr/>
          </p:nvSpPr>
          <p:spPr bwMode="auto">
            <a:xfrm>
              <a:off x="1008" y="2784"/>
              <a:ext cx="0" cy="480"/>
            </a:xfrm>
            <a:prstGeom prst="line">
              <a:avLst/>
            </a:prstGeom>
            <a:noFill/>
            <a:ln w="12700">
              <a:solidFill>
                <a:schemeClr val="bg2"/>
              </a:solidFill>
              <a:round/>
              <a:headEnd/>
              <a:tailEnd type="triangle" w="med" len="med"/>
            </a:ln>
          </p:spPr>
          <p:txBody>
            <a:bodyPr wrap="none" anchor="ctr"/>
            <a:lstStyle/>
            <a:p>
              <a:endParaRPr lang="fr-FR"/>
            </a:p>
          </p:txBody>
        </p:sp>
      </p:grpSp>
      <p:sp>
        <p:nvSpPr>
          <p:cNvPr id="413727" name="Line 31"/>
          <p:cNvSpPr>
            <a:spLocks noChangeShapeType="1"/>
          </p:cNvSpPr>
          <p:nvPr/>
        </p:nvSpPr>
        <p:spPr bwMode="auto">
          <a:xfrm>
            <a:off x="381000" y="2209800"/>
            <a:ext cx="0" cy="3048000"/>
          </a:xfrm>
          <a:prstGeom prst="line">
            <a:avLst/>
          </a:prstGeom>
          <a:noFill/>
          <a:ln w="12700">
            <a:solidFill>
              <a:schemeClr val="bg2"/>
            </a:solidFill>
            <a:round/>
            <a:headEnd/>
            <a:tailEnd type="triangle" w="med" len="med"/>
          </a:ln>
        </p:spPr>
        <p:txBody>
          <a:bodyPr wrap="none" anchor="ctr"/>
          <a:lstStyle/>
          <a:p>
            <a:endParaRPr lang="fr-FR"/>
          </a:p>
        </p:txBody>
      </p:sp>
      <p:sp>
        <p:nvSpPr>
          <p:cNvPr id="413728" name="Line 32"/>
          <p:cNvSpPr>
            <a:spLocks noChangeShapeType="1"/>
          </p:cNvSpPr>
          <p:nvPr/>
        </p:nvSpPr>
        <p:spPr bwMode="auto">
          <a:xfrm>
            <a:off x="1295400" y="2057400"/>
            <a:ext cx="0" cy="228600"/>
          </a:xfrm>
          <a:prstGeom prst="line">
            <a:avLst/>
          </a:prstGeom>
          <a:noFill/>
          <a:ln w="12700">
            <a:solidFill>
              <a:schemeClr val="bg2"/>
            </a:solidFill>
            <a:round/>
            <a:headEnd/>
            <a:tailEnd type="triangle" w="med" len="med"/>
          </a:ln>
        </p:spPr>
        <p:txBody>
          <a:bodyPr wrap="none" anchor="ctr"/>
          <a:lstStyle/>
          <a:p>
            <a:endParaRPr lang="fr-FR"/>
          </a:p>
        </p:txBody>
      </p:sp>
      <p:grpSp>
        <p:nvGrpSpPr>
          <p:cNvPr id="4" name="Group 33"/>
          <p:cNvGrpSpPr>
            <a:grpSpLocks/>
          </p:cNvGrpSpPr>
          <p:nvPr/>
        </p:nvGrpSpPr>
        <p:grpSpPr bwMode="auto">
          <a:xfrm>
            <a:off x="685800" y="5562600"/>
            <a:ext cx="1676400" cy="685800"/>
            <a:chOff x="432" y="3504"/>
            <a:chExt cx="1056" cy="240"/>
          </a:xfrm>
        </p:grpSpPr>
        <p:sp>
          <p:nvSpPr>
            <p:cNvPr id="152617" name="Line 34"/>
            <p:cNvSpPr>
              <a:spLocks noChangeShapeType="1"/>
            </p:cNvSpPr>
            <p:nvPr/>
          </p:nvSpPr>
          <p:spPr bwMode="auto">
            <a:xfrm>
              <a:off x="432" y="3504"/>
              <a:ext cx="0" cy="240"/>
            </a:xfrm>
            <a:prstGeom prst="line">
              <a:avLst/>
            </a:prstGeom>
            <a:noFill/>
            <a:ln w="12700">
              <a:solidFill>
                <a:schemeClr val="bg2"/>
              </a:solidFill>
              <a:round/>
              <a:headEnd/>
              <a:tailEnd/>
            </a:ln>
          </p:spPr>
          <p:txBody>
            <a:bodyPr wrap="none" anchor="ctr"/>
            <a:lstStyle/>
            <a:p>
              <a:endParaRPr lang="fr-FR"/>
            </a:p>
          </p:txBody>
        </p:sp>
        <p:sp>
          <p:nvSpPr>
            <p:cNvPr id="152618" name="Line 35"/>
            <p:cNvSpPr>
              <a:spLocks noChangeShapeType="1"/>
            </p:cNvSpPr>
            <p:nvPr/>
          </p:nvSpPr>
          <p:spPr bwMode="auto">
            <a:xfrm>
              <a:off x="432" y="3744"/>
              <a:ext cx="1056" cy="0"/>
            </a:xfrm>
            <a:prstGeom prst="line">
              <a:avLst/>
            </a:prstGeom>
            <a:noFill/>
            <a:ln w="12700">
              <a:solidFill>
                <a:schemeClr val="bg2"/>
              </a:solidFill>
              <a:round/>
              <a:headEnd/>
              <a:tailEnd type="triangle" w="med" len="med"/>
            </a:ln>
          </p:spPr>
          <p:txBody>
            <a:bodyPr wrap="none" anchor="ctr"/>
            <a:lstStyle/>
            <a:p>
              <a:endParaRPr lang="fr-FR"/>
            </a:p>
          </p:txBody>
        </p:sp>
      </p:grpSp>
      <p:grpSp>
        <p:nvGrpSpPr>
          <p:cNvPr id="5" name="Group 36"/>
          <p:cNvGrpSpPr>
            <a:grpSpLocks/>
          </p:cNvGrpSpPr>
          <p:nvPr/>
        </p:nvGrpSpPr>
        <p:grpSpPr bwMode="auto">
          <a:xfrm>
            <a:off x="5715000" y="5257800"/>
            <a:ext cx="838200" cy="914400"/>
            <a:chOff x="2928" y="3408"/>
            <a:chExt cx="720" cy="240"/>
          </a:xfrm>
        </p:grpSpPr>
        <p:sp>
          <p:nvSpPr>
            <p:cNvPr id="152615" name="Line 37"/>
            <p:cNvSpPr>
              <a:spLocks noChangeShapeType="1"/>
            </p:cNvSpPr>
            <p:nvPr/>
          </p:nvSpPr>
          <p:spPr bwMode="auto">
            <a:xfrm>
              <a:off x="3648" y="3408"/>
              <a:ext cx="0" cy="240"/>
            </a:xfrm>
            <a:prstGeom prst="line">
              <a:avLst/>
            </a:prstGeom>
            <a:noFill/>
            <a:ln w="12700">
              <a:solidFill>
                <a:schemeClr val="bg2"/>
              </a:solidFill>
              <a:round/>
              <a:headEnd/>
              <a:tailEnd/>
            </a:ln>
          </p:spPr>
          <p:txBody>
            <a:bodyPr wrap="none" anchor="ctr"/>
            <a:lstStyle/>
            <a:p>
              <a:endParaRPr lang="fr-FR"/>
            </a:p>
          </p:txBody>
        </p:sp>
        <p:sp>
          <p:nvSpPr>
            <p:cNvPr id="152616" name="Line 38"/>
            <p:cNvSpPr>
              <a:spLocks noChangeShapeType="1"/>
            </p:cNvSpPr>
            <p:nvPr/>
          </p:nvSpPr>
          <p:spPr bwMode="auto">
            <a:xfrm flipH="1">
              <a:off x="2928" y="3648"/>
              <a:ext cx="720" cy="0"/>
            </a:xfrm>
            <a:prstGeom prst="line">
              <a:avLst/>
            </a:prstGeom>
            <a:noFill/>
            <a:ln w="12700">
              <a:solidFill>
                <a:schemeClr val="bg2"/>
              </a:solidFill>
              <a:round/>
              <a:headEnd/>
              <a:tailEnd type="triangle" w="med" len="med"/>
            </a:ln>
          </p:spPr>
          <p:txBody>
            <a:bodyPr wrap="none" anchor="ctr"/>
            <a:lstStyle/>
            <a:p>
              <a:endParaRPr lang="fr-FR"/>
            </a:p>
          </p:txBody>
        </p:sp>
      </p:grpSp>
      <p:sp>
        <p:nvSpPr>
          <p:cNvPr id="152609" name="Line 39"/>
          <p:cNvSpPr>
            <a:spLocks noChangeShapeType="1"/>
          </p:cNvSpPr>
          <p:nvPr/>
        </p:nvSpPr>
        <p:spPr bwMode="auto">
          <a:xfrm>
            <a:off x="3048000" y="4343400"/>
            <a:ext cx="0" cy="304800"/>
          </a:xfrm>
          <a:prstGeom prst="line">
            <a:avLst/>
          </a:prstGeom>
          <a:noFill/>
          <a:ln w="12700">
            <a:solidFill>
              <a:schemeClr val="bg2"/>
            </a:solidFill>
            <a:round/>
            <a:headEnd/>
            <a:tailEnd/>
          </a:ln>
        </p:spPr>
        <p:txBody>
          <a:bodyPr wrap="none" anchor="ctr"/>
          <a:lstStyle/>
          <a:p>
            <a:endParaRPr lang="fr-FR"/>
          </a:p>
        </p:txBody>
      </p:sp>
      <p:sp>
        <p:nvSpPr>
          <p:cNvPr id="152610" name="Line 40"/>
          <p:cNvSpPr>
            <a:spLocks noChangeShapeType="1"/>
          </p:cNvSpPr>
          <p:nvPr/>
        </p:nvSpPr>
        <p:spPr bwMode="auto">
          <a:xfrm>
            <a:off x="2362200" y="6019800"/>
            <a:ext cx="3276600" cy="0"/>
          </a:xfrm>
          <a:prstGeom prst="line">
            <a:avLst/>
          </a:prstGeom>
          <a:noFill/>
          <a:ln w="12700">
            <a:solidFill>
              <a:schemeClr val="bg2"/>
            </a:solidFill>
            <a:round/>
            <a:headEnd/>
            <a:tailEnd/>
          </a:ln>
        </p:spPr>
        <p:txBody>
          <a:bodyPr wrap="none" anchor="ctr"/>
          <a:lstStyle/>
          <a:p>
            <a:endParaRPr lang="fr-FR"/>
          </a:p>
        </p:txBody>
      </p:sp>
      <p:sp>
        <p:nvSpPr>
          <p:cNvPr id="152611" name="Line 41"/>
          <p:cNvSpPr>
            <a:spLocks noChangeShapeType="1"/>
          </p:cNvSpPr>
          <p:nvPr/>
        </p:nvSpPr>
        <p:spPr bwMode="auto">
          <a:xfrm>
            <a:off x="1752600" y="2819400"/>
            <a:ext cx="2133600" cy="1219200"/>
          </a:xfrm>
          <a:prstGeom prst="line">
            <a:avLst/>
          </a:prstGeom>
          <a:noFill/>
          <a:ln w="12700">
            <a:solidFill>
              <a:schemeClr val="bg2"/>
            </a:solidFill>
            <a:round/>
            <a:headEnd/>
            <a:tailEnd/>
          </a:ln>
        </p:spPr>
        <p:txBody>
          <a:bodyPr wrap="none" anchor="ctr"/>
          <a:lstStyle/>
          <a:p>
            <a:endParaRPr lang="fr-FR"/>
          </a:p>
        </p:txBody>
      </p:sp>
      <p:sp>
        <p:nvSpPr>
          <p:cNvPr id="152612" name="Line 42"/>
          <p:cNvSpPr>
            <a:spLocks noChangeShapeType="1"/>
          </p:cNvSpPr>
          <p:nvPr/>
        </p:nvSpPr>
        <p:spPr bwMode="auto">
          <a:xfrm>
            <a:off x="3962400" y="6019800"/>
            <a:ext cx="0" cy="533400"/>
          </a:xfrm>
          <a:prstGeom prst="line">
            <a:avLst/>
          </a:prstGeom>
          <a:noFill/>
          <a:ln w="12700">
            <a:solidFill>
              <a:schemeClr val="bg2"/>
            </a:solidFill>
            <a:round/>
            <a:headEnd/>
            <a:tailEnd/>
          </a:ln>
        </p:spPr>
        <p:txBody>
          <a:bodyPr wrap="none" anchor="ctr"/>
          <a:lstStyle/>
          <a:p>
            <a:endParaRPr lang="fr-FR"/>
          </a:p>
        </p:txBody>
      </p:sp>
      <p:sp>
        <p:nvSpPr>
          <p:cNvPr id="152613" name="Text Box 45"/>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2614" name="Text Box 46"/>
          <p:cNvSpPr txBox="1">
            <a:spLocks noChangeArrowheads="1"/>
          </p:cNvSpPr>
          <p:nvPr/>
        </p:nvSpPr>
        <p:spPr bwMode="auto">
          <a:xfrm>
            <a:off x="827088" y="836613"/>
            <a:ext cx="3692525" cy="457200"/>
          </a:xfrm>
          <a:prstGeom prst="rect">
            <a:avLst/>
          </a:prstGeom>
          <a:noFill/>
          <a:ln w="9525">
            <a:noFill/>
            <a:miter lim="800000"/>
            <a:headEnd/>
            <a:tailEnd/>
          </a:ln>
        </p:spPr>
        <p:txBody>
          <a:bodyPr>
            <a:spAutoFit/>
          </a:bodyPr>
          <a:lstStyle/>
          <a:p>
            <a:r>
              <a:rPr lang="fr-FR" sz="2400" b="1">
                <a:solidFill>
                  <a:srgbClr val="CC3399"/>
                </a:solidFill>
              </a:rPr>
              <a:t>Le budget de Trésorerie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13698"/>
                                        </p:tgtEl>
                                        <p:attrNameLst>
                                          <p:attrName>style.visibility</p:attrName>
                                        </p:attrNameLst>
                                      </p:cBhvr>
                                      <p:to>
                                        <p:strVal val="visible"/>
                                      </p:to>
                                    </p:set>
                                    <p:anim calcmode="lin" valueType="num">
                                      <p:cBhvr additive="base">
                                        <p:cTn id="7" dur="500" fill="hold"/>
                                        <p:tgtEl>
                                          <p:spTgt spid="413698"/>
                                        </p:tgtEl>
                                        <p:attrNameLst>
                                          <p:attrName>ppt_x</p:attrName>
                                        </p:attrNameLst>
                                      </p:cBhvr>
                                      <p:tavLst>
                                        <p:tav tm="0">
                                          <p:val>
                                            <p:strVal val="0-#ppt_w/2"/>
                                          </p:val>
                                        </p:tav>
                                        <p:tav tm="100000">
                                          <p:val>
                                            <p:strVal val="#ppt_x"/>
                                          </p:val>
                                        </p:tav>
                                      </p:tavLst>
                                    </p:anim>
                                    <p:anim calcmode="lin" valueType="num">
                                      <p:cBhvr additive="base">
                                        <p:cTn id="8" dur="500" fill="hold"/>
                                        <p:tgtEl>
                                          <p:spTgt spid="4136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13699"/>
                                        </p:tgtEl>
                                        <p:attrNameLst>
                                          <p:attrName>style.visibility</p:attrName>
                                        </p:attrNameLst>
                                      </p:cBhvr>
                                      <p:to>
                                        <p:strVal val="visible"/>
                                      </p:to>
                                    </p:set>
                                    <p:anim calcmode="lin" valueType="num">
                                      <p:cBhvr additive="base">
                                        <p:cTn id="13" dur="500" fill="hold"/>
                                        <p:tgtEl>
                                          <p:spTgt spid="413699"/>
                                        </p:tgtEl>
                                        <p:attrNameLst>
                                          <p:attrName>ppt_x</p:attrName>
                                        </p:attrNameLst>
                                      </p:cBhvr>
                                      <p:tavLst>
                                        <p:tav tm="0">
                                          <p:val>
                                            <p:strVal val="1+#ppt_w/2"/>
                                          </p:val>
                                        </p:tav>
                                        <p:tav tm="100000">
                                          <p:val>
                                            <p:strVal val="#ppt_x"/>
                                          </p:val>
                                        </p:tav>
                                      </p:tavLst>
                                    </p:anim>
                                    <p:anim calcmode="lin" valueType="num">
                                      <p:cBhvr additive="base">
                                        <p:cTn id="14" dur="500" fill="hold"/>
                                        <p:tgtEl>
                                          <p:spTgt spid="41369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13728"/>
                                        </p:tgtEl>
                                        <p:attrNameLst>
                                          <p:attrName>style.visibility</p:attrName>
                                        </p:attrNameLst>
                                      </p:cBhvr>
                                      <p:to>
                                        <p:strVal val="visible"/>
                                      </p:to>
                                    </p:set>
                                    <p:anim calcmode="lin" valueType="num">
                                      <p:cBhvr additive="base">
                                        <p:cTn id="19" dur="500" fill="hold"/>
                                        <p:tgtEl>
                                          <p:spTgt spid="413728"/>
                                        </p:tgtEl>
                                        <p:attrNameLst>
                                          <p:attrName>ppt_x</p:attrName>
                                        </p:attrNameLst>
                                      </p:cBhvr>
                                      <p:tavLst>
                                        <p:tav tm="0">
                                          <p:val>
                                            <p:strVal val="1+#ppt_w/2"/>
                                          </p:val>
                                        </p:tav>
                                        <p:tav tm="100000">
                                          <p:val>
                                            <p:strVal val="#ppt_x"/>
                                          </p:val>
                                        </p:tav>
                                      </p:tavLst>
                                    </p:anim>
                                    <p:anim calcmode="lin" valueType="num">
                                      <p:cBhvr additive="base">
                                        <p:cTn id="20" dur="500" fill="hold"/>
                                        <p:tgtEl>
                                          <p:spTgt spid="4137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13701"/>
                                        </p:tgtEl>
                                        <p:attrNameLst>
                                          <p:attrName>style.visibility</p:attrName>
                                        </p:attrNameLst>
                                      </p:cBhvr>
                                      <p:to>
                                        <p:strVal val="visible"/>
                                      </p:to>
                                    </p:set>
                                    <p:anim calcmode="lin" valueType="num">
                                      <p:cBhvr additive="base">
                                        <p:cTn id="25" dur="500" fill="hold"/>
                                        <p:tgtEl>
                                          <p:spTgt spid="413701"/>
                                        </p:tgtEl>
                                        <p:attrNameLst>
                                          <p:attrName>ppt_x</p:attrName>
                                        </p:attrNameLst>
                                      </p:cBhvr>
                                      <p:tavLst>
                                        <p:tav tm="0">
                                          <p:val>
                                            <p:strVal val="1+#ppt_w/2"/>
                                          </p:val>
                                        </p:tav>
                                        <p:tav tm="100000">
                                          <p:val>
                                            <p:strVal val="#ppt_x"/>
                                          </p:val>
                                        </p:tav>
                                      </p:tavLst>
                                    </p:anim>
                                    <p:anim calcmode="lin" valueType="num">
                                      <p:cBhvr additive="base">
                                        <p:cTn id="26" dur="500" fill="hold"/>
                                        <p:tgtEl>
                                          <p:spTgt spid="41370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413711"/>
                                        </p:tgtEl>
                                        <p:attrNameLst>
                                          <p:attrName>style.visibility</p:attrName>
                                        </p:attrNameLst>
                                      </p:cBhvr>
                                      <p:to>
                                        <p:strVal val="visible"/>
                                      </p:to>
                                    </p:set>
                                    <p:anim calcmode="lin" valueType="num">
                                      <p:cBhvr additive="base">
                                        <p:cTn id="31" dur="500" fill="hold"/>
                                        <p:tgtEl>
                                          <p:spTgt spid="413711"/>
                                        </p:tgtEl>
                                        <p:attrNameLst>
                                          <p:attrName>ppt_x</p:attrName>
                                        </p:attrNameLst>
                                      </p:cBhvr>
                                      <p:tavLst>
                                        <p:tav tm="0">
                                          <p:val>
                                            <p:strVal val="0-#ppt_w/2"/>
                                          </p:val>
                                        </p:tav>
                                        <p:tav tm="100000">
                                          <p:val>
                                            <p:strVal val="#ppt_x"/>
                                          </p:val>
                                        </p:tav>
                                      </p:tavLst>
                                    </p:anim>
                                    <p:anim calcmode="lin" valueType="num">
                                      <p:cBhvr additive="base">
                                        <p:cTn id="32" dur="500" fill="hold"/>
                                        <p:tgtEl>
                                          <p:spTgt spid="4137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413700"/>
                                        </p:tgtEl>
                                        <p:attrNameLst>
                                          <p:attrName>style.visibility</p:attrName>
                                        </p:attrNameLst>
                                      </p:cBhvr>
                                      <p:to>
                                        <p:strVal val="visible"/>
                                      </p:to>
                                    </p:set>
                                    <p:anim calcmode="lin" valueType="num">
                                      <p:cBhvr additive="base">
                                        <p:cTn id="37" dur="500" fill="hold"/>
                                        <p:tgtEl>
                                          <p:spTgt spid="413700"/>
                                        </p:tgtEl>
                                        <p:attrNameLst>
                                          <p:attrName>ppt_x</p:attrName>
                                        </p:attrNameLst>
                                      </p:cBhvr>
                                      <p:tavLst>
                                        <p:tav tm="0">
                                          <p:val>
                                            <p:strVal val="0-#ppt_w/2"/>
                                          </p:val>
                                        </p:tav>
                                        <p:tav tm="100000">
                                          <p:val>
                                            <p:strVal val="#ppt_x"/>
                                          </p:val>
                                        </p:tav>
                                      </p:tavLst>
                                    </p:anim>
                                    <p:anim calcmode="lin" valueType="num">
                                      <p:cBhvr additive="base">
                                        <p:cTn id="38" dur="500" fill="hold"/>
                                        <p:tgtEl>
                                          <p:spTgt spid="41370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13702"/>
                                        </p:tgtEl>
                                        <p:attrNameLst>
                                          <p:attrName>style.visibility</p:attrName>
                                        </p:attrNameLst>
                                      </p:cBhvr>
                                      <p:to>
                                        <p:strVal val="visible"/>
                                      </p:to>
                                    </p:set>
                                    <p:anim calcmode="lin" valueType="num">
                                      <p:cBhvr additive="base">
                                        <p:cTn id="43" dur="500" fill="hold"/>
                                        <p:tgtEl>
                                          <p:spTgt spid="413702"/>
                                        </p:tgtEl>
                                        <p:attrNameLst>
                                          <p:attrName>ppt_x</p:attrName>
                                        </p:attrNameLst>
                                      </p:cBhvr>
                                      <p:tavLst>
                                        <p:tav tm="0">
                                          <p:val>
                                            <p:strVal val="1+#ppt_w/2"/>
                                          </p:val>
                                        </p:tav>
                                        <p:tav tm="100000">
                                          <p:val>
                                            <p:strVal val="#ppt_x"/>
                                          </p:val>
                                        </p:tav>
                                      </p:tavLst>
                                    </p:anim>
                                    <p:anim calcmode="lin" valueType="num">
                                      <p:cBhvr additive="base">
                                        <p:cTn id="44" dur="500" fill="hold"/>
                                        <p:tgtEl>
                                          <p:spTgt spid="41370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413719"/>
                                        </p:tgtEl>
                                        <p:attrNameLst>
                                          <p:attrName>style.visibility</p:attrName>
                                        </p:attrNameLst>
                                      </p:cBhvr>
                                      <p:to>
                                        <p:strVal val="visible"/>
                                      </p:to>
                                    </p:set>
                                    <p:anim calcmode="lin" valueType="num">
                                      <p:cBhvr additive="base">
                                        <p:cTn id="49" dur="500" fill="hold"/>
                                        <p:tgtEl>
                                          <p:spTgt spid="413719"/>
                                        </p:tgtEl>
                                        <p:attrNameLst>
                                          <p:attrName>ppt_x</p:attrName>
                                        </p:attrNameLst>
                                      </p:cBhvr>
                                      <p:tavLst>
                                        <p:tav tm="0">
                                          <p:val>
                                            <p:strVal val="1+#ppt_w/2"/>
                                          </p:val>
                                        </p:tav>
                                        <p:tav tm="100000">
                                          <p:val>
                                            <p:strVal val="#ppt_x"/>
                                          </p:val>
                                        </p:tav>
                                      </p:tavLst>
                                    </p:anim>
                                    <p:anim calcmode="lin" valueType="num">
                                      <p:cBhvr additive="base">
                                        <p:cTn id="50" dur="500" fill="hold"/>
                                        <p:tgtEl>
                                          <p:spTgt spid="4137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413703"/>
                                        </p:tgtEl>
                                        <p:attrNameLst>
                                          <p:attrName>style.visibility</p:attrName>
                                        </p:attrNameLst>
                                      </p:cBhvr>
                                      <p:to>
                                        <p:strVal val="visible"/>
                                      </p:to>
                                    </p:set>
                                    <p:anim calcmode="lin" valueType="num">
                                      <p:cBhvr additive="base">
                                        <p:cTn id="55" dur="500" fill="hold"/>
                                        <p:tgtEl>
                                          <p:spTgt spid="413703"/>
                                        </p:tgtEl>
                                        <p:attrNameLst>
                                          <p:attrName>ppt_x</p:attrName>
                                        </p:attrNameLst>
                                      </p:cBhvr>
                                      <p:tavLst>
                                        <p:tav tm="0">
                                          <p:val>
                                            <p:strVal val="0-#ppt_w/2"/>
                                          </p:val>
                                        </p:tav>
                                        <p:tav tm="100000">
                                          <p:val>
                                            <p:strVal val="#ppt_x"/>
                                          </p:val>
                                        </p:tav>
                                      </p:tavLst>
                                    </p:anim>
                                    <p:anim calcmode="lin" valueType="num">
                                      <p:cBhvr additive="base">
                                        <p:cTn id="56" dur="500" fill="hold"/>
                                        <p:tgtEl>
                                          <p:spTgt spid="41370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413704"/>
                                        </p:tgtEl>
                                        <p:attrNameLst>
                                          <p:attrName>style.visibility</p:attrName>
                                        </p:attrNameLst>
                                      </p:cBhvr>
                                      <p:to>
                                        <p:strVal val="visible"/>
                                      </p:to>
                                    </p:set>
                                    <p:anim calcmode="lin" valueType="num">
                                      <p:cBhvr additive="base">
                                        <p:cTn id="61" dur="500" fill="hold"/>
                                        <p:tgtEl>
                                          <p:spTgt spid="413704"/>
                                        </p:tgtEl>
                                        <p:attrNameLst>
                                          <p:attrName>ppt_x</p:attrName>
                                        </p:attrNameLst>
                                      </p:cBhvr>
                                      <p:tavLst>
                                        <p:tav tm="0">
                                          <p:val>
                                            <p:strVal val="0-#ppt_w/2"/>
                                          </p:val>
                                        </p:tav>
                                        <p:tav tm="100000">
                                          <p:val>
                                            <p:strVal val="#ppt_x"/>
                                          </p:val>
                                        </p:tav>
                                      </p:tavLst>
                                    </p:anim>
                                    <p:anim calcmode="lin" valueType="num">
                                      <p:cBhvr additive="base">
                                        <p:cTn id="62" dur="500" fill="hold"/>
                                        <p:tgtEl>
                                          <p:spTgt spid="41370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413705"/>
                                        </p:tgtEl>
                                        <p:attrNameLst>
                                          <p:attrName>style.visibility</p:attrName>
                                        </p:attrNameLst>
                                      </p:cBhvr>
                                      <p:to>
                                        <p:strVal val="visible"/>
                                      </p:to>
                                    </p:set>
                                    <p:anim calcmode="lin" valueType="num">
                                      <p:cBhvr additive="base">
                                        <p:cTn id="67" dur="500" fill="hold"/>
                                        <p:tgtEl>
                                          <p:spTgt spid="413705"/>
                                        </p:tgtEl>
                                        <p:attrNameLst>
                                          <p:attrName>ppt_x</p:attrName>
                                        </p:attrNameLst>
                                      </p:cBhvr>
                                      <p:tavLst>
                                        <p:tav tm="0">
                                          <p:val>
                                            <p:strVal val="0-#ppt_w/2"/>
                                          </p:val>
                                        </p:tav>
                                        <p:tav tm="100000">
                                          <p:val>
                                            <p:strVal val="#ppt_x"/>
                                          </p:val>
                                        </p:tav>
                                      </p:tavLst>
                                    </p:anim>
                                    <p:anim calcmode="lin" valueType="num">
                                      <p:cBhvr additive="base">
                                        <p:cTn id="68" dur="500" fill="hold"/>
                                        <p:tgtEl>
                                          <p:spTgt spid="41370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413715"/>
                                        </p:tgtEl>
                                        <p:attrNameLst>
                                          <p:attrName>style.visibility</p:attrName>
                                        </p:attrNameLst>
                                      </p:cBhvr>
                                      <p:to>
                                        <p:strVal val="visible"/>
                                      </p:to>
                                    </p:set>
                                    <p:anim calcmode="lin" valueType="num">
                                      <p:cBhvr additive="base">
                                        <p:cTn id="73" dur="500" fill="hold"/>
                                        <p:tgtEl>
                                          <p:spTgt spid="413715"/>
                                        </p:tgtEl>
                                        <p:attrNameLst>
                                          <p:attrName>ppt_x</p:attrName>
                                        </p:attrNameLst>
                                      </p:cBhvr>
                                      <p:tavLst>
                                        <p:tav tm="0">
                                          <p:val>
                                            <p:strVal val="0-#ppt_w/2"/>
                                          </p:val>
                                        </p:tav>
                                        <p:tav tm="100000">
                                          <p:val>
                                            <p:strVal val="#ppt_x"/>
                                          </p:val>
                                        </p:tav>
                                      </p:tavLst>
                                    </p:anim>
                                    <p:anim calcmode="lin" valueType="num">
                                      <p:cBhvr additive="base">
                                        <p:cTn id="74" dur="500" fill="hold"/>
                                        <p:tgtEl>
                                          <p:spTgt spid="4137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413714"/>
                                        </p:tgtEl>
                                        <p:attrNameLst>
                                          <p:attrName>style.visibility</p:attrName>
                                        </p:attrNameLst>
                                      </p:cBhvr>
                                      <p:to>
                                        <p:strVal val="visible"/>
                                      </p:to>
                                    </p:set>
                                    <p:anim calcmode="lin" valueType="num">
                                      <p:cBhvr additive="base">
                                        <p:cTn id="79" dur="500" fill="hold"/>
                                        <p:tgtEl>
                                          <p:spTgt spid="413714"/>
                                        </p:tgtEl>
                                        <p:attrNameLst>
                                          <p:attrName>ppt_x</p:attrName>
                                        </p:attrNameLst>
                                      </p:cBhvr>
                                      <p:tavLst>
                                        <p:tav tm="0">
                                          <p:val>
                                            <p:strVal val="0-#ppt_w/2"/>
                                          </p:val>
                                        </p:tav>
                                        <p:tav tm="100000">
                                          <p:val>
                                            <p:strVal val="#ppt_x"/>
                                          </p:val>
                                        </p:tav>
                                      </p:tavLst>
                                    </p:anim>
                                    <p:anim calcmode="lin" valueType="num">
                                      <p:cBhvr additive="base">
                                        <p:cTn id="80" dur="500" fill="hold"/>
                                        <p:tgtEl>
                                          <p:spTgt spid="4137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413716"/>
                                        </p:tgtEl>
                                        <p:attrNameLst>
                                          <p:attrName>style.visibility</p:attrName>
                                        </p:attrNameLst>
                                      </p:cBhvr>
                                      <p:to>
                                        <p:strVal val="visible"/>
                                      </p:to>
                                    </p:set>
                                    <p:anim calcmode="lin" valueType="num">
                                      <p:cBhvr additive="base">
                                        <p:cTn id="85" dur="500" fill="hold"/>
                                        <p:tgtEl>
                                          <p:spTgt spid="413716"/>
                                        </p:tgtEl>
                                        <p:attrNameLst>
                                          <p:attrName>ppt_x</p:attrName>
                                        </p:attrNameLst>
                                      </p:cBhvr>
                                      <p:tavLst>
                                        <p:tav tm="0">
                                          <p:val>
                                            <p:strVal val="0-#ppt_w/2"/>
                                          </p:val>
                                        </p:tav>
                                        <p:tav tm="100000">
                                          <p:val>
                                            <p:strVal val="#ppt_x"/>
                                          </p:val>
                                        </p:tav>
                                      </p:tavLst>
                                    </p:anim>
                                    <p:anim calcmode="lin" valueType="num">
                                      <p:cBhvr additive="base">
                                        <p:cTn id="86" dur="500" fill="hold"/>
                                        <p:tgtEl>
                                          <p:spTgt spid="4137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413717"/>
                                        </p:tgtEl>
                                        <p:attrNameLst>
                                          <p:attrName>style.visibility</p:attrName>
                                        </p:attrNameLst>
                                      </p:cBhvr>
                                      <p:to>
                                        <p:strVal val="visible"/>
                                      </p:to>
                                    </p:set>
                                    <p:anim calcmode="lin" valueType="num">
                                      <p:cBhvr additive="base">
                                        <p:cTn id="91" dur="500" fill="hold"/>
                                        <p:tgtEl>
                                          <p:spTgt spid="413717"/>
                                        </p:tgtEl>
                                        <p:attrNameLst>
                                          <p:attrName>ppt_x</p:attrName>
                                        </p:attrNameLst>
                                      </p:cBhvr>
                                      <p:tavLst>
                                        <p:tav tm="0">
                                          <p:val>
                                            <p:strVal val="0-#ppt_w/2"/>
                                          </p:val>
                                        </p:tav>
                                        <p:tav tm="100000">
                                          <p:val>
                                            <p:strVal val="#ppt_x"/>
                                          </p:val>
                                        </p:tav>
                                      </p:tavLst>
                                    </p:anim>
                                    <p:anim calcmode="lin" valueType="num">
                                      <p:cBhvr additive="base">
                                        <p:cTn id="92" dur="500" fill="hold"/>
                                        <p:tgtEl>
                                          <p:spTgt spid="4137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2" fill="hold" grpId="0" nodeType="clickEffect">
                                  <p:stCondLst>
                                    <p:cond delay="0"/>
                                  </p:stCondLst>
                                  <p:childTnLst>
                                    <p:set>
                                      <p:cBhvr>
                                        <p:cTn id="96" dur="1" fill="hold">
                                          <p:stCondLst>
                                            <p:cond delay="0"/>
                                          </p:stCondLst>
                                        </p:cTn>
                                        <p:tgtEl>
                                          <p:spTgt spid="413718"/>
                                        </p:tgtEl>
                                        <p:attrNameLst>
                                          <p:attrName>style.visibility</p:attrName>
                                        </p:attrNameLst>
                                      </p:cBhvr>
                                      <p:to>
                                        <p:strVal val="visible"/>
                                      </p:to>
                                    </p:set>
                                    <p:anim calcmode="lin" valueType="num">
                                      <p:cBhvr additive="base">
                                        <p:cTn id="97" dur="500" fill="hold"/>
                                        <p:tgtEl>
                                          <p:spTgt spid="413718"/>
                                        </p:tgtEl>
                                        <p:attrNameLst>
                                          <p:attrName>ppt_x</p:attrName>
                                        </p:attrNameLst>
                                      </p:cBhvr>
                                      <p:tavLst>
                                        <p:tav tm="0">
                                          <p:val>
                                            <p:strVal val="0-#ppt_w/2"/>
                                          </p:val>
                                        </p:tav>
                                        <p:tav tm="100000">
                                          <p:val>
                                            <p:strVal val="#ppt_x"/>
                                          </p:val>
                                        </p:tav>
                                      </p:tavLst>
                                    </p:anim>
                                    <p:anim calcmode="lin" valueType="num">
                                      <p:cBhvr additive="base">
                                        <p:cTn id="98" dur="500" fill="hold"/>
                                        <p:tgtEl>
                                          <p:spTgt spid="41371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2" fill="hold" grpId="0" nodeType="clickEffect">
                                  <p:stCondLst>
                                    <p:cond delay="0"/>
                                  </p:stCondLst>
                                  <p:childTnLst>
                                    <p:set>
                                      <p:cBhvr>
                                        <p:cTn id="102" dur="1" fill="hold">
                                          <p:stCondLst>
                                            <p:cond delay="0"/>
                                          </p:stCondLst>
                                        </p:cTn>
                                        <p:tgtEl>
                                          <p:spTgt spid="413706"/>
                                        </p:tgtEl>
                                        <p:attrNameLst>
                                          <p:attrName>style.visibility</p:attrName>
                                        </p:attrNameLst>
                                      </p:cBhvr>
                                      <p:to>
                                        <p:strVal val="visible"/>
                                      </p:to>
                                    </p:set>
                                    <p:anim calcmode="lin" valueType="num">
                                      <p:cBhvr additive="base">
                                        <p:cTn id="103" dur="500" fill="hold"/>
                                        <p:tgtEl>
                                          <p:spTgt spid="413706"/>
                                        </p:tgtEl>
                                        <p:attrNameLst>
                                          <p:attrName>ppt_x</p:attrName>
                                        </p:attrNameLst>
                                      </p:cBhvr>
                                      <p:tavLst>
                                        <p:tav tm="0">
                                          <p:val>
                                            <p:strVal val="0-#ppt_w/2"/>
                                          </p:val>
                                        </p:tav>
                                        <p:tav tm="100000">
                                          <p:val>
                                            <p:strVal val="#ppt_x"/>
                                          </p:val>
                                        </p:tav>
                                      </p:tavLst>
                                    </p:anim>
                                    <p:anim calcmode="lin" valueType="num">
                                      <p:cBhvr additive="base">
                                        <p:cTn id="104" dur="500" fill="hold"/>
                                        <p:tgtEl>
                                          <p:spTgt spid="413706"/>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2" fill="hold" grpId="0" nodeType="clickEffect">
                                  <p:stCondLst>
                                    <p:cond delay="0"/>
                                  </p:stCondLst>
                                  <p:childTnLst>
                                    <p:set>
                                      <p:cBhvr>
                                        <p:cTn id="108" dur="1" fill="hold">
                                          <p:stCondLst>
                                            <p:cond delay="0"/>
                                          </p:stCondLst>
                                        </p:cTn>
                                        <p:tgtEl>
                                          <p:spTgt spid="413707"/>
                                        </p:tgtEl>
                                        <p:attrNameLst>
                                          <p:attrName>style.visibility</p:attrName>
                                        </p:attrNameLst>
                                      </p:cBhvr>
                                      <p:to>
                                        <p:strVal val="visible"/>
                                      </p:to>
                                    </p:set>
                                    <p:anim calcmode="lin" valueType="num">
                                      <p:cBhvr additive="base">
                                        <p:cTn id="109" dur="500" fill="hold"/>
                                        <p:tgtEl>
                                          <p:spTgt spid="413707"/>
                                        </p:tgtEl>
                                        <p:attrNameLst>
                                          <p:attrName>ppt_x</p:attrName>
                                        </p:attrNameLst>
                                      </p:cBhvr>
                                      <p:tavLst>
                                        <p:tav tm="0">
                                          <p:val>
                                            <p:strVal val="0-#ppt_w/2"/>
                                          </p:val>
                                        </p:tav>
                                        <p:tav tm="100000">
                                          <p:val>
                                            <p:strVal val="#ppt_x"/>
                                          </p:val>
                                        </p:tav>
                                      </p:tavLst>
                                    </p:anim>
                                    <p:anim calcmode="lin" valueType="num">
                                      <p:cBhvr additive="base">
                                        <p:cTn id="110" dur="500" fill="hold"/>
                                        <p:tgtEl>
                                          <p:spTgt spid="413707"/>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12" fill="hold" nodeType="clickEffect">
                                  <p:stCondLst>
                                    <p:cond delay="0"/>
                                  </p:stCondLst>
                                  <p:childTnLst>
                                    <p:set>
                                      <p:cBhvr>
                                        <p:cTn id="114" dur="1" fill="hold">
                                          <p:stCondLst>
                                            <p:cond delay="0"/>
                                          </p:stCondLst>
                                        </p:cTn>
                                        <p:tgtEl>
                                          <p:spTgt spid="3"/>
                                        </p:tgtEl>
                                        <p:attrNameLst>
                                          <p:attrName>style.visibility</p:attrName>
                                        </p:attrNameLst>
                                      </p:cBhvr>
                                      <p:to>
                                        <p:strVal val="visible"/>
                                      </p:to>
                                    </p:set>
                                    <p:anim calcmode="lin" valueType="num">
                                      <p:cBhvr additive="base">
                                        <p:cTn id="115" dur="500" fill="hold"/>
                                        <p:tgtEl>
                                          <p:spTgt spid="3"/>
                                        </p:tgtEl>
                                        <p:attrNameLst>
                                          <p:attrName>ppt_x</p:attrName>
                                        </p:attrNameLst>
                                      </p:cBhvr>
                                      <p:tavLst>
                                        <p:tav tm="0">
                                          <p:val>
                                            <p:strVal val="0-#ppt_w/2"/>
                                          </p:val>
                                        </p:tav>
                                        <p:tav tm="100000">
                                          <p:val>
                                            <p:strVal val="#ppt_x"/>
                                          </p:val>
                                        </p:tav>
                                      </p:tavLst>
                                    </p:anim>
                                    <p:anim calcmode="lin" valueType="num">
                                      <p:cBhvr additive="base">
                                        <p:cTn id="1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6" fill="hold" nodeType="clickEffect">
                                  <p:stCondLst>
                                    <p:cond delay="0"/>
                                  </p:stCondLst>
                                  <p:childTnLst>
                                    <p:set>
                                      <p:cBhvr>
                                        <p:cTn id="120" dur="1" fill="hold">
                                          <p:stCondLst>
                                            <p:cond delay="0"/>
                                          </p:stCondLst>
                                        </p:cTn>
                                        <p:tgtEl>
                                          <p:spTgt spid="2"/>
                                        </p:tgtEl>
                                        <p:attrNameLst>
                                          <p:attrName>style.visibility</p:attrName>
                                        </p:attrNameLst>
                                      </p:cBhvr>
                                      <p:to>
                                        <p:strVal val="visible"/>
                                      </p:to>
                                    </p:set>
                                    <p:anim calcmode="lin" valueType="num">
                                      <p:cBhvr additive="base">
                                        <p:cTn id="121" dur="500" fill="hold"/>
                                        <p:tgtEl>
                                          <p:spTgt spid="2"/>
                                        </p:tgtEl>
                                        <p:attrNameLst>
                                          <p:attrName>ppt_x</p:attrName>
                                        </p:attrNameLst>
                                      </p:cBhvr>
                                      <p:tavLst>
                                        <p:tav tm="0">
                                          <p:val>
                                            <p:strVal val="1+#ppt_w/2"/>
                                          </p:val>
                                        </p:tav>
                                        <p:tav tm="100000">
                                          <p:val>
                                            <p:strVal val="#ppt_x"/>
                                          </p:val>
                                        </p:tav>
                                      </p:tavLst>
                                    </p:anim>
                                    <p:anim calcmode="lin" valueType="num">
                                      <p:cBhvr additive="base">
                                        <p:cTn id="1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12" fill="hold" grpId="0" nodeType="clickEffect">
                                  <p:stCondLst>
                                    <p:cond delay="0"/>
                                  </p:stCondLst>
                                  <p:childTnLst>
                                    <p:set>
                                      <p:cBhvr>
                                        <p:cTn id="126" dur="1" fill="hold">
                                          <p:stCondLst>
                                            <p:cond delay="0"/>
                                          </p:stCondLst>
                                        </p:cTn>
                                        <p:tgtEl>
                                          <p:spTgt spid="413727"/>
                                        </p:tgtEl>
                                        <p:attrNameLst>
                                          <p:attrName>style.visibility</p:attrName>
                                        </p:attrNameLst>
                                      </p:cBhvr>
                                      <p:to>
                                        <p:strVal val="visible"/>
                                      </p:to>
                                    </p:set>
                                    <p:anim calcmode="lin" valueType="num">
                                      <p:cBhvr additive="base">
                                        <p:cTn id="127" dur="500" fill="hold"/>
                                        <p:tgtEl>
                                          <p:spTgt spid="413727"/>
                                        </p:tgtEl>
                                        <p:attrNameLst>
                                          <p:attrName>ppt_x</p:attrName>
                                        </p:attrNameLst>
                                      </p:cBhvr>
                                      <p:tavLst>
                                        <p:tav tm="0">
                                          <p:val>
                                            <p:strVal val="0-#ppt_w/2"/>
                                          </p:val>
                                        </p:tav>
                                        <p:tav tm="100000">
                                          <p:val>
                                            <p:strVal val="#ppt_x"/>
                                          </p:val>
                                        </p:tav>
                                      </p:tavLst>
                                    </p:anim>
                                    <p:anim calcmode="lin" valueType="num">
                                      <p:cBhvr additive="base">
                                        <p:cTn id="128" dur="500" fill="hold"/>
                                        <p:tgtEl>
                                          <p:spTgt spid="413727"/>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6" fill="hold" grpId="0" nodeType="clickEffect">
                                  <p:stCondLst>
                                    <p:cond delay="0"/>
                                  </p:stCondLst>
                                  <p:childTnLst>
                                    <p:set>
                                      <p:cBhvr>
                                        <p:cTn id="132" dur="1" fill="hold">
                                          <p:stCondLst>
                                            <p:cond delay="0"/>
                                          </p:stCondLst>
                                        </p:cTn>
                                        <p:tgtEl>
                                          <p:spTgt spid="413708"/>
                                        </p:tgtEl>
                                        <p:attrNameLst>
                                          <p:attrName>style.visibility</p:attrName>
                                        </p:attrNameLst>
                                      </p:cBhvr>
                                      <p:to>
                                        <p:strVal val="visible"/>
                                      </p:to>
                                    </p:set>
                                    <p:anim calcmode="lin" valueType="num">
                                      <p:cBhvr additive="base">
                                        <p:cTn id="133" dur="500" fill="hold"/>
                                        <p:tgtEl>
                                          <p:spTgt spid="413708"/>
                                        </p:tgtEl>
                                        <p:attrNameLst>
                                          <p:attrName>ppt_x</p:attrName>
                                        </p:attrNameLst>
                                      </p:cBhvr>
                                      <p:tavLst>
                                        <p:tav tm="0">
                                          <p:val>
                                            <p:strVal val="1+#ppt_w/2"/>
                                          </p:val>
                                        </p:tav>
                                        <p:tav tm="100000">
                                          <p:val>
                                            <p:strVal val="#ppt_x"/>
                                          </p:val>
                                        </p:tav>
                                      </p:tavLst>
                                    </p:anim>
                                    <p:anim calcmode="lin" valueType="num">
                                      <p:cBhvr additive="base">
                                        <p:cTn id="134" dur="500" fill="hold"/>
                                        <p:tgtEl>
                                          <p:spTgt spid="413708"/>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6" fill="hold" grpId="0" nodeType="clickEffect">
                                  <p:stCondLst>
                                    <p:cond delay="0"/>
                                  </p:stCondLst>
                                  <p:childTnLst>
                                    <p:set>
                                      <p:cBhvr>
                                        <p:cTn id="138" dur="1" fill="hold">
                                          <p:stCondLst>
                                            <p:cond delay="0"/>
                                          </p:stCondLst>
                                        </p:cTn>
                                        <p:tgtEl>
                                          <p:spTgt spid="413710"/>
                                        </p:tgtEl>
                                        <p:attrNameLst>
                                          <p:attrName>style.visibility</p:attrName>
                                        </p:attrNameLst>
                                      </p:cBhvr>
                                      <p:to>
                                        <p:strVal val="visible"/>
                                      </p:to>
                                    </p:set>
                                    <p:anim calcmode="lin" valueType="num">
                                      <p:cBhvr additive="base">
                                        <p:cTn id="139" dur="500" fill="hold"/>
                                        <p:tgtEl>
                                          <p:spTgt spid="413710"/>
                                        </p:tgtEl>
                                        <p:attrNameLst>
                                          <p:attrName>ppt_x</p:attrName>
                                        </p:attrNameLst>
                                      </p:cBhvr>
                                      <p:tavLst>
                                        <p:tav tm="0">
                                          <p:val>
                                            <p:strVal val="1+#ppt_w/2"/>
                                          </p:val>
                                        </p:tav>
                                        <p:tav tm="100000">
                                          <p:val>
                                            <p:strVal val="#ppt_x"/>
                                          </p:val>
                                        </p:tav>
                                      </p:tavLst>
                                    </p:anim>
                                    <p:anim calcmode="lin" valueType="num">
                                      <p:cBhvr additive="base">
                                        <p:cTn id="140" dur="500" fill="hold"/>
                                        <p:tgtEl>
                                          <p:spTgt spid="413710"/>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6" fill="hold" nodeType="clickEffect">
                                  <p:stCondLst>
                                    <p:cond delay="0"/>
                                  </p:stCondLst>
                                  <p:childTnLst>
                                    <p:set>
                                      <p:cBhvr>
                                        <p:cTn id="144" dur="1" fill="hold">
                                          <p:stCondLst>
                                            <p:cond delay="0"/>
                                          </p:stCondLst>
                                        </p:cTn>
                                        <p:tgtEl>
                                          <p:spTgt spid="5"/>
                                        </p:tgtEl>
                                        <p:attrNameLst>
                                          <p:attrName>style.visibility</p:attrName>
                                        </p:attrNameLst>
                                      </p:cBhvr>
                                      <p:to>
                                        <p:strVal val="visible"/>
                                      </p:to>
                                    </p:set>
                                    <p:anim calcmode="lin" valueType="num">
                                      <p:cBhvr additive="base">
                                        <p:cTn id="145" dur="500" fill="hold"/>
                                        <p:tgtEl>
                                          <p:spTgt spid="5"/>
                                        </p:tgtEl>
                                        <p:attrNameLst>
                                          <p:attrName>ppt_x</p:attrName>
                                        </p:attrNameLst>
                                      </p:cBhvr>
                                      <p:tavLst>
                                        <p:tav tm="0">
                                          <p:val>
                                            <p:strVal val="1+#ppt_w/2"/>
                                          </p:val>
                                        </p:tav>
                                        <p:tav tm="100000">
                                          <p:val>
                                            <p:strVal val="#ppt_x"/>
                                          </p:val>
                                        </p:tav>
                                      </p:tavLst>
                                    </p:anim>
                                    <p:anim calcmode="lin" valueType="num">
                                      <p:cBhvr additive="base">
                                        <p:cTn id="1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6" fill="hold" grpId="0" nodeType="clickEffect">
                                  <p:stCondLst>
                                    <p:cond delay="0"/>
                                  </p:stCondLst>
                                  <p:childTnLst>
                                    <p:set>
                                      <p:cBhvr>
                                        <p:cTn id="150" dur="1" fill="hold">
                                          <p:stCondLst>
                                            <p:cond delay="0"/>
                                          </p:stCondLst>
                                        </p:cTn>
                                        <p:tgtEl>
                                          <p:spTgt spid="413709"/>
                                        </p:tgtEl>
                                        <p:attrNameLst>
                                          <p:attrName>style.visibility</p:attrName>
                                        </p:attrNameLst>
                                      </p:cBhvr>
                                      <p:to>
                                        <p:strVal val="visible"/>
                                      </p:to>
                                    </p:set>
                                    <p:anim calcmode="lin" valueType="num">
                                      <p:cBhvr additive="base">
                                        <p:cTn id="151" dur="500" fill="hold"/>
                                        <p:tgtEl>
                                          <p:spTgt spid="413709"/>
                                        </p:tgtEl>
                                        <p:attrNameLst>
                                          <p:attrName>ppt_x</p:attrName>
                                        </p:attrNameLst>
                                      </p:cBhvr>
                                      <p:tavLst>
                                        <p:tav tm="0">
                                          <p:val>
                                            <p:strVal val="1+#ppt_w/2"/>
                                          </p:val>
                                        </p:tav>
                                        <p:tav tm="100000">
                                          <p:val>
                                            <p:strVal val="#ppt_x"/>
                                          </p:val>
                                        </p:tav>
                                      </p:tavLst>
                                    </p:anim>
                                    <p:anim calcmode="lin" valueType="num">
                                      <p:cBhvr additive="base">
                                        <p:cTn id="152" dur="500" fill="hold"/>
                                        <p:tgtEl>
                                          <p:spTgt spid="41370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6" fill="hold" nodeType="clickEffect">
                                  <p:stCondLst>
                                    <p:cond delay="0"/>
                                  </p:stCondLst>
                                  <p:childTnLst>
                                    <p:set>
                                      <p:cBhvr>
                                        <p:cTn id="156" dur="1" fill="hold">
                                          <p:stCondLst>
                                            <p:cond delay="0"/>
                                          </p:stCondLst>
                                        </p:cTn>
                                        <p:tgtEl>
                                          <p:spTgt spid="4"/>
                                        </p:tgtEl>
                                        <p:attrNameLst>
                                          <p:attrName>style.visibility</p:attrName>
                                        </p:attrNameLst>
                                      </p:cBhvr>
                                      <p:to>
                                        <p:strVal val="visible"/>
                                      </p:to>
                                    </p:set>
                                    <p:anim calcmode="lin" valueType="num">
                                      <p:cBhvr additive="base">
                                        <p:cTn id="157" dur="500" fill="hold"/>
                                        <p:tgtEl>
                                          <p:spTgt spid="4"/>
                                        </p:tgtEl>
                                        <p:attrNameLst>
                                          <p:attrName>ppt_x</p:attrName>
                                        </p:attrNameLst>
                                      </p:cBhvr>
                                      <p:tavLst>
                                        <p:tav tm="0">
                                          <p:val>
                                            <p:strVal val="1+#ppt_w/2"/>
                                          </p:val>
                                        </p:tav>
                                        <p:tav tm="100000">
                                          <p:val>
                                            <p:strVal val="#ppt_x"/>
                                          </p:val>
                                        </p:tav>
                                      </p:tavLst>
                                    </p:anim>
                                    <p:anim calcmode="lin" valueType="num">
                                      <p:cBhvr additive="base">
                                        <p:cTn id="15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8" grpId="0" animBg="1" autoUpdateAnimBg="0"/>
      <p:bldP spid="413699" grpId="0" animBg="1" autoUpdateAnimBg="0"/>
      <p:bldP spid="413700" grpId="0" animBg="1" autoUpdateAnimBg="0"/>
      <p:bldP spid="413701" grpId="0" animBg="1" autoUpdateAnimBg="0"/>
      <p:bldP spid="413702" grpId="0" animBg="1" autoUpdateAnimBg="0"/>
      <p:bldP spid="413703" grpId="0" animBg="1" autoUpdateAnimBg="0"/>
      <p:bldP spid="413704" grpId="0" animBg="1" autoUpdateAnimBg="0"/>
      <p:bldP spid="413705" grpId="0" animBg="1" autoUpdateAnimBg="0"/>
      <p:bldP spid="413706" grpId="0" animBg="1" autoUpdateAnimBg="0"/>
      <p:bldP spid="413707" grpId="0" animBg="1" autoUpdateAnimBg="0"/>
      <p:bldP spid="413708" grpId="0" animBg="1" autoUpdateAnimBg="0"/>
      <p:bldP spid="413709" grpId="0" animBg="1" autoUpdateAnimBg="0"/>
      <p:bldP spid="413710" grpId="0" animBg="1" autoUpdateAnimBg="0"/>
      <p:bldP spid="413711" grpId="0" animBg="1"/>
      <p:bldP spid="413714" grpId="0" animBg="1"/>
      <p:bldP spid="413715" grpId="0" animBg="1"/>
      <p:bldP spid="413716" grpId="0" animBg="1"/>
      <p:bldP spid="413717" grpId="0" animBg="1"/>
      <p:bldP spid="413718" grpId="0" animBg="1"/>
      <p:bldP spid="413719" grpId="0" animBg="1"/>
      <p:bldP spid="413727" grpId="0" animBg="1"/>
      <p:bldP spid="41372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Espace réservé du numéro de diapositive 3"/>
          <p:cNvSpPr>
            <a:spLocks noGrp="1"/>
          </p:cNvSpPr>
          <p:nvPr>
            <p:ph type="sldNum" sz="quarter" idx="12"/>
          </p:nvPr>
        </p:nvSpPr>
        <p:spPr>
          <a:noFill/>
        </p:spPr>
        <p:txBody>
          <a:bodyPr/>
          <a:lstStyle/>
          <a:p>
            <a:fld id="{D3578E1C-81BD-4BA7-B8CA-B56635137B1A}" type="slidenum">
              <a:rPr lang="es-ES"/>
              <a:pPr/>
              <a:t>47</a:t>
            </a:fld>
            <a:endParaRPr lang="es-ES"/>
          </a:p>
        </p:txBody>
      </p:sp>
      <p:sp>
        <p:nvSpPr>
          <p:cNvPr id="153604" name="Text Box 8"/>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3606" name="Text Box 10"/>
          <p:cNvSpPr txBox="1">
            <a:spLocks noChangeArrowheads="1"/>
          </p:cNvSpPr>
          <p:nvPr/>
        </p:nvSpPr>
        <p:spPr bwMode="auto">
          <a:xfrm>
            <a:off x="1187450" y="1316038"/>
            <a:ext cx="4897438"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3607" name="Text Box 11"/>
          <p:cNvSpPr txBox="1">
            <a:spLocks noChangeArrowheads="1"/>
          </p:cNvSpPr>
          <p:nvPr/>
        </p:nvSpPr>
        <p:spPr bwMode="auto">
          <a:xfrm>
            <a:off x="757238" y="1781175"/>
            <a:ext cx="7415212"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
        <p:nvSpPr>
          <p:cNvPr id="153608" name="ZoneTexte 3"/>
          <p:cNvSpPr txBox="1">
            <a:spLocks noChangeArrowheads="1"/>
          </p:cNvSpPr>
          <p:nvPr/>
        </p:nvSpPr>
        <p:spPr bwMode="auto">
          <a:xfrm>
            <a:off x="1116013" y="2354263"/>
            <a:ext cx="6985000" cy="3590925"/>
          </a:xfrm>
          <a:prstGeom prst="rect">
            <a:avLst/>
          </a:prstGeom>
          <a:solidFill>
            <a:srgbClr val="F8F8F8"/>
          </a:solidFill>
          <a:ln w="9525">
            <a:solidFill>
              <a:srgbClr val="993366"/>
            </a:solidFill>
            <a:miter lim="800000"/>
            <a:headEnd/>
            <a:tailEnd/>
          </a:ln>
        </p:spPr>
        <p:txBody>
          <a:bodyPr>
            <a:spAutoFit/>
          </a:bodyPr>
          <a:lstStyle/>
          <a:p>
            <a:pPr algn="just">
              <a:lnSpc>
                <a:spcPct val="130000"/>
              </a:lnSpc>
            </a:pPr>
            <a:endParaRPr lang="fr-FR" b="1">
              <a:latin typeface="Calibri" pitchFamily="34" charset="0"/>
            </a:endParaRPr>
          </a:p>
          <a:p>
            <a:pPr algn="just">
              <a:lnSpc>
                <a:spcPct val="130000"/>
              </a:lnSpc>
            </a:pPr>
            <a:r>
              <a:rPr lang="fr-FR" b="1">
                <a:latin typeface="Calibri" pitchFamily="34" charset="0"/>
              </a:rPr>
              <a:t>Le contrôle budgétaire est une procédure qui permet de dégager les </a:t>
            </a:r>
            <a:r>
              <a:rPr lang="fr-FR" b="1">
                <a:solidFill>
                  <a:srgbClr val="993366"/>
                </a:solidFill>
                <a:latin typeface="Calibri" pitchFamily="34" charset="0"/>
              </a:rPr>
              <a:t>écarts entre les résultats réels et les résultats prévus</a:t>
            </a:r>
            <a:r>
              <a:rPr lang="fr-FR" b="1">
                <a:latin typeface="Calibri" pitchFamily="34" charset="0"/>
              </a:rPr>
              <a:t> d’un centre de responsabilité, d’en rechercher les causes et d’instaurer les mesures  correctives jugées souhaitables.</a:t>
            </a:r>
          </a:p>
          <a:p>
            <a:pPr algn="just"/>
            <a:endParaRPr lang="fr-FR" b="1">
              <a:latin typeface="Calibri" pitchFamily="34" charset="0"/>
            </a:endParaRPr>
          </a:p>
          <a:p>
            <a:pPr algn="just">
              <a:lnSpc>
                <a:spcPct val="130000"/>
              </a:lnSpc>
            </a:pPr>
            <a:r>
              <a:rPr lang="fr-FR" b="1">
                <a:latin typeface="Calibri" pitchFamily="34" charset="0"/>
              </a:rPr>
              <a:t>Toute procédure de contrôle vise à faire en sorte que les résultats obtenus soient conformes aux objectifs souhaités.</a:t>
            </a:r>
          </a:p>
          <a:p>
            <a:pPr algn="just">
              <a:lnSpc>
                <a:spcPct val="130000"/>
              </a:lnSpc>
            </a:pPr>
            <a:endParaRPr lang="fr-FR" b="1">
              <a:latin typeface="Calibri" pitchFamily="34"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Espace réservé du numéro de diapositive 3"/>
          <p:cNvSpPr>
            <a:spLocks noGrp="1"/>
          </p:cNvSpPr>
          <p:nvPr>
            <p:ph type="sldNum" sz="quarter" idx="12"/>
          </p:nvPr>
        </p:nvSpPr>
        <p:spPr>
          <a:noFill/>
        </p:spPr>
        <p:txBody>
          <a:bodyPr/>
          <a:lstStyle/>
          <a:p>
            <a:fld id="{F4B1C2C3-FBD5-467E-B68E-65134DF8F71F}" type="slidenum">
              <a:rPr lang="es-ES"/>
              <a:pPr/>
              <a:t>48</a:t>
            </a:fld>
            <a:endParaRPr lang="es-ES"/>
          </a:p>
        </p:txBody>
      </p:sp>
      <p:sp>
        <p:nvSpPr>
          <p:cNvPr id="154628" name="ZoneTexte 4"/>
          <p:cNvSpPr txBox="1">
            <a:spLocks noChangeArrowheads="1"/>
          </p:cNvSpPr>
          <p:nvPr/>
        </p:nvSpPr>
        <p:spPr bwMode="auto">
          <a:xfrm>
            <a:off x="971550" y="2060575"/>
            <a:ext cx="7056438" cy="3946525"/>
          </a:xfrm>
          <a:prstGeom prst="rect">
            <a:avLst/>
          </a:prstGeom>
          <a:solidFill>
            <a:srgbClr val="F8F8F8"/>
          </a:solidFill>
          <a:ln w="9525">
            <a:solidFill>
              <a:srgbClr val="993366"/>
            </a:solidFill>
            <a:miter lim="800000"/>
            <a:headEnd/>
            <a:tailEnd/>
          </a:ln>
        </p:spPr>
        <p:txBody>
          <a:bodyPr>
            <a:spAutoFit/>
          </a:bodyPr>
          <a:lstStyle/>
          <a:p>
            <a:pPr algn="just"/>
            <a:endParaRPr lang="fr-FR" b="1">
              <a:latin typeface="Calibri" pitchFamily="34" charset="0"/>
            </a:endParaRPr>
          </a:p>
          <a:p>
            <a:pPr algn="just"/>
            <a:r>
              <a:rPr lang="fr-FR" b="1">
                <a:latin typeface="Calibri" pitchFamily="34" charset="0"/>
              </a:rPr>
              <a:t>Sa mise en œuvre s’articule généralement autour de plusieurs phases :</a:t>
            </a:r>
          </a:p>
          <a:p>
            <a:pPr lvl="1" algn="just">
              <a:buFont typeface="Wingdings" pitchFamily="2" charset="2"/>
              <a:buChar char="ü"/>
            </a:pPr>
            <a:r>
              <a:rPr lang="fr-FR" b="1">
                <a:latin typeface="Calibri" pitchFamily="34" charset="0"/>
              </a:rPr>
              <a:t> Perception d’un écart , d’une déviation par rapport aux objectifs ;</a:t>
            </a:r>
          </a:p>
          <a:p>
            <a:pPr lvl="1" algn="just">
              <a:buFont typeface="Wingdings" pitchFamily="2" charset="2"/>
              <a:buChar char="ü"/>
            </a:pPr>
            <a:r>
              <a:rPr lang="fr-FR" b="1">
                <a:latin typeface="Calibri" pitchFamily="34" charset="0"/>
              </a:rPr>
              <a:t> Constatation et réaction face  à cet écart ;</a:t>
            </a:r>
          </a:p>
          <a:p>
            <a:pPr lvl="1" algn="just">
              <a:buFont typeface="Wingdings" pitchFamily="2" charset="2"/>
              <a:buChar char="ü"/>
            </a:pPr>
            <a:r>
              <a:rPr lang="fr-FR" b="1">
                <a:latin typeface="Calibri" pitchFamily="34" charset="0"/>
              </a:rPr>
              <a:t> Élaboration des actions correctives ;</a:t>
            </a:r>
          </a:p>
          <a:p>
            <a:pPr lvl="1" algn="just">
              <a:buFont typeface="Wingdings" pitchFamily="2" charset="2"/>
              <a:buChar char="ü"/>
            </a:pPr>
            <a:r>
              <a:rPr lang="fr-FR" b="1">
                <a:latin typeface="Calibri" pitchFamily="34" charset="0"/>
              </a:rPr>
              <a:t> mise en œuvre au niveau de chaque centre de responsabilité.</a:t>
            </a:r>
          </a:p>
          <a:p>
            <a:pPr lvl="1" algn="just"/>
            <a:endParaRPr lang="fr-FR" b="1">
              <a:latin typeface="Calibri" pitchFamily="34" charset="0"/>
            </a:endParaRPr>
          </a:p>
          <a:p>
            <a:pPr algn="just"/>
            <a:r>
              <a:rPr lang="fr-FR" b="1">
                <a:latin typeface="Calibri" pitchFamily="34" charset="0"/>
              </a:rPr>
              <a:t>Rappelons que le </a:t>
            </a:r>
            <a:r>
              <a:rPr lang="fr-FR" b="1">
                <a:solidFill>
                  <a:srgbClr val="993366"/>
                </a:solidFill>
                <a:latin typeface="Calibri" pitchFamily="34" charset="0"/>
              </a:rPr>
              <a:t>contrôle budgétaire</a:t>
            </a:r>
            <a:r>
              <a:rPr lang="fr-FR" b="1">
                <a:latin typeface="Calibri" pitchFamily="34" charset="0"/>
              </a:rPr>
              <a:t> a notamment pour </a:t>
            </a:r>
            <a:r>
              <a:rPr lang="fr-FR" b="1">
                <a:solidFill>
                  <a:srgbClr val="993366"/>
                </a:solidFill>
                <a:latin typeface="Calibri" pitchFamily="34" charset="0"/>
              </a:rPr>
              <a:t>objectif l’évaluation des performances</a:t>
            </a:r>
            <a:r>
              <a:rPr lang="fr-FR" b="1">
                <a:latin typeface="Calibri" pitchFamily="34" charset="0"/>
              </a:rPr>
              <a:t> des responsables des unités décentralisées.</a:t>
            </a:r>
          </a:p>
          <a:p>
            <a:pPr algn="just"/>
            <a:endParaRPr lang="fr-FR" b="1">
              <a:latin typeface="Calibri" pitchFamily="34" charset="0"/>
            </a:endParaRPr>
          </a:p>
        </p:txBody>
      </p:sp>
      <p:sp>
        <p:nvSpPr>
          <p:cNvPr id="154629" name="Text Box 4"/>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4631" name="Text Box 6"/>
          <p:cNvSpPr txBox="1">
            <a:spLocks noChangeArrowheads="1"/>
          </p:cNvSpPr>
          <p:nvPr/>
        </p:nvSpPr>
        <p:spPr bwMode="auto">
          <a:xfrm>
            <a:off x="1187450" y="1196975"/>
            <a:ext cx="4824413"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4632" name="Text Box 7"/>
          <p:cNvSpPr txBox="1">
            <a:spLocks noChangeArrowheads="1"/>
          </p:cNvSpPr>
          <p:nvPr/>
        </p:nvSpPr>
        <p:spPr bwMode="auto">
          <a:xfrm>
            <a:off x="757238" y="1700213"/>
            <a:ext cx="7415212"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Espace réservé du numéro de diapositive 3"/>
          <p:cNvSpPr>
            <a:spLocks noGrp="1"/>
          </p:cNvSpPr>
          <p:nvPr>
            <p:ph type="sldNum" sz="quarter" idx="12"/>
          </p:nvPr>
        </p:nvSpPr>
        <p:spPr>
          <a:noFill/>
        </p:spPr>
        <p:txBody>
          <a:bodyPr/>
          <a:lstStyle/>
          <a:p>
            <a:fld id="{4C30D70F-3BE7-48BC-9BF6-A90713A94BF5}" type="slidenum">
              <a:rPr lang="es-ES"/>
              <a:pPr/>
              <a:t>49</a:t>
            </a:fld>
            <a:endParaRPr lang="es-ES"/>
          </a:p>
        </p:txBody>
      </p:sp>
      <p:sp>
        <p:nvSpPr>
          <p:cNvPr id="155652" name="Rectangle 1" descr="Sphères"/>
          <p:cNvSpPr>
            <a:spLocks noChangeArrowheads="1"/>
          </p:cNvSpPr>
          <p:nvPr/>
        </p:nvSpPr>
        <p:spPr bwMode="auto">
          <a:xfrm>
            <a:off x="4643438" y="142875"/>
            <a:ext cx="2428875" cy="571500"/>
          </a:xfrm>
          <a:prstGeom prst="rect">
            <a:avLst/>
          </a:prstGeom>
          <a:pattFill prst="sphere">
            <a:fgClr>
              <a:srgbClr val="DDDDDD"/>
            </a:fgClr>
            <a:bgClr>
              <a:schemeClr val="bg1"/>
            </a:bgClr>
          </a:pattFill>
          <a:ln w="25400" algn="ctr">
            <a:solidFill>
              <a:srgbClr val="993366"/>
            </a:solidFill>
            <a:miter lim="800000"/>
            <a:headEnd/>
            <a:tailEnd/>
          </a:ln>
        </p:spPr>
        <p:txBody>
          <a:bodyPr anchor="ctr"/>
          <a:lstStyle/>
          <a:p>
            <a:pPr algn="ctr"/>
            <a:r>
              <a:rPr lang="fr-FR" sz="2400" b="1">
                <a:solidFill>
                  <a:srgbClr val="993366"/>
                </a:solidFill>
                <a:latin typeface="Calibri" pitchFamily="34" charset="0"/>
              </a:rPr>
              <a:t>Stratégie </a:t>
            </a:r>
          </a:p>
        </p:txBody>
      </p:sp>
      <p:sp>
        <p:nvSpPr>
          <p:cNvPr id="3" name="Rectangle 2" descr="Briques horizontales"/>
          <p:cNvSpPr>
            <a:spLocks noChangeArrowheads="1"/>
          </p:cNvSpPr>
          <p:nvPr/>
        </p:nvSpPr>
        <p:spPr bwMode="auto">
          <a:xfrm>
            <a:off x="4643438" y="1214438"/>
            <a:ext cx="2428875" cy="571500"/>
          </a:xfrm>
          <a:prstGeom prst="rect">
            <a:avLst/>
          </a:prstGeom>
          <a:pattFill prst="horzBrick">
            <a:fgClr>
              <a:srgbClr val="DDDDDD"/>
            </a:fgClr>
            <a:bgClr>
              <a:schemeClr val="bg1"/>
            </a:bgClr>
          </a:pattFill>
          <a:ln w="25400" algn="ctr">
            <a:solidFill>
              <a:srgbClr val="993366"/>
            </a:solidFill>
            <a:miter lim="800000"/>
            <a:headEnd/>
            <a:tailEnd/>
          </a:ln>
        </p:spPr>
        <p:txBody>
          <a:bodyPr anchor="ctr"/>
          <a:lstStyle/>
          <a:p>
            <a:pPr algn="ctr" fontAlgn="auto">
              <a:spcBef>
                <a:spcPts val="0"/>
              </a:spcBef>
              <a:spcAft>
                <a:spcPts val="0"/>
              </a:spcAft>
              <a:defRPr/>
            </a:pPr>
            <a:r>
              <a:rPr lang="fr-FR" b="1" dirty="0">
                <a:solidFill>
                  <a:schemeClr val="accent2">
                    <a:lumMod val="75000"/>
                  </a:schemeClr>
                </a:solidFill>
                <a:latin typeface="+mn-lt"/>
              </a:rPr>
              <a:t>Plan opérationnel</a:t>
            </a:r>
          </a:p>
        </p:txBody>
      </p:sp>
      <p:sp>
        <p:nvSpPr>
          <p:cNvPr id="155654" name="Rectangle 3" descr="75 %"/>
          <p:cNvSpPr>
            <a:spLocks noChangeArrowheads="1"/>
          </p:cNvSpPr>
          <p:nvPr/>
        </p:nvSpPr>
        <p:spPr bwMode="auto">
          <a:xfrm>
            <a:off x="1000125" y="1214438"/>
            <a:ext cx="2428875" cy="571500"/>
          </a:xfrm>
          <a:prstGeom prst="rect">
            <a:avLst/>
          </a:prstGeom>
          <a:pattFill prst="pct75">
            <a:fgClr>
              <a:srgbClr val="DDDDDD"/>
            </a:fgClr>
            <a:bgClr>
              <a:schemeClr val="bg1"/>
            </a:bgClr>
          </a:pattFill>
          <a:ln w="25400" algn="ctr">
            <a:solidFill>
              <a:srgbClr val="993366"/>
            </a:solidFill>
            <a:miter lim="800000"/>
            <a:headEnd/>
            <a:tailEnd/>
          </a:ln>
        </p:spPr>
        <p:txBody>
          <a:bodyPr anchor="ctr"/>
          <a:lstStyle/>
          <a:p>
            <a:pPr algn="ctr"/>
            <a:r>
              <a:rPr lang="fr-FR" b="1">
                <a:solidFill>
                  <a:srgbClr val="993366"/>
                </a:solidFill>
                <a:latin typeface="Calibri" pitchFamily="34" charset="0"/>
              </a:rPr>
              <a:t>Comptabilité analytique</a:t>
            </a:r>
          </a:p>
        </p:txBody>
      </p:sp>
      <p:sp>
        <p:nvSpPr>
          <p:cNvPr id="5" name="Rectangle 4" descr="Briques diagonales"/>
          <p:cNvSpPr>
            <a:spLocks noChangeArrowheads="1"/>
          </p:cNvSpPr>
          <p:nvPr/>
        </p:nvSpPr>
        <p:spPr bwMode="auto">
          <a:xfrm>
            <a:off x="4643438" y="2286000"/>
            <a:ext cx="2428875" cy="571500"/>
          </a:xfrm>
          <a:prstGeom prst="rect">
            <a:avLst/>
          </a:prstGeom>
          <a:pattFill prst="diagBrick">
            <a:fgClr>
              <a:srgbClr val="DDDDDD"/>
            </a:fgClr>
            <a:bgClr>
              <a:srgbClr val="FFFFFF"/>
            </a:bgClr>
          </a:pattFill>
          <a:ln w="25400" algn="ctr">
            <a:solidFill>
              <a:srgbClr val="993366"/>
            </a:solidFill>
            <a:miter lim="800000"/>
            <a:headEnd/>
            <a:tailEnd/>
          </a:ln>
        </p:spPr>
        <p:txBody>
          <a:bodyPr anchor="ctr"/>
          <a:lstStyle/>
          <a:p>
            <a:pPr algn="ctr" fontAlgn="auto">
              <a:spcBef>
                <a:spcPts val="0"/>
              </a:spcBef>
              <a:spcAft>
                <a:spcPts val="0"/>
              </a:spcAft>
              <a:defRPr/>
            </a:pPr>
            <a:r>
              <a:rPr lang="fr-FR" b="1" dirty="0">
                <a:solidFill>
                  <a:schemeClr val="accent2">
                    <a:lumMod val="75000"/>
                  </a:schemeClr>
                </a:solidFill>
                <a:latin typeface="+mn-lt"/>
              </a:rPr>
              <a:t>Budget </a:t>
            </a:r>
          </a:p>
        </p:txBody>
      </p:sp>
      <p:sp>
        <p:nvSpPr>
          <p:cNvPr id="6" name="Rectangle 5" descr="Carrelage"/>
          <p:cNvSpPr>
            <a:spLocks noChangeArrowheads="1"/>
          </p:cNvSpPr>
          <p:nvPr/>
        </p:nvSpPr>
        <p:spPr bwMode="auto">
          <a:xfrm>
            <a:off x="1000125" y="2286000"/>
            <a:ext cx="2428875" cy="571500"/>
          </a:xfrm>
          <a:prstGeom prst="rect">
            <a:avLst/>
          </a:prstGeom>
          <a:pattFill prst="solidDmnd">
            <a:fgClr>
              <a:srgbClr val="DDDDDD"/>
            </a:fgClr>
            <a:bgClr>
              <a:schemeClr val="bg1"/>
            </a:bgClr>
          </a:pattFill>
          <a:ln w="25400" algn="ctr">
            <a:solidFill>
              <a:srgbClr val="993366"/>
            </a:solidFill>
            <a:miter lim="800000"/>
            <a:headEnd/>
            <a:tailEnd/>
          </a:ln>
        </p:spPr>
        <p:txBody>
          <a:bodyPr anchor="ctr"/>
          <a:lstStyle/>
          <a:p>
            <a:pPr algn="ctr" fontAlgn="auto">
              <a:spcBef>
                <a:spcPts val="0"/>
              </a:spcBef>
              <a:spcAft>
                <a:spcPts val="0"/>
              </a:spcAft>
              <a:defRPr/>
            </a:pPr>
            <a:r>
              <a:rPr lang="fr-FR" b="1" dirty="0">
                <a:solidFill>
                  <a:schemeClr val="accent2">
                    <a:lumMod val="75000"/>
                  </a:schemeClr>
                </a:solidFill>
                <a:latin typeface="+mn-lt"/>
              </a:rPr>
              <a:t>Réalisations </a:t>
            </a:r>
          </a:p>
        </p:txBody>
      </p:sp>
      <p:sp>
        <p:nvSpPr>
          <p:cNvPr id="155657" name="Rectangle 6" descr="Écossais"/>
          <p:cNvSpPr>
            <a:spLocks noChangeArrowheads="1"/>
          </p:cNvSpPr>
          <p:nvPr/>
        </p:nvSpPr>
        <p:spPr bwMode="auto">
          <a:xfrm>
            <a:off x="2786063" y="3214688"/>
            <a:ext cx="2428875" cy="571500"/>
          </a:xfrm>
          <a:prstGeom prst="rect">
            <a:avLst/>
          </a:prstGeom>
          <a:pattFill prst="plaid">
            <a:fgClr>
              <a:srgbClr val="DDDDDD"/>
            </a:fgClr>
            <a:bgClr>
              <a:schemeClr val="bg1"/>
            </a:bgClr>
          </a:pattFill>
          <a:ln w="25400" algn="ctr">
            <a:solidFill>
              <a:srgbClr val="FF0000"/>
            </a:solidFill>
            <a:miter lim="800000"/>
            <a:headEnd/>
            <a:tailEnd/>
          </a:ln>
        </p:spPr>
        <p:txBody>
          <a:bodyPr anchor="ctr"/>
          <a:lstStyle/>
          <a:p>
            <a:pPr algn="ctr"/>
            <a:r>
              <a:rPr lang="fr-FR" b="1">
                <a:solidFill>
                  <a:srgbClr val="FF0000"/>
                </a:solidFill>
                <a:latin typeface="Calibri" pitchFamily="34" charset="0"/>
              </a:rPr>
              <a:t>Ecarts</a:t>
            </a:r>
            <a:r>
              <a:rPr lang="fr-FR" b="1">
                <a:solidFill>
                  <a:srgbClr val="953735"/>
                </a:solidFill>
                <a:latin typeface="Calibri" pitchFamily="34" charset="0"/>
              </a:rPr>
              <a:t> </a:t>
            </a:r>
          </a:p>
        </p:txBody>
      </p:sp>
      <p:sp>
        <p:nvSpPr>
          <p:cNvPr id="155658" name="Rectangle 7" descr="Grand damier"/>
          <p:cNvSpPr>
            <a:spLocks noChangeArrowheads="1"/>
          </p:cNvSpPr>
          <p:nvPr/>
        </p:nvSpPr>
        <p:spPr bwMode="auto">
          <a:xfrm>
            <a:off x="2786063" y="4214813"/>
            <a:ext cx="2428875" cy="571500"/>
          </a:xfrm>
          <a:prstGeom prst="rect">
            <a:avLst/>
          </a:prstGeom>
          <a:pattFill prst="lgCheck">
            <a:fgClr>
              <a:srgbClr val="DDDDDD"/>
            </a:fgClr>
            <a:bgClr>
              <a:schemeClr val="bg1"/>
            </a:bgClr>
          </a:pattFill>
          <a:ln w="25400" algn="ctr">
            <a:solidFill>
              <a:srgbClr val="FF0000"/>
            </a:solidFill>
            <a:miter lim="800000"/>
            <a:headEnd/>
            <a:tailEnd/>
          </a:ln>
        </p:spPr>
        <p:txBody>
          <a:bodyPr anchor="ctr"/>
          <a:lstStyle/>
          <a:p>
            <a:pPr algn="ctr"/>
            <a:r>
              <a:rPr lang="fr-FR" b="1">
                <a:solidFill>
                  <a:srgbClr val="FF0000"/>
                </a:solidFill>
                <a:latin typeface="Calibri" pitchFamily="34" charset="0"/>
              </a:rPr>
              <a:t>Sélection des écarts</a:t>
            </a:r>
            <a:r>
              <a:rPr lang="fr-FR" b="1">
                <a:solidFill>
                  <a:srgbClr val="953735"/>
                </a:solidFill>
                <a:latin typeface="Calibri" pitchFamily="34" charset="0"/>
              </a:rPr>
              <a:t> </a:t>
            </a:r>
            <a:r>
              <a:rPr lang="fr-FR" b="1">
                <a:solidFill>
                  <a:srgbClr val="FF0000"/>
                </a:solidFill>
                <a:latin typeface="Calibri" pitchFamily="34" charset="0"/>
              </a:rPr>
              <a:t>significatifs</a:t>
            </a:r>
          </a:p>
        </p:txBody>
      </p:sp>
      <p:sp>
        <p:nvSpPr>
          <p:cNvPr id="155659" name="Rectangle 8" descr="Tirets verticaux"/>
          <p:cNvSpPr>
            <a:spLocks noChangeArrowheads="1"/>
          </p:cNvSpPr>
          <p:nvPr/>
        </p:nvSpPr>
        <p:spPr bwMode="auto">
          <a:xfrm>
            <a:off x="2786063" y="5214938"/>
            <a:ext cx="2428875" cy="571500"/>
          </a:xfrm>
          <a:prstGeom prst="rect">
            <a:avLst/>
          </a:prstGeom>
          <a:pattFill prst="dashVert">
            <a:fgClr>
              <a:srgbClr val="DDDDDD"/>
            </a:fgClr>
            <a:bgClr>
              <a:schemeClr val="bg1"/>
            </a:bgClr>
          </a:pattFill>
          <a:ln w="25400" algn="ctr">
            <a:solidFill>
              <a:srgbClr val="FF0000"/>
            </a:solidFill>
            <a:miter lim="800000"/>
            <a:headEnd/>
            <a:tailEnd/>
          </a:ln>
        </p:spPr>
        <p:txBody>
          <a:bodyPr anchor="ctr"/>
          <a:lstStyle/>
          <a:p>
            <a:pPr algn="ctr"/>
            <a:r>
              <a:rPr lang="fr-FR" b="1">
                <a:solidFill>
                  <a:srgbClr val="FF0000"/>
                </a:solidFill>
                <a:latin typeface="Calibri" pitchFamily="34" charset="0"/>
              </a:rPr>
              <a:t>Recherche des causes</a:t>
            </a:r>
          </a:p>
        </p:txBody>
      </p:sp>
      <p:sp>
        <p:nvSpPr>
          <p:cNvPr id="155660" name="Rectangle 9" descr="Tirets horizontaux"/>
          <p:cNvSpPr>
            <a:spLocks noChangeArrowheads="1"/>
          </p:cNvSpPr>
          <p:nvPr/>
        </p:nvSpPr>
        <p:spPr bwMode="auto">
          <a:xfrm>
            <a:off x="1000125" y="5876925"/>
            <a:ext cx="2428875" cy="571500"/>
          </a:xfrm>
          <a:prstGeom prst="rect">
            <a:avLst/>
          </a:prstGeom>
          <a:pattFill prst="dashHorz">
            <a:fgClr>
              <a:srgbClr val="DDDDDD"/>
            </a:fgClr>
            <a:bgClr>
              <a:schemeClr val="bg1"/>
            </a:bgClr>
          </a:pattFill>
          <a:ln w="25400" algn="ctr">
            <a:solidFill>
              <a:srgbClr val="669900"/>
            </a:solidFill>
            <a:miter lim="800000"/>
            <a:headEnd/>
            <a:tailEnd/>
          </a:ln>
        </p:spPr>
        <p:txBody>
          <a:bodyPr anchor="ctr"/>
          <a:lstStyle/>
          <a:p>
            <a:pPr algn="ctr"/>
            <a:r>
              <a:rPr lang="fr-FR" b="1">
                <a:solidFill>
                  <a:srgbClr val="669900"/>
                </a:solidFill>
                <a:latin typeface="Calibri" pitchFamily="34" charset="0"/>
              </a:rPr>
              <a:t>Actions</a:t>
            </a:r>
            <a:r>
              <a:rPr lang="fr-FR" b="1">
                <a:solidFill>
                  <a:srgbClr val="FF0000"/>
                </a:solidFill>
                <a:latin typeface="Calibri" pitchFamily="34" charset="0"/>
              </a:rPr>
              <a:t> </a:t>
            </a:r>
            <a:r>
              <a:rPr lang="fr-FR" b="1">
                <a:solidFill>
                  <a:srgbClr val="669900"/>
                </a:solidFill>
                <a:latin typeface="Calibri" pitchFamily="34" charset="0"/>
              </a:rPr>
              <a:t>correctives</a:t>
            </a:r>
          </a:p>
        </p:txBody>
      </p:sp>
      <p:sp>
        <p:nvSpPr>
          <p:cNvPr id="155661" name="Rectangle 10" descr="Grands confettis"/>
          <p:cNvSpPr>
            <a:spLocks noChangeArrowheads="1"/>
          </p:cNvSpPr>
          <p:nvPr/>
        </p:nvSpPr>
        <p:spPr bwMode="auto">
          <a:xfrm>
            <a:off x="5238750" y="5876925"/>
            <a:ext cx="2428875" cy="571500"/>
          </a:xfrm>
          <a:prstGeom prst="rect">
            <a:avLst/>
          </a:prstGeom>
          <a:pattFill prst="lgConfetti">
            <a:fgClr>
              <a:srgbClr val="DDDDDD"/>
            </a:fgClr>
            <a:bgClr>
              <a:schemeClr val="bg1"/>
            </a:bgClr>
          </a:pattFill>
          <a:ln w="25400" algn="ctr">
            <a:solidFill>
              <a:srgbClr val="669900"/>
            </a:solidFill>
            <a:miter lim="800000"/>
            <a:headEnd/>
            <a:tailEnd/>
          </a:ln>
        </p:spPr>
        <p:txBody>
          <a:bodyPr anchor="ctr"/>
          <a:lstStyle/>
          <a:p>
            <a:pPr algn="ctr"/>
            <a:r>
              <a:rPr lang="fr-FR" b="1">
                <a:solidFill>
                  <a:srgbClr val="669900"/>
                </a:solidFill>
                <a:latin typeface="Calibri" pitchFamily="34" charset="0"/>
              </a:rPr>
              <a:t>Ajuster les</a:t>
            </a:r>
            <a:r>
              <a:rPr lang="fr-FR" b="1">
                <a:solidFill>
                  <a:srgbClr val="953735"/>
                </a:solidFill>
                <a:latin typeface="Calibri" pitchFamily="34" charset="0"/>
              </a:rPr>
              <a:t> </a:t>
            </a:r>
            <a:r>
              <a:rPr lang="fr-FR" b="1">
                <a:solidFill>
                  <a:srgbClr val="669900"/>
                </a:solidFill>
                <a:latin typeface="Calibri" pitchFamily="34" charset="0"/>
              </a:rPr>
              <a:t>prévisions</a:t>
            </a:r>
          </a:p>
        </p:txBody>
      </p:sp>
      <p:cxnSp>
        <p:nvCxnSpPr>
          <p:cNvPr id="155662" name="Connecteur droit avec flèche 12"/>
          <p:cNvCxnSpPr>
            <a:cxnSpLocks noChangeShapeType="1"/>
            <a:stCxn id="155652" idx="2"/>
            <a:endCxn id="3" idx="0"/>
          </p:cNvCxnSpPr>
          <p:nvPr/>
        </p:nvCxnSpPr>
        <p:spPr bwMode="auto">
          <a:xfrm rot="5400000">
            <a:off x="5608637" y="963613"/>
            <a:ext cx="500063" cy="1588"/>
          </a:xfrm>
          <a:prstGeom prst="straightConnector1">
            <a:avLst/>
          </a:prstGeom>
          <a:noFill/>
          <a:ln w="28575" algn="ctr">
            <a:solidFill>
              <a:schemeClr val="tx1"/>
            </a:solidFill>
            <a:round/>
            <a:headEnd/>
            <a:tailEnd type="arrow" w="med" len="med"/>
          </a:ln>
        </p:spPr>
      </p:cxnSp>
      <p:cxnSp>
        <p:nvCxnSpPr>
          <p:cNvPr id="155663" name="Connecteur droit avec flèche 13"/>
          <p:cNvCxnSpPr>
            <a:cxnSpLocks noChangeShapeType="1"/>
          </p:cNvCxnSpPr>
          <p:nvPr/>
        </p:nvCxnSpPr>
        <p:spPr bwMode="auto">
          <a:xfrm rot="5400000">
            <a:off x="5608638" y="2035175"/>
            <a:ext cx="500062" cy="1588"/>
          </a:xfrm>
          <a:prstGeom prst="straightConnector1">
            <a:avLst/>
          </a:prstGeom>
          <a:noFill/>
          <a:ln w="28575" algn="ctr">
            <a:solidFill>
              <a:schemeClr val="tx1"/>
            </a:solidFill>
            <a:round/>
            <a:headEnd/>
            <a:tailEnd type="arrow" w="med" len="med"/>
          </a:ln>
        </p:spPr>
      </p:cxnSp>
      <p:cxnSp>
        <p:nvCxnSpPr>
          <p:cNvPr id="155664" name="Connecteur droit avec flèche 14"/>
          <p:cNvCxnSpPr>
            <a:cxnSpLocks noChangeShapeType="1"/>
          </p:cNvCxnSpPr>
          <p:nvPr/>
        </p:nvCxnSpPr>
        <p:spPr bwMode="auto">
          <a:xfrm rot="5400000">
            <a:off x="1965326" y="2035175"/>
            <a:ext cx="500062" cy="1587"/>
          </a:xfrm>
          <a:prstGeom prst="straightConnector1">
            <a:avLst/>
          </a:prstGeom>
          <a:noFill/>
          <a:ln w="28575" algn="ctr">
            <a:solidFill>
              <a:schemeClr val="tx1"/>
            </a:solidFill>
            <a:round/>
            <a:headEnd/>
            <a:tailEnd type="arrow" w="med" len="med"/>
          </a:ln>
        </p:spPr>
      </p:cxnSp>
      <p:cxnSp>
        <p:nvCxnSpPr>
          <p:cNvPr id="16" name="Connecteur droit avec flèche 15"/>
          <p:cNvCxnSpPr>
            <a:stCxn id="155657" idx="2"/>
            <a:endCxn id="155658" idx="0"/>
          </p:cNvCxnSpPr>
          <p:nvPr/>
        </p:nvCxnSpPr>
        <p:spPr>
          <a:xfrm rot="5400000">
            <a:off x="3785394" y="4001294"/>
            <a:ext cx="428625"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3751263" y="5035550"/>
            <a:ext cx="50006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20"/>
          <p:cNvCxnSpPr>
            <a:stCxn id="155659" idx="2"/>
          </p:cNvCxnSpPr>
          <p:nvPr/>
        </p:nvCxnSpPr>
        <p:spPr>
          <a:xfrm rot="5400000">
            <a:off x="3809206" y="5974557"/>
            <a:ext cx="377825" cy="47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5668" name="Connecteur droit 22"/>
          <p:cNvCxnSpPr>
            <a:cxnSpLocks noChangeShapeType="1"/>
          </p:cNvCxnSpPr>
          <p:nvPr/>
        </p:nvCxnSpPr>
        <p:spPr bwMode="auto">
          <a:xfrm flipV="1">
            <a:off x="3419475" y="6162675"/>
            <a:ext cx="1806575" cy="3175"/>
          </a:xfrm>
          <a:prstGeom prst="line">
            <a:avLst/>
          </a:prstGeom>
          <a:noFill/>
          <a:ln w="28575" algn="ctr">
            <a:solidFill>
              <a:srgbClr val="4A7EBB"/>
            </a:solidFill>
            <a:round/>
            <a:headEnd/>
            <a:tailEnd/>
          </a:ln>
        </p:spPr>
      </p:cxnSp>
      <p:cxnSp>
        <p:nvCxnSpPr>
          <p:cNvPr id="155669" name="Connecteur droit 24"/>
          <p:cNvCxnSpPr>
            <a:cxnSpLocks noChangeShapeType="1"/>
            <a:stCxn id="6" idx="2"/>
          </p:cNvCxnSpPr>
          <p:nvPr/>
        </p:nvCxnSpPr>
        <p:spPr bwMode="auto">
          <a:xfrm rot="5400000">
            <a:off x="1891506" y="3178969"/>
            <a:ext cx="644525" cy="1588"/>
          </a:xfrm>
          <a:prstGeom prst="line">
            <a:avLst/>
          </a:prstGeom>
          <a:noFill/>
          <a:ln w="28575" algn="ctr">
            <a:solidFill>
              <a:schemeClr val="tx1"/>
            </a:solidFill>
            <a:round/>
            <a:headEnd/>
            <a:tailEnd/>
          </a:ln>
        </p:spPr>
      </p:cxnSp>
      <p:cxnSp>
        <p:nvCxnSpPr>
          <p:cNvPr id="155670" name="Connecteur droit 26"/>
          <p:cNvCxnSpPr>
            <a:cxnSpLocks noChangeShapeType="1"/>
            <a:stCxn id="5" idx="2"/>
          </p:cNvCxnSpPr>
          <p:nvPr/>
        </p:nvCxnSpPr>
        <p:spPr bwMode="auto">
          <a:xfrm rot="5400000">
            <a:off x="5536406" y="3178969"/>
            <a:ext cx="644525" cy="1588"/>
          </a:xfrm>
          <a:prstGeom prst="line">
            <a:avLst/>
          </a:prstGeom>
          <a:noFill/>
          <a:ln w="28575" algn="ctr">
            <a:solidFill>
              <a:schemeClr val="tx1"/>
            </a:solidFill>
            <a:round/>
            <a:headEnd/>
            <a:tailEnd/>
          </a:ln>
        </p:spPr>
      </p:cxnSp>
      <p:cxnSp>
        <p:nvCxnSpPr>
          <p:cNvPr id="155671" name="Connecteur droit avec flèche 28"/>
          <p:cNvCxnSpPr>
            <a:cxnSpLocks noChangeShapeType="1"/>
            <a:endCxn id="155657" idx="1"/>
          </p:cNvCxnSpPr>
          <p:nvPr/>
        </p:nvCxnSpPr>
        <p:spPr bwMode="auto">
          <a:xfrm>
            <a:off x="2201863" y="3498850"/>
            <a:ext cx="571500" cy="1588"/>
          </a:xfrm>
          <a:prstGeom prst="straightConnector1">
            <a:avLst/>
          </a:prstGeom>
          <a:noFill/>
          <a:ln w="28575" algn="ctr">
            <a:solidFill>
              <a:schemeClr val="tx1"/>
            </a:solidFill>
            <a:round/>
            <a:headEnd/>
            <a:tailEnd type="arrow" w="med" len="med"/>
          </a:ln>
        </p:spPr>
      </p:cxnSp>
      <p:cxnSp>
        <p:nvCxnSpPr>
          <p:cNvPr id="155672" name="Connecteur droit avec flèche 33"/>
          <p:cNvCxnSpPr>
            <a:cxnSpLocks noChangeShapeType="1"/>
            <a:endCxn id="155657" idx="3"/>
          </p:cNvCxnSpPr>
          <p:nvPr/>
        </p:nvCxnSpPr>
        <p:spPr bwMode="auto">
          <a:xfrm rot="10800000">
            <a:off x="5227638" y="3500438"/>
            <a:ext cx="642937" cy="1587"/>
          </a:xfrm>
          <a:prstGeom prst="straightConnector1">
            <a:avLst/>
          </a:prstGeom>
          <a:noFill/>
          <a:ln w="28575" algn="ctr">
            <a:solidFill>
              <a:schemeClr val="tx1"/>
            </a:solidFill>
            <a:round/>
            <a:headEnd/>
            <a:tailEnd type="arrow" w="med" len="med"/>
          </a:ln>
        </p:spPr>
      </p:cxnSp>
      <p:cxnSp>
        <p:nvCxnSpPr>
          <p:cNvPr id="155673" name="Connecteur droit 36"/>
          <p:cNvCxnSpPr>
            <a:cxnSpLocks noChangeShapeType="1"/>
          </p:cNvCxnSpPr>
          <p:nvPr/>
        </p:nvCxnSpPr>
        <p:spPr bwMode="auto">
          <a:xfrm rot="5400000">
            <a:off x="-1349374" y="4316412"/>
            <a:ext cx="3594100" cy="104775"/>
          </a:xfrm>
          <a:prstGeom prst="line">
            <a:avLst/>
          </a:prstGeom>
          <a:noFill/>
          <a:ln w="28575" algn="ctr">
            <a:solidFill>
              <a:srgbClr val="669900"/>
            </a:solidFill>
            <a:round/>
            <a:headEnd/>
            <a:tailEnd/>
          </a:ln>
        </p:spPr>
      </p:cxnSp>
      <p:cxnSp>
        <p:nvCxnSpPr>
          <p:cNvPr id="155674" name="Connecteur droit 38"/>
          <p:cNvCxnSpPr>
            <a:cxnSpLocks noChangeShapeType="1"/>
            <a:stCxn id="155660" idx="1"/>
          </p:cNvCxnSpPr>
          <p:nvPr/>
        </p:nvCxnSpPr>
        <p:spPr bwMode="auto">
          <a:xfrm rot="10800000">
            <a:off x="415925" y="6161088"/>
            <a:ext cx="571500" cy="1587"/>
          </a:xfrm>
          <a:prstGeom prst="line">
            <a:avLst/>
          </a:prstGeom>
          <a:noFill/>
          <a:ln w="28575" algn="ctr">
            <a:solidFill>
              <a:srgbClr val="669900"/>
            </a:solidFill>
            <a:round/>
            <a:headEnd/>
            <a:tailEnd/>
          </a:ln>
        </p:spPr>
      </p:cxnSp>
      <p:cxnSp>
        <p:nvCxnSpPr>
          <p:cNvPr id="155675" name="Connecteur droit avec flèche 40"/>
          <p:cNvCxnSpPr>
            <a:cxnSpLocks noChangeShapeType="1"/>
            <a:endCxn id="6" idx="1"/>
          </p:cNvCxnSpPr>
          <p:nvPr/>
        </p:nvCxnSpPr>
        <p:spPr bwMode="auto">
          <a:xfrm>
            <a:off x="500063" y="2571750"/>
            <a:ext cx="500062" cy="1588"/>
          </a:xfrm>
          <a:prstGeom prst="straightConnector1">
            <a:avLst/>
          </a:prstGeom>
          <a:noFill/>
          <a:ln w="28575" algn="ctr">
            <a:solidFill>
              <a:srgbClr val="669900"/>
            </a:solidFill>
            <a:round/>
            <a:headEnd/>
            <a:tailEnd type="arrow" w="med" len="med"/>
          </a:ln>
        </p:spPr>
      </p:cxnSp>
      <p:cxnSp>
        <p:nvCxnSpPr>
          <p:cNvPr id="155676" name="Connecteur droit avec flèche 42"/>
          <p:cNvCxnSpPr>
            <a:cxnSpLocks noChangeShapeType="1"/>
            <a:endCxn id="5" idx="3"/>
          </p:cNvCxnSpPr>
          <p:nvPr/>
        </p:nvCxnSpPr>
        <p:spPr bwMode="auto">
          <a:xfrm flipH="1">
            <a:off x="7085013" y="2565400"/>
            <a:ext cx="1087437" cy="6350"/>
          </a:xfrm>
          <a:prstGeom prst="straightConnector1">
            <a:avLst/>
          </a:prstGeom>
          <a:noFill/>
          <a:ln w="28575" algn="ctr">
            <a:solidFill>
              <a:srgbClr val="669900"/>
            </a:solidFill>
            <a:round/>
            <a:headEnd/>
            <a:tailEnd type="arrow" w="med" len="med"/>
          </a:ln>
        </p:spPr>
      </p:cxnSp>
      <p:cxnSp>
        <p:nvCxnSpPr>
          <p:cNvPr id="155677" name="Connecteur droit 44"/>
          <p:cNvCxnSpPr>
            <a:cxnSpLocks noChangeShapeType="1"/>
          </p:cNvCxnSpPr>
          <p:nvPr/>
        </p:nvCxnSpPr>
        <p:spPr bwMode="auto">
          <a:xfrm rot="5400000">
            <a:off x="6336507" y="4329906"/>
            <a:ext cx="3600450" cy="71437"/>
          </a:xfrm>
          <a:prstGeom prst="line">
            <a:avLst/>
          </a:prstGeom>
          <a:noFill/>
          <a:ln w="28575" algn="ctr">
            <a:solidFill>
              <a:srgbClr val="669900"/>
            </a:solidFill>
            <a:round/>
            <a:headEnd/>
            <a:tailEnd/>
          </a:ln>
        </p:spPr>
      </p:cxnSp>
      <p:cxnSp>
        <p:nvCxnSpPr>
          <p:cNvPr id="155678" name="Connecteur droit 46"/>
          <p:cNvCxnSpPr>
            <a:cxnSpLocks noChangeShapeType="1"/>
          </p:cNvCxnSpPr>
          <p:nvPr/>
        </p:nvCxnSpPr>
        <p:spPr bwMode="auto">
          <a:xfrm rot="10800000">
            <a:off x="7667625" y="6162675"/>
            <a:ext cx="433388" cy="3175"/>
          </a:xfrm>
          <a:prstGeom prst="line">
            <a:avLst/>
          </a:prstGeom>
          <a:noFill/>
          <a:ln w="28575" algn="ctr">
            <a:solidFill>
              <a:srgbClr val="669900"/>
            </a:solidFill>
            <a:round/>
            <a:headEnd/>
            <a:tailEnd/>
          </a:ln>
        </p:spPr>
      </p:cxnSp>
      <p:sp>
        <p:nvSpPr>
          <p:cNvPr id="155679" name="Text Box 29"/>
          <p:cNvSpPr txBox="1">
            <a:spLocks noChangeArrowheads="1"/>
          </p:cNvSpPr>
          <p:nvPr/>
        </p:nvSpPr>
        <p:spPr bwMode="auto">
          <a:xfrm>
            <a:off x="250825" y="206375"/>
            <a:ext cx="3241675" cy="7016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a:t>
            </a:r>
          </a:p>
          <a:p>
            <a:r>
              <a:rPr lang="fr-FR" sz="2000" b="1">
                <a:solidFill>
                  <a:srgbClr val="660033"/>
                </a:solidFill>
              </a:rPr>
              <a:t>Le Contrôle budgétaire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Espace réservé du numéro de diapositive 5"/>
          <p:cNvSpPr>
            <a:spLocks noGrp="1"/>
          </p:cNvSpPr>
          <p:nvPr>
            <p:ph type="sldNum" sz="quarter" idx="12"/>
          </p:nvPr>
        </p:nvSpPr>
        <p:spPr>
          <a:noFill/>
        </p:spPr>
        <p:txBody>
          <a:bodyPr/>
          <a:lstStyle/>
          <a:p>
            <a:fld id="{224ECAD7-D9EB-436B-A1A7-5BF361D10067}" type="slidenum">
              <a:rPr lang="es-ES"/>
              <a:pPr/>
              <a:t>5</a:t>
            </a:fld>
            <a:endParaRPr lang="es-ES"/>
          </a:p>
        </p:txBody>
      </p:sp>
      <p:sp>
        <p:nvSpPr>
          <p:cNvPr id="919554" name="Rectangle 2"/>
          <p:cNvSpPr>
            <a:spLocks noGrp="1" noChangeArrowheads="1"/>
          </p:cNvSpPr>
          <p:nvPr>
            <p:ph type="body" idx="1"/>
          </p:nvPr>
        </p:nvSpPr>
        <p:spPr>
          <a:xfrm>
            <a:off x="900113" y="1700213"/>
            <a:ext cx="7129462" cy="4537075"/>
          </a:xfrm>
          <a:solidFill>
            <a:srgbClr val="F8F8F8"/>
          </a:solidFill>
          <a:ln>
            <a:solidFill>
              <a:schemeClr val="accent1"/>
            </a:solidFill>
          </a:ln>
        </p:spPr>
        <p:txBody>
          <a:bodyPr/>
          <a:lstStyle/>
          <a:p>
            <a:pPr marL="609600" indent="-609600" algn="ctr" eaLnBrk="1" hangingPunct="1">
              <a:spcBef>
                <a:spcPct val="0"/>
              </a:spcBef>
              <a:buFontTx/>
              <a:buAutoNum type="arabicPeriod"/>
              <a:defRPr/>
            </a:pPr>
            <a:r>
              <a:rPr lang="fr-FR" b="1" dirty="0" smtClean="0">
                <a:solidFill>
                  <a:schemeClr val="tx2"/>
                </a:solidFill>
                <a:effectLst>
                  <a:outerShdw blurRad="38100" dist="38100" dir="2700000" algn="tl">
                    <a:srgbClr val="C0C0C0"/>
                  </a:outerShdw>
                </a:effectLst>
              </a:rPr>
              <a:t>Budget : Définition</a:t>
            </a:r>
            <a:endParaRPr lang="fr-FR" dirty="0" smtClean="0">
              <a:solidFill>
                <a:schemeClr val="tx2"/>
              </a:solidFill>
            </a:endParaRPr>
          </a:p>
          <a:p>
            <a:pPr marL="609600" indent="-609600" eaLnBrk="1" hangingPunct="1">
              <a:lnSpc>
                <a:spcPct val="80000"/>
              </a:lnSpc>
              <a:defRPr/>
            </a:pPr>
            <a:endParaRPr lang="fr-FR" sz="2400" b="1" dirty="0" smtClean="0"/>
          </a:p>
          <a:p>
            <a:pPr marL="609600" indent="-609600" eaLnBrk="1" hangingPunct="1">
              <a:lnSpc>
                <a:spcPct val="80000"/>
              </a:lnSpc>
              <a:defRPr/>
            </a:pPr>
            <a:r>
              <a:rPr lang="fr-FR" sz="2400" b="1" dirty="0" smtClean="0"/>
              <a:t>Les budgets sont des </a:t>
            </a:r>
            <a:r>
              <a:rPr lang="fr-FR" sz="2400" b="1" u="sng" dirty="0" smtClean="0">
                <a:solidFill>
                  <a:schemeClr val="tx2"/>
                </a:solidFill>
              </a:rPr>
              <a:t>instruments de cohésion et de coordination</a:t>
            </a:r>
            <a:r>
              <a:rPr lang="fr-FR" sz="2400" b="1" dirty="0" smtClean="0">
                <a:solidFill>
                  <a:schemeClr val="tx2"/>
                </a:solidFill>
              </a:rPr>
              <a:t> </a:t>
            </a:r>
            <a:r>
              <a:rPr lang="fr-FR" sz="2400" b="1" dirty="0" smtClean="0"/>
              <a:t>entre les différents centres de responsabilité. </a:t>
            </a:r>
          </a:p>
          <a:p>
            <a:pPr marL="609600" indent="-609600" eaLnBrk="1" hangingPunct="1">
              <a:lnSpc>
                <a:spcPct val="50000"/>
              </a:lnSpc>
              <a:buFontTx/>
              <a:buNone/>
              <a:defRPr/>
            </a:pPr>
            <a:endParaRPr lang="fr-FR" sz="2400" b="1" dirty="0" smtClean="0"/>
          </a:p>
          <a:p>
            <a:pPr marL="609600" indent="-609600" eaLnBrk="1" hangingPunct="1">
              <a:lnSpc>
                <a:spcPct val="80000"/>
              </a:lnSpc>
              <a:defRPr/>
            </a:pPr>
            <a:r>
              <a:rPr lang="fr-FR" sz="2400" b="1" dirty="0" smtClean="0"/>
              <a:t>Ils permettent de </a:t>
            </a:r>
            <a:r>
              <a:rPr lang="fr-FR" sz="2400" b="1" u="sng" dirty="0" smtClean="0">
                <a:solidFill>
                  <a:schemeClr val="tx2"/>
                </a:solidFill>
              </a:rPr>
              <a:t>maîtriser le processus de décentralisation</a:t>
            </a:r>
            <a:r>
              <a:rPr lang="fr-FR" sz="2400" b="1" dirty="0" smtClean="0">
                <a:solidFill>
                  <a:schemeClr val="tx2"/>
                </a:solidFill>
              </a:rPr>
              <a:t> </a:t>
            </a:r>
            <a:r>
              <a:rPr lang="fr-FR" sz="2400" b="1" dirty="0" smtClean="0"/>
              <a:t>en introduisant la notion d’engagement conclu entre:</a:t>
            </a:r>
          </a:p>
          <a:p>
            <a:pPr marL="609600" indent="-609600" eaLnBrk="1" hangingPunct="1">
              <a:lnSpc>
                <a:spcPct val="50000"/>
              </a:lnSpc>
              <a:buFontTx/>
              <a:buNone/>
              <a:defRPr/>
            </a:pPr>
            <a:endParaRPr lang="fr-FR" sz="2400" b="1" dirty="0" smtClean="0"/>
          </a:p>
          <a:p>
            <a:pPr marL="990600" lvl="1" indent="-533400" eaLnBrk="1" hangingPunct="1">
              <a:lnSpc>
                <a:spcPct val="80000"/>
              </a:lnSpc>
              <a:buFont typeface="Wingdings" pitchFamily="2" charset="2"/>
              <a:buChar char="ü"/>
              <a:defRPr/>
            </a:pPr>
            <a:r>
              <a:rPr lang="fr-FR" sz="2400" b="1" dirty="0" smtClean="0"/>
              <a:t>la direction générale </a:t>
            </a:r>
          </a:p>
          <a:p>
            <a:pPr marL="990600" lvl="1" indent="-533400" eaLnBrk="1" hangingPunct="1">
              <a:lnSpc>
                <a:spcPct val="80000"/>
              </a:lnSpc>
              <a:buFont typeface="Wingdings" pitchFamily="2" charset="2"/>
              <a:buChar char="ü"/>
              <a:defRPr/>
            </a:pPr>
            <a:r>
              <a:rPr lang="fr-FR" sz="2400" b="1" dirty="0" smtClean="0"/>
              <a:t>et les responsables à qui les décisions sont déléguées.    	</a:t>
            </a:r>
          </a:p>
        </p:txBody>
      </p:sp>
      <p:sp>
        <p:nvSpPr>
          <p:cNvPr id="110598" name="Text Box 7"/>
          <p:cNvSpPr txBox="1">
            <a:spLocks noChangeArrowheads="1"/>
          </p:cNvSpPr>
          <p:nvPr/>
        </p:nvSpPr>
        <p:spPr bwMode="auto">
          <a:xfrm>
            <a:off x="755650" y="115888"/>
            <a:ext cx="7416800" cy="711200"/>
          </a:xfrm>
          <a:prstGeom prst="rect">
            <a:avLst/>
          </a:prstGeom>
          <a:solidFill>
            <a:schemeClr val="tx2">
              <a:lumMod val="60000"/>
              <a:lumOff val="40000"/>
            </a:schemeClr>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Espace réservé du numéro de diapositive 3"/>
          <p:cNvSpPr>
            <a:spLocks noGrp="1"/>
          </p:cNvSpPr>
          <p:nvPr>
            <p:ph type="sldNum" sz="quarter" idx="12"/>
          </p:nvPr>
        </p:nvSpPr>
        <p:spPr>
          <a:noFill/>
        </p:spPr>
        <p:txBody>
          <a:bodyPr/>
          <a:lstStyle/>
          <a:p>
            <a:fld id="{E013163C-D740-48AA-A0CC-7F78501C4B86}" type="slidenum">
              <a:rPr lang="es-ES"/>
              <a:pPr/>
              <a:t>50</a:t>
            </a:fld>
            <a:endParaRPr lang="es-ES"/>
          </a:p>
        </p:txBody>
      </p:sp>
      <p:sp>
        <p:nvSpPr>
          <p:cNvPr id="156676" name="Text Box 3"/>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6678" name="Text Box 5"/>
          <p:cNvSpPr txBox="1">
            <a:spLocks noChangeArrowheads="1"/>
          </p:cNvSpPr>
          <p:nvPr/>
        </p:nvSpPr>
        <p:spPr bwMode="auto">
          <a:xfrm>
            <a:off x="1187450" y="1196975"/>
            <a:ext cx="4968875"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6679" name="Text Box 6"/>
          <p:cNvSpPr txBox="1">
            <a:spLocks noChangeArrowheads="1"/>
          </p:cNvSpPr>
          <p:nvPr/>
        </p:nvSpPr>
        <p:spPr bwMode="auto">
          <a:xfrm>
            <a:off x="755650" y="1700213"/>
            <a:ext cx="7415213"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
        <p:nvSpPr>
          <p:cNvPr id="156680" name="ZoneTexte 2"/>
          <p:cNvSpPr txBox="1">
            <a:spLocks noChangeArrowheads="1"/>
          </p:cNvSpPr>
          <p:nvPr/>
        </p:nvSpPr>
        <p:spPr bwMode="auto">
          <a:xfrm>
            <a:off x="1044575" y="2349500"/>
            <a:ext cx="6840538" cy="3233738"/>
          </a:xfrm>
          <a:prstGeom prst="rect">
            <a:avLst/>
          </a:prstGeom>
          <a:solidFill>
            <a:srgbClr val="F8F8F8"/>
          </a:solidFill>
          <a:ln w="9525">
            <a:solidFill>
              <a:srgbClr val="993366"/>
            </a:solidFill>
            <a:miter lim="800000"/>
            <a:headEnd/>
            <a:tailEnd/>
          </a:ln>
        </p:spPr>
        <p:txBody>
          <a:bodyPr>
            <a:spAutoFit/>
          </a:bodyPr>
          <a:lstStyle/>
          <a:p>
            <a:pPr algn="just">
              <a:lnSpc>
                <a:spcPct val="130000"/>
              </a:lnSpc>
            </a:pPr>
            <a:r>
              <a:rPr lang="fr-FR" b="1">
                <a:latin typeface="Calibri" pitchFamily="34" charset="0"/>
              </a:rPr>
              <a:t>Le contrôle budgétaire doit être une </a:t>
            </a:r>
            <a:r>
              <a:rPr lang="fr-FR" b="1">
                <a:solidFill>
                  <a:srgbClr val="993366"/>
                </a:solidFill>
                <a:latin typeface="Calibri" pitchFamily="34" charset="0"/>
              </a:rPr>
              <a:t>vocation préventive</a:t>
            </a:r>
            <a:r>
              <a:rPr lang="fr-FR" b="1">
                <a:latin typeface="Calibri" pitchFamily="34" charset="0"/>
              </a:rPr>
              <a:t> et </a:t>
            </a:r>
            <a:r>
              <a:rPr lang="fr-FR" b="1">
                <a:solidFill>
                  <a:srgbClr val="993366"/>
                </a:solidFill>
                <a:latin typeface="Calibri" pitchFamily="34" charset="0"/>
              </a:rPr>
              <a:t>curative</a:t>
            </a:r>
            <a:r>
              <a:rPr lang="fr-FR" b="1">
                <a:latin typeface="Calibri" pitchFamily="34" charset="0"/>
              </a:rPr>
              <a:t>, pour cela il doit être </a:t>
            </a:r>
            <a:r>
              <a:rPr lang="fr-FR" b="1">
                <a:solidFill>
                  <a:srgbClr val="993366"/>
                </a:solidFill>
                <a:latin typeface="Calibri" pitchFamily="34" charset="0"/>
              </a:rPr>
              <a:t>permanent </a:t>
            </a:r>
            <a:r>
              <a:rPr lang="fr-FR" b="1">
                <a:latin typeface="Calibri" pitchFamily="34" charset="0"/>
              </a:rPr>
              <a:t>et </a:t>
            </a:r>
            <a:r>
              <a:rPr lang="fr-FR" b="1">
                <a:solidFill>
                  <a:srgbClr val="993366"/>
                </a:solidFill>
                <a:latin typeface="Calibri" pitchFamily="34" charset="0"/>
              </a:rPr>
              <a:t>systématique </a:t>
            </a:r>
            <a:r>
              <a:rPr lang="fr-FR" b="1">
                <a:latin typeface="Calibri" pitchFamily="34" charset="0"/>
              </a:rPr>
              <a:t>d’où :</a:t>
            </a:r>
          </a:p>
          <a:p>
            <a:pPr algn="just"/>
            <a:endParaRPr lang="fr-FR" b="1">
              <a:latin typeface="Calibri" pitchFamily="34" charset="0"/>
            </a:endParaRPr>
          </a:p>
          <a:p>
            <a:pPr lvl="1" algn="just">
              <a:lnSpc>
                <a:spcPct val="130000"/>
              </a:lnSpc>
              <a:buFont typeface="Wingdings" pitchFamily="2" charset="2"/>
              <a:buChar char="ü"/>
            </a:pPr>
            <a:r>
              <a:rPr lang="fr-FR" b="1">
                <a:latin typeface="Calibri" pitchFamily="34" charset="0"/>
              </a:rPr>
              <a:t> Un </a:t>
            </a:r>
            <a:r>
              <a:rPr lang="fr-FR" b="1">
                <a:solidFill>
                  <a:srgbClr val="993366"/>
                </a:solidFill>
                <a:latin typeface="Calibri" pitchFamily="34" charset="0"/>
              </a:rPr>
              <a:t>contrôle à priori</a:t>
            </a:r>
            <a:r>
              <a:rPr lang="fr-FR" b="1">
                <a:latin typeface="Calibri" pitchFamily="34" charset="0"/>
              </a:rPr>
              <a:t>, avant l’exécution des budgets.</a:t>
            </a:r>
          </a:p>
          <a:p>
            <a:pPr lvl="1" algn="just">
              <a:lnSpc>
                <a:spcPct val="130000"/>
              </a:lnSpc>
              <a:buFont typeface="Wingdings" pitchFamily="2" charset="2"/>
              <a:buChar char="ü"/>
            </a:pPr>
            <a:r>
              <a:rPr lang="fr-FR" b="1">
                <a:latin typeface="Calibri" pitchFamily="34" charset="0"/>
              </a:rPr>
              <a:t> Un </a:t>
            </a:r>
            <a:r>
              <a:rPr lang="fr-FR" b="1">
                <a:solidFill>
                  <a:srgbClr val="993366"/>
                </a:solidFill>
                <a:latin typeface="Calibri" pitchFamily="34" charset="0"/>
              </a:rPr>
              <a:t>contrôle simultané</a:t>
            </a:r>
            <a:r>
              <a:rPr lang="fr-FR" b="1">
                <a:latin typeface="Calibri" pitchFamily="34" charset="0"/>
              </a:rPr>
              <a:t>, pendant l’exécution des budgets.</a:t>
            </a:r>
          </a:p>
          <a:p>
            <a:pPr lvl="1" algn="just">
              <a:lnSpc>
                <a:spcPct val="130000"/>
              </a:lnSpc>
              <a:buFont typeface="Wingdings" pitchFamily="2" charset="2"/>
              <a:buChar char="ü"/>
            </a:pPr>
            <a:r>
              <a:rPr lang="fr-FR" b="1">
                <a:latin typeface="Calibri" pitchFamily="34" charset="0"/>
              </a:rPr>
              <a:t> Un </a:t>
            </a:r>
            <a:r>
              <a:rPr lang="fr-FR" b="1">
                <a:solidFill>
                  <a:srgbClr val="993366"/>
                </a:solidFill>
                <a:latin typeface="Calibri" pitchFamily="34" charset="0"/>
              </a:rPr>
              <a:t>contrôle à postériori</a:t>
            </a:r>
            <a:r>
              <a:rPr lang="fr-FR" b="1">
                <a:latin typeface="Calibri" pitchFamily="34" charset="0"/>
              </a:rPr>
              <a:t>, après l’exécution des budgets</a:t>
            </a:r>
            <a:r>
              <a:rPr lang="fr-FR" b="1">
                <a:solidFill>
                  <a:srgbClr val="953735"/>
                </a:solidFill>
                <a:latin typeface="Calibri" pitchFamily="34" charset="0"/>
              </a:rPr>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Espace réservé du numéro de diapositive 3"/>
          <p:cNvSpPr>
            <a:spLocks noGrp="1"/>
          </p:cNvSpPr>
          <p:nvPr>
            <p:ph type="sldNum" sz="quarter" idx="12"/>
          </p:nvPr>
        </p:nvSpPr>
        <p:spPr>
          <a:noFill/>
        </p:spPr>
        <p:txBody>
          <a:bodyPr/>
          <a:lstStyle/>
          <a:p>
            <a:fld id="{4C1691D3-9B0B-4731-A889-6C68A26BDD89}" type="slidenum">
              <a:rPr lang="es-ES"/>
              <a:pPr/>
              <a:t>51</a:t>
            </a:fld>
            <a:endParaRPr lang="es-ES"/>
          </a:p>
        </p:txBody>
      </p:sp>
      <p:graphicFrame>
        <p:nvGraphicFramePr>
          <p:cNvPr id="979999" name="Group 31"/>
          <p:cNvGraphicFramePr>
            <a:graphicFrameLocks noGrp="1"/>
          </p:cNvGraphicFramePr>
          <p:nvPr/>
        </p:nvGraphicFramePr>
        <p:xfrm>
          <a:off x="285750" y="2024063"/>
          <a:ext cx="8643938" cy="4236720"/>
        </p:xfrm>
        <a:graphic>
          <a:graphicData uri="http://schemas.openxmlformats.org/drawingml/2006/table">
            <a:tbl>
              <a:tblPr/>
              <a:tblGrid>
                <a:gridCol w="1571625"/>
                <a:gridCol w="4071938"/>
                <a:gridCol w="30003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993366"/>
                          </a:solidFill>
                          <a:effectLst/>
                          <a:latin typeface="Arial" charset="0"/>
                        </a:rPr>
                        <a:t>Phases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993366"/>
                          </a:solidFill>
                          <a:effectLst/>
                          <a:latin typeface="Arial" charset="0"/>
                        </a:rPr>
                        <a:t>Objectifs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993366"/>
                          </a:solidFill>
                          <a:effectLst/>
                          <a:latin typeface="Arial" charset="0"/>
                        </a:rPr>
                        <a:t>Outils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rPr>
                        <a:t>Contrôle à priori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Énumérer les objectifs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Recenser les moyens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Chiffrer les budgets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Simuler les différents scénarios pour retenir le plus avantageux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Cadrage budgétaire</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Jeux de simulation budgétaire</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Itération et validation du budget définitif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rPr>
                        <a:t>Contrôle simultané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rPr>
                        <a:t>Suivre les réalisations rapidement et les comparer aux objectifs afin de prendre les </a:t>
                      </a:r>
                      <a:r>
                        <a:rPr kumimoji="0" lang="fr-FR" sz="1800" b="1" i="0" u="none" strike="noStrike" cap="none" normalizeH="0" baseline="0" smtClean="0">
                          <a:ln>
                            <a:noFill/>
                          </a:ln>
                          <a:solidFill>
                            <a:srgbClr val="669900"/>
                          </a:solidFill>
                          <a:effectLst/>
                          <a:latin typeface="Arial" charset="0"/>
                        </a:rPr>
                        <a:t>actions correctives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Comptabilité analytique</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a:t>
                      </a:r>
                      <a:r>
                        <a:rPr kumimoji="0" lang="fr-FR" sz="1800" b="1" i="0" u="none" strike="noStrike" cap="none" normalizeH="0" baseline="0" smtClean="0">
                          <a:ln>
                            <a:noFill/>
                          </a:ln>
                          <a:solidFill>
                            <a:srgbClr val="993366"/>
                          </a:solidFill>
                          <a:effectLst/>
                          <a:latin typeface="Arial" charset="0"/>
                        </a:rPr>
                        <a:t>Analyse des écarts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Tableaux de bord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rPr>
                        <a:t>Contrôle à postériori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Bilan annuel des réalisations et </a:t>
                      </a:r>
                      <a:r>
                        <a:rPr kumimoji="0" lang="fr-FR" sz="1800" b="1" i="0" u="none" strike="noStrike" cap="none" normalizeH="0" baseline="0" smtClean="0">
                          <a:ln>
                            <a:noFill/>
                          </a:ln>
                          <a:solidFill>
                            <a:srgbClr val="993366"/>
                          </a:solidFill>
                          <a:effectLst/>
                          <a:latin typeface="Arial" charset="0"/>
                        </a:rPr>
                        <a:t>explication des écarts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Mesure des performances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Repérage des faiblesses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a:t>
                      </a:r>
                      <a:r>
                        <a:rPr kumimoji="0" lang="fr-FR" sz="1800" b="1" i="0" u="none" strike="noStrike" cap="none" normalizeH="0" baseline="0" smtClean="0">
                          <a:ln>
                            <a:noFill/>
                          </a:ln>
                          <a:solidFill>
                            <a:srgbClr val="993366"/>
                          </a:solidFill>
                          <a:effectLst/>
                          <a:latin typeface="Arial" charset="0"/>
                        </a:rPr>
                        <a:t>Reporting des écarts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fr-FR" sz="1800" b="1" i="0" u="none" strike="noStrike" cap="none" normalizeH="0" baseline="0" smtClean="0">
                          <a:ln>
                            <a:noFill/>
                          </a:ln>
                          <a:solidFill>
                            <a:schemeClr val="tx1"/>
                          </a:solidFill>
                          <a:effectLst/>
                          <a:latin typeface="Arial" charset="0"/>
                        </a:rPr>
                        <a:t> Rapports et comptes rendus de synthèse.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FFFF"/>
                    </a:solidFill>
                  </a:tcPr>
                </a:tc>
              </a:tr>
            </a:tbl>
          </a:graphicData>
        </a:graphic>
      </p:graphicFrame>
      <p:sp>
        <p:nvSpPr>
          <p:cNvPr id="157722" name="Text Box 25"/>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7724" name="Text Box 27"/>
          <p:cNvSpPr txBox="1">
            <a:spLocks noChangeArrowheads="1"/>
          </p:cNvSpPr>
          <p:nvPr/>
        </p:nvSpPr>
        <p:spPr bwMode="auto">
          <a:xfrm>
            <a:off x="1187450" y="1125538"/>
            <a:ext cx="5040313"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7725" name="Text Box 28"/>
          <p:cNvSpPr txBox="1">
            <a:spLocks noChangeArrowheads="1"/>
          </p:cNvSpPr>
          <p:nvPr/>
        </p:nvSpPr>
        <p:spPr bwMode="auto">
          <a:xfrm>
            <a:off x="757238" y="1519238"/>
            <a:ext cx="7415212"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Espace réservé du numéro de diapositive 3"/>
          <p:cNvSpPr>
            <a:spLocks noGrp="1"/>
          </p:cNvSpPr>
          <p:nvPr>
            <p:ph type="sldNum" sz="quarter" idx="12"/>
          </p:nvPr>
        </p:nvSpPr>
        <p:spPr>
          <a:noFill/>
        </p:spPr>
        <p:txBody>
          <a:bodyPr/>
          <a:lstStyle/>
          <a:p>
            <a:fld id="{13B44218-52D2-421A-9930-26291960F407}" type="slidenum">
              <a:rPr lang="es-ES"/>
              <a:pPr/>
              <a:t>52</a:t>
            </a:fld>
            <a:endParaRPr lang="es-ES"/>
          </a:p>
        </p:txBody>
      </p:sp>
      <p:sp>
        <p:nvSpPr>
          <p:cNvPr id="158724" name="ZoneTexte 3"/>
          <p:cNvSpPr txBox="1">
            <a:spLocks noChangeArrowheads="1"/>
          </p:cNvSpPr>
          <p:nvPr/>
        </p:nvSpPr>
        <p:spPr bwMode="auto">
          <a:xfrm>
            <a:off x="900113" y="2611438"/>
            <a:ext cx="6840537" cy="1625600"/>
          </a:xfrm>
          <a:prstGeom prst="rect">
            <a:avLst/>
          </a:prstGeom>
          <a:solidFill>
            <a:srgbClr val="F8F8F8"/>
          </a:solidFill>
          <a:ln w="9525">
            <a:solidFill>
              <a:srgbClr val="993366"/>
            </a:solidFill>
            <a:miter lim="800000"/>
            <a:headEnd/>
            <a:tailEnd/>
          </a:ln>
        </p:spPr>
        <p:txBody>
          <a:bodyPr>
            <a:spAutoFit/>
          </a:bodyPr>
          <a:lstStyle/>
          <a:p>
            <a:r>
              <a:rPr lang="fr-FR" sz="2000" b="1" u="sng">
                <a:latin typeface="Calibri" pitchFamily="34" charset="0"/>
              </a:rPr>
              <a:t>Etablissement des écarts : </a:t>
            </a:r>
          </a:p>
          <a:p>
            <a:r>
              <a:rPr lang="fr-FR" sz="2000" b="1">
                <a:latin typeface="Calibri" pitchFamily="34" charset="0"/>
              </a:rPr>
              <a:t>Désignons par  : </a:t>
            </a:r>
          </a:p>
          <a:p>
            <a:pPr lvl="2"/>
            <a:r>
              <a:rPr lang="fr-FR" sz="2000" b="1">
                <a:solidFill>
                  <a:schemeClr val="accent2"/>
                </a:solidFill>
                <a:latin typeface="Calibri" pitchFamily="34" charset="0"/>
              </a:rPr>
              <a:t>R</a:t>
            </a:r>
            <a:r>
              <a:rPr lang="fr-FR" sz="2000" b="1">
                <a:latin typeface="Calibri" pitchFamily="34" charset="0"/>
              </a:rPr>
              <a:t>…………………… le montants </a:t>
            </a:r>
            <a:r>
              <a:rPr lang="fr-FR" sz="2000" b="1">
                <a:solidFill>
                  <a:schemeClr val="accent2"/>
                </a:solidFill>
                <a:latin typeface="Calibri" pitchFamily="34" charset="0"/>
              </a:rPr>
              <a:t>R</a:t>
            </a:r>
            <a:r>
              <a:rPr lang="fr-FR" sz="2000" b="1">
                <a:latin typeface="Calibri" pitchFamily="34" charset="0"/>
              </a:rPr>
              <a:t>éalisé</a:t>
            </a:r>
          </a:p>
          <a:p>
            <a:pPr lvl="2"/>
            <a:r>
              <a:rPr lang="fr-FR" sz="2000" b="1">
                <a:solidFill>
                  <a:schemeClr val="accent2"/>
                </a:solidFill>
                <a:latin typeface="Calibri" pitchFamily="34" charset="0"/>
              </a:rPr>
              <a:t>P</a:t>
            </a:r>
            <a:r>
              <a:rPr lang="fr-FR" sz="2000" b="1">
                <a:latin typeface="Calibri" pitchFamily="34" charset="0"/>
              </a:rPr>
              <a:t>…………………….le montant </a:t>
            </a:r>
            <a:r>
              <a:rPr lang="fr-FR" sz="2000" b="1">
                <a:solidFill>
                  <a:schemeClr val="accent2"/>
                </a:solidFill>
                <a:latin typeface="Calibri" pitchFamily="34" charset="0"/>
              </a:rPr>
              <a:t>P</a:t>
            </a:r>
            <a:r>
              <a:rPr lang="fr-FR" sz="2000" b="1">
                <a:latin typeface="Calibri" pitchFamily="34" charset="0"/>
              </a:rPr>
              <a:t>réétabli </a:t>
            </a:r>
          </a:p>
          <a:p>
            <a:pPr lvl="2"/>
            <a:r>
              <a:rPr lang="fr-FR" sz="2000" b="1">
                <a:solidFill>
                  <a:schemeClr val="accent2"/>
                </a:solidFill>
                <a:latin typeface="Calibri" pitchFamily="34" charset="0"/>
              </a:rPr>
              <a:t>E</a:t>
            </a:r>
            <a:r>
              <a:rPr lang="fr-FR" sz="2000" b="1">
                <a:latin typeface="Calibri" pitchFamily="34" charset="0"/>
              </a:rPr>
              <a:t>…………………….l’</a:t>
            </a:r>
            <a:r>
              <a:rPr lang="fr-FR" sz="2000" b="1">
                <a:solidFill>
                  <a:schemeClr val="accent2"/>
                </a:solidFill>
                <a:latin typeface="Calibri" pitchFamily="34" charset="0"/>
              </a:rPr>
              <a:t>E</a:t>
            </a:r>
            <a:r>
              <a:rPr lang="fr-FR" sz="2000" b="1">
                <a:latin typeface="Calibri" pitchFamily="34" charset="0"/>
              </a:rPr>
              <a:t>cart (positif ou négatif)</a:t>
            </a:r>
            <a:endParaRPr lang="fr-FR" sz="2000" b="1" u="sng">
              <a:latin typeface="Calibri" pitchFamily="34" charset="0"/>
            </a:endParaRPr>
          </a:p>
        </p:txBody>
      </p:sp>
      <p:sp>
        <p:nvSpPr>
          <p:cNvPr id="158725" name="Rectangle 4"/>
          <p:cNvSpPr>
            <a:spLocks noChangeArrowheads="1"/>
          </p:cNvSpPr>
          <p:nvPr/>
        </p:nvSpPr>
        <p:spPr bwMode="auto">
          <a:xfrm>
            <a:off x="2195513" y="2136775"/>
            <a:ext cx="4448175" cy="428625"/>
          </a:xfrm>
          <a:prstGeom prst="rect">
            <a:avLst/>
          </a:prstGeom>
          <a:solidFill>
            <a:srgbClr val="F8F8F8"/>
          </a:solidFill>
          <a:ln w="25400" algn="ctr">
            <a:solidFill>
              <a:srgbClr val="993366"/>
            </a:solidFill>
            <a:miter lim="800000"/>
            <a:headEnd/>
            <a:tailEnd/>
          </a:ln>
        </p:spPr>
        <p:txBody>
          <a:bodyPr anchor="ctr"/>
          <a:lstStyle/>
          <a:p>
            <a:pPr algn="ctr"/>
            <a:r>
              <a:rPr lang="fr-FR" sz="2400" b="1">
                <a:latin typeface="Calibri" pitchFamily="34" charset="0"/>
              </a:rPr>
              <a:t>Ecart  = Réel – Prévisionnel</a:t>
            </a:r>
            <a:r>
              <a:rPr lang="fr-FR" b="1">
                <a:solidFill>
                  <a:srgbClr val="953735"/>
                </a:solidFill>
                <a:latin typeface="Calibri" pitchFamily="34" charset="0"/>
              </a:rPr>
              <a:t> </a:t>
            </a:r>
          </a:p>
        </p:txBody>
      </p:sp>
      <p:graphicFrame>
        <p:nvGraphicFramePr>
          <p:cNvPr id="1028100" name="Group 4"/>
          <p:cNvGraphicFramePr>
            <a:graphicFrameLocks noGrp="1"/>
          </p:cNvGraphicFramePr>
          <p:nvPr/>
        </p:nvGraphicFramePr>
        <p:xfrm>
          <a:off x="881063" y="4908550"/>
          <a:ext cx="7119937" cy="1137603"/>
        </p:xfrm>
        <a:graphic>
          <a:graphicData uri="http://schemas.openxmlformats.org/drawingml/2006/table">
            <a:tbl>
              <a:tblPr/>
              <a:tblGrid>
                <a:gridCol w="2373312"/>
                <a:gridCol w="2373313"/>
                <a:gridCol w="237331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0066FF"/>
                          </a:solidFill>
                          <a:effectLst/>
                          <a:latin typeface="Arial" charset="0"/>
                        </a:rPr>
                        <a:t>Signe de l’écarts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0066FF"/>
                          </a:solidFill>
                          <a:effectLst/>
                          <a:latin typeface="Arial" charset="0"/>
                        </a:rPr>
                        <a:t>Coûts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rgbClr val="0066FF"/>
                          </a:solidFill>
                          <a:effectLst/>
                          <a:latin typeface="Arial" charset="0"/>
                        </a:rPr>
                        <a:t>Produits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charset="0"/>
                        </a:rPr>
                        <a:t>Ecart positif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charset="0"/>
                        </a:rPr>
                        <a:t>Ecart défavorable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charset="0"/>
                        </a:rPr>
                        <a:t>Ecart favorable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99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charset="0"/>
                        </a:rPr>
                        <a:t>Ecart négatif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charset="0"/>
                        </a:rPr>
                        <a:t>Ecart favorable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charset="0"/>
                        </a:rPr>
                        <a:t>Ecart défavorable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6CCFF"/>
                    </a:solidFill>
                  </a:tcPr>
                </a:tc>
              </a:tr>
            </a:tbl>
          </a:graphicData>
        </a:graphic>
      </p:graphicFrame>
      <p:sp>
        <p:nvSpPr>
          <p:cNvPr id="158744" name="Text Box 22"/>
          <p:cNvSpPr txBox="1">
            <a:spLocks noChangeArrowheads="1"/>
          </p:cNvSpPr>
          <p:nvPr/>
        </p:nvSpPr>
        <p:spPr bwMode="auto">
          <a:xfrm>
            <a:off x="828675" y="4462463"/>
            <a:ext cx="7199313" cy="406400"/>
          </a:xfrm>
          <a:prstGeom prst="rect">
            <a:avLst/>
          </a:prstGeom>
          <a:solidFill>
            <a:srgbClr val="DDDDDD"/>
          </a:solidFill>
          <a:ln w="9525">
            <a:solidFill>
              <a:schemeClr val="bg1"/>
            </a:solidFill>
            <a:miter lim="800000"/>
            <a:headEnd/>
            <a:tailEnd/>
          </a:ln>
        </p:spPr>
        <p:txBody>
          <a:bodyPr>
            <a:spAutoFit/>
          </a:bodyPr>
          <a:lstStyle/>
          <a:p>
            <a:r>
              <a:rPr lang="fr-FR" sz="2000" b="1" u="sng"/>
              <a:t>Interprétation du signe des écarts :</a:t>
            </a:r>
            <a:endParaRPr lang="fr-FR" sz="2000"/>
          </a:p>
        </p:txBody>
      </p:sp>
      <p:sp>
        <p:nvSpPr>
          <p:cNvPr id="158745" name="Text Box 23"/>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8747" name="Text Box 25"/>
          <p:cNvSpPr txBox="1">
            <a:spLocks noChangeArrowheads="1"/>
          </p:cNvSpPr>
          <p:nvPr/>
        </p:nvSpPr>
        <p:spPr bwMode="auto">
          <a:xfrm>
            <a:off x="1187450" y="1125538"/>
            <a:ext cx="5256213"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8748" name="Text Box 26"/>
          <p:cNvSpPr txBox="1">
            <a:spLocks noChangeArrowheads="1"/>
          </p:cNvSpPr>
          <p:nvPr/>
        </p:nvSpPr>
        <p:spPr bwMode="auto">
          <a:xfrm>
            <a:off x="757238" y="1519238"/>
            <a:ext cx="7415212"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Espace réservé du numéro de diapositive 3"/>
          <p:cNvSpPr>
            <a:spLocks noGrp="1"/>
          </p:cNvSpPr>
          <p:nvPr>
            <p:ph type="sldNum" sz="quarter" idx="12"/>
          </p:nvPr>
        </p:nvSpPr>
        <p:spPr>
          <a:noFill/>
        </p:spPr>
        <p:txBody>
          <a:bodyPr/>
          <a:lstStyle/>
          <a:p>
            <a:fld id="{ECE7F657-EEDF-4665-B0AC-9D3B6BD42FD5}" type="slidenum">
              <a:rPr lang="es-ES"/>
              <a:pPr/>
              <a:t>53</a:t>
            </a:fld>
            <a:endParaRPr lang="es-ES"/>
          </a:p>
        </p:txBody>
      </p:sp>
      <p:sp>
        <p:nvSpPr>
          <p:cNvPr id="159748" name="Text Box 23"/>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59750" name="Text Box 25"/>
          <p:cNvSpPr txBox="1">
            <a:spLocks noChangeArrowheads="1"/>
          </p:cNvSpPr>
          <p:nvPr/>
        </p:nvSpPr>
        <p:spPr bwMode="auto">
          <a:xfrm>
            <a:off x="1187450" y="1125538"/>
            <a:ext cx="5256213"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59751" name="Text Box 26"/>
          <p:cNvSpPr txBox="1">
            <a:spLocks noChangeArrowheads="1"/>
          </p:cNvSpPr>
          <p:nvPr/>
        </p:nvSpPr>
        <p:spPr bwMode="auto">
          <a:xfrm>
            <a:off x="757238" y="1519238"/>
            <a:ext cx="7415212"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
        <p:nvSpPr>
          <p:cNvPr id="159752" name="Text Box 28"/>
          <p:cNvSpPr txBox="1">
            <a:spLocks noChangeArrowheads="1"/>
          </p:cNvSpPr>
          <p:nvPr/>
        </p:nvSpPr>
        <p:spPr bwMode="auto">
          <a:xfrm>
            <a:off x="827088" y="2420938"/>
            <a:ext cx="7435850" cy="1382712"/>
          </a:xfrm>
          <a:prstGeom prst="rect">
            <a:avLst/>
          </a:prstGeom>
          <a:solidFill>
            <a:srgbClr val="F8F8F8"/>
          </a:solidFill>
          <a:ln w="9525">
            <a:solidFill>
              <a:srgbClr val="993366"/>
            </a:solidFill>
            <a:miter lim="800000"/>
            <a:headEnd/>
            <a:tailEnd/>
          </a:ln>
        </p:spPr>
        <p:txBody>
          <a:bodyPr>
            <a:spAutoFit/>
          </a:bodyPr>
          <a:lstStyle/>
          <a:p>
            <a:pPr>
              <a:buFont typeface="Wingdings" pitchFamily="2" charset="2"/>
              <a:buChar char="Ø"/>
            </a:pPr>
            <a:r>
              <a:rPr lang="fr-FR" b="1">
                <a:solidFill>
                  <a:srgbClr val="993366"/>
                </a:solidFill>
              </a:rPr>
              <a:t> </a:t>
            </a:r>
            <a:r>
              <a:rPr lang="fr-FR" sz="2000" b="1">
                <a:solidFill>
                  <a:srgbClr val="993366"/>
                </a:solidFill>
              </a:rPr>
              <a:t>Quelles sont les causes d’écarts?</a:t>
            </a:r>
          </a:p>
          <a:p>
            <a:pPr>
              <a:buFont typeface="Wingdings" pitchFamily="2" charset="2"/>
              <a:buNone/>
            </a:pPr>
            <a:endParaRPr lang="fr-FR" sz="1000" b="1">
              <a:solidFill>
                <a:srgbClr val="993366"/>
              </a:solidFill>
            </a:endParaRPr>
          </a:p>
          <a:p>
            <a:pPr lvl="1">
              <a:buFont typeface="Wingdings" pitchFamily="2" charset="2"/>
              <a:buChar char="ü"/>
            </a:pPr>
            <a:r>
              <a:rPr lang="fr-FR" b="1"/>
              <a:t> Causes internes et/ou causes externes (par rapport aux responsables, par rapport à l’entreprise) </a:t>
            </a:r>
          </a:p>
          <a:p>
            <a:pPr lvl="1">
              <a:buFont typeface="Wingdings" pitchFamily="2" charset="2"/>
              <a:buChar char="ü"/>
            </a:pPr>
            <a:r>
              <a:rPr lang="fr-FR" b="1"/>
              <a:t> Accidentelles ou répétitives?</a:t>
            </a:r>
            <a:r>
              <a:rPr lang="fr-FR" b="1">
                <a:solidFill>
                  <a:srgbClr val="993366"/>
                </a:solidFill>
              </a:rPr>
              <a:t> </a:t>
            </a:r>
          </a:p>
        </p:txBody>
      </p:sp>
      <p:sp>
        <p:nvSpPr>
          <p:cNvPr id="159753" name="Text Box 29"/>
          <p:cNvSpPr txBox="1">
            <a:spLocks noChangeArrowheads="1"/>
          </p:cNvSpPr>
          <p:nvPr/>
        </p:nvSpPr>
        <p:spPr bwMode="auto">
          <a:xfrm>
            <a:off x="827088" y="1916113"/>
            <a:ext cx="7416800" cy="406400"/>
          </a:xfrm>
          <a:prstGeom prst="rect">
            <a:avLst/>
          </a:prstGeom>
          <a:solidFill>
            <a:srgbClr val="F8F8F8"/>
          </a:solidFill>
          <a:ln w="9525">
            <a:solidFill>
              <a:srgbClr val="993366"/>
            </a:solidFill>
            <a:miter lim="800000"/>
            <a:headEnd/>
            <a:tailEnd/>
          </a:ln>
        </p:spPr>
        <p:txBody>
          <a:bodyPr>
            <a:spAutoFit/>
          </a:bodyPr>
          <a:lstStyle/>
          <a:p>
            <a:r>
              <a:rPr lang="fr-FR"/>
              <a:t> </a:t>
            </a:r>
            <a:r>
              <a:rPr lang="fr-FR" sz="2000" b="1"/>
              <a:t>Sur le plan de l’explication des écarts:</a:t>
            </a:r>
            <a:endParaRPr lang="fr-FR" sz="2000"/>
          </a:p>
        </p:txBody>
      </p:sp>
      <p:sp>
        <p:nvSpPr>
          <p:cNvPr id="159754" name="ZoneTexte 1"/>
          <p:cNvSpPr txBox="1">
            <a:spLocks noChangeArrowheads="1"/>
          </p:cNvSpPr>
          <p:nvPr/>
        </p:nvSpPr>
        <p:spPr bwMode="auto">
          <a:xfrm>
            <a:off x="827088" y="3886200"/>
            <a:ext cx="7489825" cy="2206625"/>
          </a:xfrm>
          <a:prstGeom prst="rect">
            <a:avLst/>
          </a:prstGeom>
          <a:solidFill>
            <a:srgbClr val="F8F8F8"/>
          </a:solidFill>
          <a:ln w="9525">
            <a:solidFill>
              <a:srgbClr val="993366"/>
            </a:solidFill>
            <a:miter lim="800000"/>
            <a:headEnd/>
            <a:tailEnd/>
          </a:ln>
        </p:spPr>
        <p:txBody>
          <a:bodyPr>
            <a:spAutoFit/>
          </a:bodyPr>
          <a:lstStyle/>
          <a:p>
            <a:pPr algn="just">
              <a:buFont typeface="Wingdings" pitchFamily="2" charset="2"/>
              <a:buChar char="Ø"/>
            </a:pPr>
            <a:r>
              <a:rPr lang="fr-FR" sz="2000" b="1">
                <a:solidFill>
                  <a:srgbClr val="993366"/>
                </a:solidFill>
              </a:rPr>
              <a:t>Le contrôle flexible :</a:t>
            </a:r>
          </a:p>
          <a:p>
            <a:pPr algn="just">
              <a:buFont typeface="Wingdings" pitchFamily="2" charset="2"/>
              <a:buNone/>
            </a:pPr>
            <a:endParaRPr lang="fr-FR" sz="1000" b="1">
              <a:solidFill>
                <a:srgbClr val="993366"/>
              </a:solidFill>
            </a:endParaRPr>
          </a:p>
          <a:p>
            <a:pPr algn="just"/>
            <a:r>
              <a:rPr lang="fr-FR" b="1"/>
              <a:t>Une analyse pertinente des écarts suppose d’avoir préalablement défini la part respective des frais fixes et des frais variables existant sous chaque rubrique budgétaire afin de pouvoir estimer des budgets flexibles correspondant à différents niveaux d’activité et déterminer ainsi les causes de la variation constatée ( problème de capacité, de rendement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Espace réservé du numéro de diapositive 3"/>
          <p:cNvSpPr>
            <a:spLocks noGrp="1"/>
          </p:cNvSpPr>
          <p:nvPr>
            <p:ph type="sldNum" sz="quarter" idx="12"/>
          </p:nvPr>
        </p:nvSpPr>
        <p:spPr>
          <a:noFill/>
        </p:spPr>
        <p:txBody>
          <a:bodyPr/>
          <a:lstStyle/>
          <a:p>
            <a:fld id="{8DF81549-3F50-49AC-B715-AD835C725223}" type="slidenum">
              <a:rPr lang="es-ES"/>
              <a:pPr/>
              <a:t>54</a:t>
            </a:fld>
            <a:endParaRPr lang="es-ES"/>
          </a:p>
        </p:txBody>
      </p:sp>
      <p:sp>
        <p:nvSpPr>
          <p:cNvPr id="160772" name="ZoneTexte 1"/>
          <p:cNvSpPr txBox="1">
            <a:spLocks noChangeArrowheads="1"/>
          </p:cNvSpPr>
          <p:nvPr/>
        </p:nvSpPr>
        <p:spPr bwMode="auto">
          <a:xfrm>
            <a:off x="971550" y="1944688"/>
            <a:ext cx="7848600" cy="4292600"/>
          </a:xfrm>
          <a:prstGeom prst="rect">
            <a:avLst/>
          </a:prstGeom>
          <a:solidFill>
            <a:srgbClr val="F8F8F8"/>
          </a:solidFill>
          <a:ln w="9525">
            <a:solidFill>
              <a:srgbClr val="993366"/>
            </a:solidFill>
            <a:miter lim="800000"/>
            <a:headEnd/>
            <a:tailEnd/>
          </a:ln>
        </p:spPr>
        <p:txBody>
          <a:bodyPr>
            <a:spAutoFit/>
          </a:bodyPr>
          <a:lstStyle/>
          <a:p>
            <a:pPr algn="just">
              <a:buFont typeface="Wingdings" pitchFamily="2" charset="2"/>
              <a:buChar char="Ø"/>
            </a:pPr>
            <a:r>
              <a:rPr lang="fr-FR" sz="2000" b="1">
                <a:solidFill>
                  <a:srgbClr val="993366"/>
                </a:solidFill>
              </a:rPr>
              <a:t> Le contrôle par exception :</a:t>
            </a:r>
          </a:p>
          <a:p>
            <a:pPr algn="just"/>
            <a:endParaRPr lang="fr-FR" sz="1000" b="1">
              <a:solidFill>
                <a:srgbClr val="993366"/>
              </a:solidFill>
            </a:endParaRPr>
          </a:p>
          <a:p>
            <a:r>
              <a:rPr lang="fr-FR" b="1"/>
              <a:t>Il ne retient que les dérives « significatives »</a:t>
            </a:r>
          </a:p>
          <a:p>
            <a:r>
              <a:rPr lang="fr-FR" b="1"/>
              <a:t>La règle de contrôle par exception aboutit à ne présenter ou à n’expliquer que les écarts qui sortent d’un seuil de tolérance préalablement défini. </a:t>
            </a:r>
          </a:p>
          <a:p>
            <a:r>
              <a:rPr lang="fr-FR" b="1"/>
              <a:t>Un seuil de tolérance est déterminé: (-  x, +  x)</a:t>
            </a:r>
          </a:p>
          <a:p>
            <a:pPr algn="just"/>
            <a:r>
              <a:rPr lang="fr-FR" b="1"/>
              <a:t>							</a:t>
            </a:r>
            <a:r>
              <a:rPr lang="fr-FR" sz="1600" b="1"/>
              <a:t>%Ecart</a:t>
            </a:r>
          </a:p>
          <a:p>
            <a:pPr algn="just">
              <a:lnSpc>
                <a:spcPct val="80000"/>
              </a:lnSpc>
            </a:pPr>
            <a:r>
              <a:rPr lang="fr-FR" b="1"/>
              <a:t>                       </a:t>
            </a:r>
          </a:p>
          <a:p>
            <a:pPr algn="just">
              <a:lnSpc>
                <a:spcPct val="80000"/>
              </a:lnSpc>
            </a:pPr>
            <a:r>
              <a:rPr lang="fr-FR" b="1"/>
              <a:t>                     -x%               </a:t>
            </a:r>
            <a:r>
              <a:rPr lang="fr-FR" sz="1400" b="1"/>
              <a:t>Réalisation - Prévision        </a:t>
            </a:r>
            <a:r>
              <a:rPr lang="fr-FR" b="1"/>
              <a:t>     +x%</a:t>
            </a:r>
            <a:r>
              <a:rPr lang="fr-FR"/>
              <a:t> </a:t>
            </a:r>
            <a:endParaRPr lang="fr-FR" b="1"/>
          </a:p>
          <a:p>
            <a:r>
              <a:rPr lang="fr-FR" b="1"/>
              <a:t>Les écarts situés à l’extérieur de ce seuil de tolérance sont analysés dans un tableau de bord: </a:t>
            </a:r>
            <a:r>
              <a:rPr lang="fr-FR" b="1">
                <a:solidFill>
                  <a:srgbClr val="993366"/>
                </a:solidFill>
              </a:rPr>
              <a:t>% Ecart = (écart x 100)/Prévision</a:t>
            </a:r>
          </a:p>
          <a:p>
            <a:r>
              <a:rPr lang="fr-FR" b="1"/>
              <a:t>Ce seuil est fonction :</a:t>
            </a:r>
          </a:p>
          <a:p>
            <a:pPr lvl="1" algn="just">
              <a:buClr>
                <a:srgbClr val="993366"/>
              </a:buClr>
              <a:buFont typeface="Wingdings" pitchFamily="2" charset="2"/>
              <a:buChar char="ü"/>
            </a:pPr>
            <a:r>
              <a:rPr lang="fr-FR" b="1"/>
              <a:t> du résultat; </a:t>
            </a:r>
          </a:p>
          <a:p>
            <a:pPr lvl="1" algn="just">
              <a:buClr>
                <a:srgbClr val="993366"/>
              </a:buClr>
              <a:buFont typeface="Wingdings" pitchFamily="2" charset="2"/>
              <a:buChar char="ü"/>
            </a:pPr>
            <a:r>
              <a:rPr lang="fr-FR" b="1"/>
              <a:t> du secteur de l’entreprise;</a:t>
            </a:r>
          </a:p>
          <a:p>
            <a:pPr lvl="1" algn="just">
              <a:buClr>
                <a:srgbClr val="993366"/>
              </a:buClr>
              <a:buFont typeface="Wingdings" pitchFamily="2" charset="2"/>
              <a:buChar char="ü"/>
            </a:pPr>
            <a:r>
              <a:rPr lang="fr-FR" b="1"/>
              <a:t> du niveau hiérarchique et l’âge du système.  </a:t>
            </a:r>
          </a:p>
        </p:txBody>
      </p:sp>
      <p:sp>
        <p:nvSpPr>
          <p:cNvPr id="160773" name="Text Box 3"/>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60775" name="Text Box 5"/>
          <p:cNvSpPr txBox="1">
            <a:spLocks noChangeArrowheads="1"/>
          </p:cNvSpPr>
          <p:nvPr/>
        </p:nvSpPr>
        <p:spPr bwMode="auto">
          <a:xfrm>
            <a:off x="757238" y="1412875"/>
            <a:ext cx="5759450"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
        <p:nvSpPr>
          <p:cNvPr id="160776" name="Text Box 6"/>
          <p:cNvSpPr txBox="1">
            <a:spLocks noChangeArrowheads="1"/>
          </p:cNvSpPr>
          <p:nvPr/>
        </p:nvSpPr>
        <p:spPr bwMode="auto">
          <a:xfrm>
            <a:off x="1187450" y="1052513"/>
            <a:ext cx="4824413"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60777" name="Line 7"/>
          <p:cNvSpPr>
            <a:spLocks noChangeShapeType="1"/>
          </p:cNvSpPr>
          <p:nvPr/>
        </p:nvSpPr>
        <p:spPr bwMode="auto">
          <a:xfrm>
            <a:off x="1476375" y="4221163"/>
            <a:ext cx="6264275" cy="0"/>
          </a:xfrm>
          <a:prstGeom prst="line">
            <a:avLst/>
          </a:prstGeom>
          <a:noFill/>
          <a:ln w="57150">
            <a:solidFill>
              <a:srgbClr val="993366"/>
            </a:solidFill>
            <a:round/>
            <a:headEnd/>
            <a:tailEnd type="triangle" w="med" len="med"/>
          </a:ln>
        </p:spPr>
        <p:txBody>
          <a:bodyPr/>
          <a:lstStyle/>
          <a:p>
            <a:endParaRPr lang="fr-FR"/>
          </a:p>
        </p:txBody>
      </p:sp>
      <p:sp>
        <p:nvSpPr>
          <p:cNvPr id="160778" name="Line 10"/>
          <p:cNvSpPr>
            <a:spLocks noChangeShapeType="1"/>
          </p:cNvSpPr>
          <p:nvPr/>
        </p:nvSpPr>
        <p:spPr bwMode="auto">
          <a:xfrm flipV="1">
            <a:off x="2484438" y="4005263"/>
            <a:ext cx="0" cy="215900"/>
          </a:xfrm>
          <a:prstGeom prst="line">
            <a:avLst/>
          </a:prstGeom>
          <a:noFill/>
          <a:ln w="57150">
            <a:solidFill>
              <a:srgbClr val="0033CC"/>
            </a:solidFill>
            <a:round/>
            <a:headEnd/>
            <a:tailEnd/>
          </a:ln>
        </p:spPr>
        <p:txBody>
          <a:bodyPr/>
          <a:lstStyle/>
          <a:p>
            <a:endParaRPr lang="fr-FR"/>
          </a:p>
        </p:txBody>
      </p:sp>
      <p:sp>
        <p:nvSpPr>
          <p:cNvPr id="160779" name="Line 11"/>
          <p:cNvSpPr>
            <a:spLocks noChangeShapeType="1"/>
          </p:cNvSpPr>
          <p:nvPr/>
        </p:nvSpPr>
        <p:spPr bwMode="auto">
          <a:xfrm flipV="1">
            <a:off x="4500563" y="4005263"/>
            <a:ext cx="0" cy="215900"/>
          </a:xfrm>
          <a:prstGeom prst="line">
            <a:avLst/>
          </a:prstGeom>
          <a:noFill/>
          <a:ln w="57150">
            <a:solidFill>
              <a:srgbClr val="0033CC"/>
            </a:solidFill>
            <a:round/>
            <a:headEnd/>
            <a:tailEnd/>
          </a:ln>
        </p:spPr>
        <p:txBody>
          <a:bodyPr/>
          <a:lstStyle/>
          <a:p>
            <a:endParaRPr lang="fr-FR"/>
          </a:p>
        </p:txBody>
      </p:sp>
      <p:sp>
        <p:nvSpPr>
          <p:cNvPr id="160780" name="Line 12"/>
          <p:cNvSpPr>
            <a:spLocks noChangeShapeType="1"/>
          </p:cNvSpPr>
          <p:nvPr/>
        </p:nvSpPr>
        <p:spPr bwMode="auto">
          <a:xfrm flipV="1">
            <a:off x="6443663" y="4005263"/>
            <a:ext cx="0" cy="215900"/>
          </a:xfrm>
          <a:prstGeom prst="line">
            <a:avLst/>
          </a:prstGeom>
          <a:noFill/>
          <a:ln w="57150">
            <a:solidFill>
              <a:srgbClr val="0033CC"/>
            </a:solidFill>
            <a:round/>
            <a:headEnd/>
            <a:tailEnd/>
          </a:ln>
        </p:spPr>
        <p:txBody>
          <a:bodyPr/>
          <a:lstStyle/>
          <a:p>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Espace réservé du numéro de diapositive 3"/>
          <p:cNvSpPr>
            <a:spLocks noGrp="1"/>
          </p:cNvSpPr>
          <p:nvPr>
            <p:ph type="sldNum" sz="quarter" idx="12"/>
          </p:nvPr>
        </p:nvSpPr>
        <p:spPr>
          <a:noFill/>
        </p:spPr>
        <p:txBody>
          <a:bodyPr/>
          <a:lstStyle/>
          <a:p>
            <a:fld id="{AA1BB90D-E4CB-423C-8771-7DEAC447DE94}" type="slidenum">
              <a:rPr lang="es-ES"/>
              <a:pPr/>
              <a:t>55</a:t>
            </a:fld>
            <a:endParaRPr lang="es-ES"/>
          </a:p>
        </p:txBody>
      </p:sp>
      <p:sp>
        <p:nvSpPr>
          <p:cNvPr id="161796" name="Rectangle 2" descr="Papyrus"/>
          <p:cNvSpPr>
            <a:spLocks noChangeArrowheads="1"/>
          </p:cNvSpPr>
          <p:nvPr/>
        </p:nvSpPr>
        <p:spPr bwMode="auto">
          <a:xfrm>
            <a:off x="1128713" y="4081463"/>
            <a:ext cx="1714500" cy="500062"/>
          </a:xfrm>
          <a:prstGeom prst="rect">
            <a:avLst/>
          </a:prstGeom>
          <a:blipFill dpi="0" rotWithShape="1">
            <a:blip r:embed="rId3" cstate="print"/>
            <a:srcRect/>
            <a:tile tx="0" ty="0" sx="100000" sy="100000" flip="none" algn="tl"/>
          </a:blipFill>
          <a:ln w="25400" algn="ctr">
            <a:solidFill>
              <a:srgbClr val="663300"/>
            </a:solidFill>
            <a:miter lim="800000"/>
            <a:headEnd/>
            <a:tailEnd/>
          </a:ln>
        </p:spPr>
        <p:txBody>
          <a:bodyPr anchor="ctr"/>
          <a:lstStyle/>
          <a:p>
            <a:pPr algn="ctr"/>
            <a:r>
              <a:rPr lang="fr-FR" sz="2000" b="1">
                <a:solidFill>
                  <a:srgbClr val="953735"/>
                </a:solidFill>
                <a:latin typeface="Calibri" pitchFamily="34" charset="0"/>
              </a:rPr>
              <a:t>Permanent </a:t>
            </a:r>
          </a:p>
        </p:txBody>
      </p:sp>
      <p:sp>
        <p:nvSpPr>
          <p:cNvPr id="161797" name="Rectangle 3" descr="Papier recyclé"/>
          <p:cNvSpPr>
            <a:spLocks noChangeArrowheads="1"/>
          </p:cNvSpPr>
          <p:nvPr/>
        </p:nvSpPr>
        <p:spPr bwMode="auto">
          <a:xfrm>
            <a:off x="5929313" y="4081463"/>
            <a:ext cx="1714500" cy="500062"/>
          </a:xfrm>
          <a:prstGeom prst="rect">
            <a:avLst/>
          </a:prstGeom>
          <a:blipFill dpi="0" rotWithShape="1">
            <a:blip r:embed="rId4" cstate="print"/>
            <a:srcRect/>
            <a:tile tx="0" ty="0" sx="100000" sy="100000" flip="none" algn="tl"/>
          </a:blipFill>
          <a:ln w="25400" algn="ctr">
            <a:solidFill>
              <a:srgbClr val="663300"/>
            </a:solidFill>
            <a:miter lim="800000"/>
            <a:headEnd/>
            <a:tailEnd/>
          </a:ln>
        </p:spPr>
        <p:txBody>
          <a:bodyPr anchor="ctr"/>
          <a:lstStyle/>
          <a:p>
            <a:pPr algn="ctr"/>
            <a:r>
              <a:rPr lang="fr-FR" sz="2000" b="1">
                <a:solidFill>
                  <a:srgbClr val="953735"/>
                </a:solidFill>
                <a:latin typeface="Calibri" pitchFamily="34" charset="0"/>
              </a:rPr>
              <a:t>Périodique </a:t>
            </a:r>
          </a:p>
        </p:txBody>
      </p:sp>
      <p:cxnSp>
        <p:nvCxnSpPr>
          <p:cNvPr id="161798" name="Connecteur droit avec flèche 4"/>
          <p:cNvCxnSpPr>
            <a:cxnSpLocks noChangeShapeType="1"/>
            <a:endCxn id="161796" idx="0"/>
          </p:cNvCxnSpPr>
          <p:nvPr/>
        </p:nvCxnSpPr>
        <p:spPr bwMode="auto">
          <a:xfrm flipH="1">
            <a:off x="1985963" y="3657600"/>
            <a:ext cx="2225675" cy="411163"/>
          </a:xfrm>
          <a:prstGeom prst="straightConnector1">
            <a:avLst/>
          </a:prstGeom>
          <a:noFill/>
          <a:ln w="28575" algn="ctr">
            <a:solidFill>
              <a:srgbClr val="663300"/>
            </a:solidFill>
            <a:round/>
            <a:headEnd/>
            <a:tailEnd type="arrow" w="med" len="med"/>
          </a:ln>
        </p:spPr>
      </p:cxnSp>
      <p:cxnSp>
        <p:nvCxnSpPr>
          <p:cNvPr id="161799" name="Connecteur droit avec flèche 5"/>
          <p:cNvCxnSpPr>
            <a:cxnSpLocks noChangeShapeType="1"/>
            <a:endCxn id="161797" idx="0"/>
          </p:cNvCxnSpPr>
          <p:nvPr/>
        </p:nvCxnSpPr>
        <p:spPr bwMode="auto">
          <a:xfrm>
            <a:off x="4211638" y="3657600"/>
            <a:ext cx="2574925" cy="411163"/>
          </a:xfrm>
          <a:prstGeom prst="straightConnector1">
            <a:avLst/>
          </a:prstGeom>
          <a:noFill/>
          <a:ln w="28575" algn="ctr">
            <a:solidFill>
              <a:srgbClr val="663300"/>
            </a:solidFill>
            <a:round/>
            <a:headEnd/>
            <a:tailEnd type="arrow" w="med" len="med"/>
          </a:ln>
        </p:spPr>
      </p:cxnSp>
      <p:sp>
        <p:nvSpPr>
          <p:cNvPr id="7" name="ZoneTexte 6" descr="Papyrus"/>
          <p:cNvSpPr txBox="1">
            <a:spLocks noChangeArrowheads="1"/>
          </p:cNvSpPr>
          <p:nvPr/>
        </p:nvSpPr>
        <p:spPr bwMode="auto">
          <a:xfrm>
            <a:off x="179388" y="5013325"/>
            <a:ext cx="4035425" cy="1200150"/>
          </a:xfrm>
          <a:prstGeom prst="rect">
            <a:avLst/>
          </a:prstGeom>
          <a:blipFill dpi="0" rotWithShape="1">
            <a:blip r:embed="rId3" cstate="print"/>
            <a:srcRect/>
            <a:tile tx="0" ty="0" sx="100000" sy="100000" flip="none" algn="tl"/>
          </a:blipFill>
          <a:ln w="9525">
            <a:solidFill>
              <a:srgbClr val="663300"/>
            </a:solidFill>
            <a:miter lim="800000"/>
            <a:headEnd/>
            <a:tailEnd/>
          </a:ln>
        </p:spPr>
        <p:txBody>
          <a:bodyPr>
            <a:spAutoFit/>
          </a:bodyPr>
          <a:lstStyle/>
          <a:p>
            <a:pPr fontAlgn="auto">
              <a:spcBef>
                <a:spcPts val="0"/>
              </a:spcBef>
              <a:spcAft>
                <a:spcPts val="0"/>
              </a:spcAft>
              <a:defRPr/>
            </a:pPr>
            <a:r>
              <a:rPr lang="fr-FR" b="1" dirty="0">
                <a:solidFill>
                  <a:schemeClr val="accent2">
                    <a:lumMod val="75000"/>
                  </a:schemeClr>
                </a:solidFill>
                <a:latin typeface="+mn-lt"/>
              </a:rPr>
              <a:t>Au niveau du responsable budgétaire :</a:t>
            </a:r>
          </a:p>
          <a:p>
            <a:pPr fontAlgn="auto">
              <a:spcBef>
                <a:spcPts val="0"/>
              </a:spcBef>
              <a:spcAft>
                <a:spcPts val="0"/>
              </a:spcAft>
              <a:buFont typeface="Wingdings" pitchFamily="2" charset="2"/>
              <a:buChar char="ü"/>
              <a:defRPr/>
            </a:pPr>
            <a:r>
              <a:rPr lang="fr-FR" b="1" dirty="0">
                <a:solidFill>
                  <a:schemeClr val="accent2">
                    <a:lumMod val="75000"/>
                  </a:schemeClr>
                </a:solidFill>
                <a:latin typeface="+mn-lt"/>
              </a:rPr>
              <a:t>Orienter son action à court terme </a:t>
            </a:r>
          </a:p>
          <a:p>
            <a:pPr fontAlgn="auto">
              <a:spcBef>
                <a:spcPts val="0"/>
              </a:spcBef>
              <a:spcAft>
                <a:spcPts val="0"/>
              </a:spcAft>
              <a:buFont typeface="Wingdings" pitchFamily="2" charset="2"/>
              <a:buChar char="ü"/>
              <a:defRPr/>
            </a:pPr>
            <a:r>
              <a:rPr lang="fr-FR" b="1" dirty="0">
                <a:solidFill>
                  <a:schemeClr val="accent2">
                    <a:lumMod val="75000"/>
                  </a:schemeClr>
                </a:solidFill>
                <a:latin typeface="+mn-lt"/>
              </a:rPr>
              <a:t> Informer la hiérarchie</a:t>
            </a:r>
          </a:p>
        </p:txBody>
      </p:sp>
      <p:sp>
        <p:nvSpPr>
          <p:cNvPr id="8" name="ZoneTexte 7" descr="Zone de dessin"/>
          <p:cNvSpPr txBox="1">
            <a:spLocks noChangeArrowheads="1"/>
          </p:cNvSpPr>
          <p:nvPr/>
        </p:nvSpPr>
        <p:spPr bwMode="auto">
          <a:xfrm>
            <a:off x="5003800" y="5013325"/>
            <a:ext cx="3854450" cy="1200150"/>
          </a:xfrm>
          <a:prstGeom prst="rect">
            <a:avLst/>
          </a:prstGeom>
          <a:blipFill dpi="0" rotWithShape="1">
            <a:blip r:embed="rId5" cstate="print"/>
            <a:srcRect/>
            <a:tile tx="0" ty="0" sx="100000" sy="100000" flip="none" algn="tl"/>
          </a:blipFill>
          <a:ln w="9525">
            <a:solidFill>
              <a:srgbClr val="663300"/>
            </a:solidFill>
            <a:miter lim="800000"/>
            <a:headEnd/>
            <a:tailEnd/>
          </a:ln>
        </p:spPr>
        <p:txBody>
          <a:bodyPr>
            <a:spAutoFit/>
          </a:bodyPr>
          <a:lstStyle/>
          <a:p>
            <a:pPr fontAlgn="auto">
              <a:spcBef>
                <a:spcPts val="0"/>
              </a:spcBef>
              <a:spcAft>
                <a:spcPts val="0"/>
              </a:spcAft>
              <a:defRPr/>
            </a:pPr>
            <a:r>
              <a:rPr lang="fr-FR" b="1" dirty="0">
                <a:solidFill>
                  <a:schemeClr val="accent2">
                    <a:lumMod val="75000"/>
                  </a:schemeClr>
                </a:solidFill>
                <a:latin typeface="+mn-lt"/>
              </a:rPr>
              <a:t>Par le biais de compte rendus :</a:t>
            </a:r>
          </a:p>
          <a:p>
            <a:pPr fontAlgn="auto">
              <a:spcBef>
                <a:spcPts val="0"/>
              </a:spcBef>
              <a:spcAft>
                <a:spcPts val="0"/>
              </a:spcAft>
              <a:buFont typeface="Wingdings" pitchFamily="2" charset="2"/>
              <a:buChar char="ü"/>
              <a:defRPr/>
            </a:pPr>
            <a:r>
              <a:rPr lang="fr-FR" b="1" dirty="0">
                <a:solidFill>
                  <a:schemeClr val="accent2">
                    <a:lumMod val="75000"/>
                  </a:schemeClr>
                </a:solidFill>
                <a:latin typeface="+mn-lt"/>
              </a:rPr>
              <a:t> Déterminer et expliquer les écarts</a:t>
            </a:r>
          </a:p>
          <a:p>
            <a:pPr fontAlgn="auto">
              <a:spcBef>
                <a:spcPts val="0"/>
              </a:spcBef>
              <a:spcAft>
                <a:spcPts val="0"/>
              </a:spcAft>
              <a:buFont typeface="Wingdings" pitchFamily="2" charset="2"/>
              <a:buChar char="ü"/>
              <a:defRPr/>
            </a:pPr>
            <a:r>
              <a:rPr lang="fr-FR" b="1" dirty="0">
                <a:solidFill>
                  <a:schemeClr val="accent2">
                    <a:lumMod val="75000"/>
                  </a:schemeClr>
                </a:solidFill>
                <a:latin typeface="+mn-lt"/>
              </a:rPr>
              <a:t> Corriger les écarts </a:t>
            </a:r>
          </a:p>
        </p:txBody>
      </p:sp>
      <p:sp>
        <p:nvSpPr>
          <p:cNvPr id="161802" name="Rectangle 8"/>
          <p:cNvSpPr>
            <a:spLocks noChangeArrowheads="1"/>
          </p:cNvSpPr>
          <p:nvPr/>
        </p:nvSpPr>
        <p:spPr bwMode="auto">
          <a:xfrm>
            <a:off x="755650" y="1868488"/>
            <a:ext cx="7200900" cy="1200150"/>
          </a:xfrm>
          <a:prstGeom prst="rect">
            <a:avLst/>
          </a:prstGeom>
          <a:solidFill>
            <a:srgbClr val="F8F8F8"/>
          </a:solidFill>
          <a:ln w="9525">
            <a:solidFill>
              <a:srgbClr val="993366"/>
            </a:solidFill>
            <a:miter lim="800000"/>
            <a:headEnd/>
            <a:tailEnd/>
          </a:ln>
        </p:spPr>
        <p:txBody>
          <a:bodyPr>
            <a:spAutoFit/>
          </a:bodyPr>
          <a:lstStyle/>
          <a:p>
            <a:pPr>
              <a:buFont typeface="Wingdings" pitchFamily="2" charset="2"/>
              <a:buChar char="Ø"/>
            </a:pPr>
            <a:r>
              <a:rPr lang="fr-FR" b="1">
                <a:solidFill>
                  <a:srgbClr val="993366"/>
                </a:solidFill>
              </a:rPr>
              <a:t> Périodicité de calcul des écarts :</a:t>
            </a:r>
          </a:p>
          <a:p>
            <a:r>
              <a:rPr lang="fr-FR" b="1"/>
              <a:t>La périodicité du calcul des écarts doit être assez courte afin d’entreprendre rapidement les actions correctives éventuelles. </a:t>
            </a:r>
          </a:p>
          <a:p>
            <a:r>
              <a:rPr lang="fr-FR" b="1"/>
              <a:t>En pratique, les écarts sont calculés mensuellement.</a:t>
            </a:r>
            <a:r>
              <a:rPr lang="fr-FR" b="1">
                <a:solidFill>
                  <a:srgbClr val="993366"/>
                </a:solidFill>
                <a:latin typeface="Calibri" pitchFamily="34" charset="0"/>
              </a:rPr>
              <a:t> </a:t>
            </a:r>
          </a:p>
        </p:txBody>
      </p:sp>
      <p:sp>
        <p:nvSpPr>
          <p:cNvPr id="161803" name="AutoShape 10" descr="Marbre marron"/>
          <p:cNvSpPr>
            <a:spLocks noChangeArrowheads="1"/>
          </p:cNvSpPr>
          <p:nvPr/>
        </p:nvSpPr>
        <p:spPr bwMode="auto">
          <a:xfrm>
            <a:off x="6516688" y="4581525"/>
            <a:ext cx="485775" cy="431800"/>
          </a:xfrm>
          <a:prstGeom prst="downArrow">
            <a:avLst>
              <a:gd name="adj1" fmla="val 50000"/>
              <a:gd name="adj2" fmla="val 25000"/>
            </a:avLst>
          </a:prstGeom>
          <a:blipFill dpi="0" rotWithShape="1">
            <a:blip r:embed="rId6" cstate="print"/>
            <a:srcRect/>
            <a:tile tx="0" ty="0" sx="100000" sy="100000" flip="none" algn="tl"/>
          </a:blipFill>
          <a:ln w="9525">
            <a:solidFill>
              <a:schemeClr val="tx1"/>
            </a:solidFill>
            <a:miter lim="800000"/>
            <a:headEnd/>
            <a:tailEnd/>
          </a:ln>
        </p:spPr>
        <p:txBody>
          <a:bodyPr wrap="none" anchor="ctr"/>
          <a:lstStyle/>
          <a:p>
            <a:endParaRPr lang="fr-FR"/>
          </a:p>
        </p:txBody>
      </p:sp>
      <p:sp>
        <p:nvSpPr>
          <p:cNvPr id="161804" name="AutoShape 11" descr="Marbre marron"/>
          <p:cNvSpPr>
            <a:spLocks noChangeArrowheads="1"/>
          </p:cNvSpPr>
          <p:nvPr/>
        </p:nvSpPr>
        <p:spPr bwMode="auto">
          <a:xfrm>
            <a:off x="1709738" y="4581525"/>
            <a:ext cx="485775" cy="433388"/>
          </a:xfrm>
          <a:prstGeom prst="downArrow">
            <a:avLst>
              <a:gd name="adj1" fmla="val 50000"/>
              <a:gd name="adj2" fmla="val 25000"/>
            </a:avLst>
          </a:prstGeom>
          <a:blipFill dpi="0" rotWithShape="1">
            <a:blip r:embed="rId6" cstate="print"/>
            <a:srcRect/>
            <a:tile tx="0" ty="0" sx="100000" sy="100000" flip="none" algn="tl"/>
          </a:blipFill>
          <a:ln w="9525">
            <a:solidFill>
              <a:schemeClr val="tx1"/>
            </a:solidFill>
            <a:miter lim="800000"/>
            <a:headEnd/>
            <a:tailEnd/>
          </a:ln>
        </p:spPr>
        <p:txBody>
          <a:bodyPr wrap="none" anchor="ctr"/>
          <a:lstStyle/>
          <a:p>
            <a:endParaRPr lang="fr-FR"/>
          </a:p>
        </p:txBody>
      </p:sp>
      <p:sp>
        <p:nvSpPr>
          <p:cNvPr id="161805" name="Text Box 12"/>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61807" name="Text Box 14"/>
          <p:cNvSpPr txBox="1">
            <a:spLocks noChangeArrowheads="1"/>
          </p:cNvSpPr>
          <p:nvPr/>
        </p:nvSpPr>
        <p:spPr bwMode="auto">
          <a:xfrm>
            <a:off x="1187450" y="1052513"/>
            <a:ext cx="4968875"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61808" name="Text Box 15"/>
          <p:cNvSpPr txBox="1">
            <a:spLocks noChangeArrowheads="1"/>
          </p:cNvSpPr>
          <p:nvPr/>
        </p:nvSpPr>
        <p:spPr bwMode="auto">
          <a:xfrm>
            <a:off x="757238" y="1484313"/>
            <a:ext cx="5759450" cy="396875"/>
          </a:xfrm>
          <a:prstGeom prst="rect">
            <a:avLst/>
          </a:prstGeom>
          <a:noFill/>
          <a:ln w="9525">
            <a:noFill/>
            <a:miter lim="800000"/>
            <a:headEnd/>
            <a:tailEnd/>
          </a:ln>
        </p:spPr>
        <p:txBody>
          <a:bodyPr>
            <a:spAutoFit/>
          </a:bodyPr>
          <a:lstStyle/>
          <a:p>
            <a:pPr>
              <a:buFontTx/>
              <a:buBlip>
                <a:blip r:embed="rId7"/>
              </a:buBlip>
            </a:pPr>
            <a:r>
              <a:rPr lang="fr-FR" sz="2000" b="1">
                <a:solidFill>
                  <a:srgbClr val="660033"/>
                </a:solidFill>
              </a:rPr>
              <a:t> </a:t>
            </a:r>
            <a:r>
              <a:rPr lang="fr-FR" sz="2000" b="1">
                <a:solidFill>
                  <a:srgbClr val="993366"/>
                </a:solidFill>
              </a:rPr>
              <a:t>La troisième étape: Le Contrôle budgétaire</a:t>
            </a:r>
            <a:r>
              <a:rPr lang="fr-FR" sz="2000" b="1">
                <a:solidFill>
                  <a:srgbClr val="660033"/>
                </a:solidFill>
              </a:rPr>
              <a:t> </a:t>
            </a:r>
          </a:p>
        </p:txBody>
      </p:sp>
      <p:sp>
        <p:nvSpPr>
          <p:cNvPr id="161809" name="Rectangle 1" descr="Parchemin"/>
          <p:cNvSpPr>
            <a:spLocks noChangeArrowheads="1"/>
          </p:cNvSpPr>
          <p:nvPr/>
        </p:nvSpPr>
        <p:spPr bwMode="auto">
          <a:xfrm>
            <a:off x="1979613" y="3216275"/>
            <a:ext cx="4464050" cy="428625"/>
          </a:xfrm>
          <a:prstGeom prst="rect">
            <a:avLst/>
          </a:prstGeom>
          <a:blipFill dpi="0" rotWithShape="1">
            <a:blip r:embed="rId8" cstate="print"/>
            <a:srcRect/>
            <a:tile tx="0" ty="0" sx="100000" sy="100000" flip="none" algn="tl"/>
          </a:blipFill>
          <a:ln w="25400" algn="ctr">
            <a:solidFill>
              <a:srgbClr val="663300"/>
            </a:solidFill>
            <a:miter lim="800000"/>
            <a:headEnd/>
            <a:tailEnd/>
          </a:ln>
        </p:spPr>
        <p:txBody>
          <a:bodyPr anchor="ctr"/>
          <a:lstStyle/>
          <a:p>
            <a:pPr algn="ctr"/>
            <a:r>
              <a:rPr lang="fr-FR" sz="2800" b="1">
                <a:solidFill>
                  <a:srgbClr val="953735"/>
                </a:solidFill>
                <a:latin typeface="Calibri" pitchFamily="34" charset="0"/>
              </a:rPr>
              <a:t>Procédure du constat</a:t>
            </a:r>
            <a:r>
              <a:rPr lang="fr-FR" sz="2400" b="1">
                <a:solidFill>
                  <a:srgbClr val="953735"/>
                </a:solidFill>
                <a:latin typeface="Calibri" pitchFamily="34" charset="0"/>
              </a:rPr>
              <a: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Espace réservé du numéro de diapositive 3"/>
          <p:cNvSpPr>
            <a:spLocks noGrp="1"/>
          </p:cNvSpPr>
          <p:nvPr>
            <p:ph type="sldNum" sz="quarter" idx="12"/>
          </p:nvPr>
        </p:nvSpPr>
        <p:spPr>
          <a:noFill/>
        </p:spPr>
        <p:txBody>
          <a:bodyPr/>
          <a:lstStyle/>
          <a:p>
            <a:fld id="{1BAA146D-1E8E-442E-8D05-2358F0BD6916}" type="slidenum">
              <a:rPr lang="es-ES"/>
              <a:pPr/>
              <a:t>56</a:t>
            </a:fld>
            <a:endParaRPr lang="es-ES"/>
          </a:p>
        </p:txBody>
      </p:sp>
      <p:sp>
        <p:nvSpPr>
          <p:cNvPr id="162820" name="ZoneTexte 1"/>
          <p:cNvSpPr txBox="1">
            <a:spLocks noChangeArrowheads="1"/>
          </p:cNvSpPr>
          <p:nvPr/>
        </p:nvSpPr>
        <p:spPr bwMode="auto">
          <a:xfrm>
            <a:off x="896938" y="1916113"/>
            <a:ext cx="7204075" cy="1749425"/>
          </a:xfrm>
          <a:prstGeom prst="rect">
            <a:avLst/>
          </a:prstGeom>
          <a:solidFill>
            <a:srgbClr val="F8F8F8"/>
          </a:solidFill>
          <a:ln w="9525">
            <a:solidFill>
              <a:srgbClr val="993366"/>
            </a:solidFill>
            <a:miter lim="800000"/>
            <a:headEnd/>
            <a:tailEnd/>
          </a:ln>
        </p:spPr>
        <p:txBody>
          <a:bodyPr>
            <a:spAutoFit/>
          </a:bodyPr>
          <a:lstStyle/>
          <a:p>
            <a:pPr algn="just"/>
            <a:r>
              <a:rPr lang="fr-FR" b="1"/>
              <a:t>La démarche générale du contrôle budgétaire est analytique : il explique des écarts généraux par des écarts particuliers. À chaque niveau, l’analyse se ramifie en autant de sous écarts qu’il y a eu d’hypothèses dans l’élaboration du budget.</a:t>
            </a:r>
          </a:p>
          <a:p>
            <a:pPr algn="just"/>
            <a:r>
              <a:rPr lang="fr-FR" b="1"/>
              <a:t>Le point de départ consiste à analyser l’écart sur résultat par ses différentes causes ce qui se traduit par le schéma suivant : </a:t>
            </a:r>
          </a:p>
        </p:txBody>
      </p:sp>
      <p:sp>
        <p:nvSpPr>
          <p:cNvPr id="162821" name="Rectangle 2" descr="Carrelage"/>
          <p:cNvSpPr>
            <a:spLocks noChangeArrowheads="1"/>
          </p:cNvSpPr>
          <p:nvPr/>
        </p:nvSpPr>
        <p:spPr bwMode="auto">
          <a:xfrm>
            <a:off x="2627313" y="3860800"/>
            <a:ext cx="3500437" cy="428625"/>
          </a:xfrm>
          <a:prstGeom prst="rect">
            <a:avLst/>
          </a:prstGeom>
          <a:pattFill prst="solidDmnd">
            <a:fgClr>
              <a:srgbClr val="C0C0C0"/>
            </a:fgClr>
            <a:bgClr>
              <a:schemeClr val="bg1"/>
            </a:bgClr>
          </a:pattFill>
          <a:ln w="38100" algn="ctr">
            <a:solidFill>
              <a:srgbClr val="993366"/>
            </a:solidFill>
            <a:miter lim="800000"/>
            <a:headEnd/>
            <a:tailEnd/>
          </a:ln>
        </p:spPr>
        <p:txBody>
          <a:bodyPr anchor="ctr"/>
          <a:lstStyle/>
          <a:p>
            <a:pPr algn="ctr"/>
            <a:r>
              <a:rPr lang="fr-FR" sz="2400" b="1">
                <a:solidFill>
                  <a:srgbClr val="993366"/>
                </a:solidFill>
              </a:rPr>
              <a:t>Écart sur résultat</a:t>
            </a:r>
          </a:p>
        </p:txBody>
      </p:sp>
      <p:sp>
        <p:nvSpPr>
          <p:cNvPr id="162822" name="Rectangle 3" descr="Écossais"/>
          <p:cNvSpPr>
            <a:spLocks noChangeArrowheads="1"/>
          </p:cNvSpPr>
          <p:nvPr/>
        </p:nvSpPr>
        <p:spPr bwMode="auto">
          <a:xfrm>
            <a:off x="1042988" y="5084763"/>
            <a:ext cx="2000250" cy="857250"/>
          </a:xfrm>
          <a:prstGeom prst="rect">
            <a:avLst/>
          </a:prstGeom>
          <a:pattFill prst="plaid">
            <a:fgClr>
              <a:srgbClr val="C0C0C0"/>
            </a:fgClr>
            <a:bgClr>
              <a:schemeClr val="bg1"/>
            </a:bgClr>
          </a:pattFill>
          <a:ln w="38100" algn="ctr">
            <a:solidFill>
              <a:srgbClr val="993366"/>
            </a:solidFill>
            <a:miter lim="800000"/>
            <a:headEnd/>
            <a:tailEnd/>
          </a:ln>
        </p:spPr>
        <p:txBody>
          <a:bodyPr anchor="ctr"/>
          <a:lstStyle/>
          <a:p>
            <a:pPr algn="ctr"/>
            <a:r>
              <a:rPr lang="fr-FR" sz="2000" b="1"/>
              <a:t>Chiffre d’affaires</a:t>
            </a:r>
          </a:p>
        </p:txBody>
      </p:sp>
      <p:sp>
        <p:nvSpPr>
          <p:cNvPr id="162823" name="Rectangle 4" descr="Tressé"/>
          <p:cNvSpPr>
            <a:spLocks noChangeArrowheads="1"/>
          </p:cNvSpPr>
          <p:nvPr/>
        </p:nvSpPr>
        <p:spPr bwMode="auto">
          <a:xfrm>
            <a:off x="5867400" y="5092700"/>
            <a:ext cx="2520950" cy="857250"/>
          </a:xfrm>
          <a:prstGeom prst="rect">
            <a:avLst/>
          </a:prstGeom>
          <a:pattFill prst="weave">
            <a:fgClr>
              <a:srgbClr val="C0C0C0"/>
            </a:fgClr>
            <a:bgClr>
              <a:schemeClr val="bg1"/>
            </a:bgClr>
          </a:pattFill>
          <a:ln w="38100" algn="ctr">
            <a:solidFill>
              <a:srgbClr val="993366"/>
            </a:solidFill>
            <a:miter lim="800000"/>
            <a:headEnd/>
            <a:tailEnd/>
          </a:ln>
        </p:spPr>
        <p:txBody>
          <a:bodyPr anchor="ctr"/>
          <a:lstStyle/>
          <a:p>
            <a:pPr algn="ctr"/>
            <a:r>
              <a:rPr lang="fr-FR" sz="2000" b="1"/>
              <a:t>Autres charges :</a:t>
            </a:r>
          </a:p>
          <a:p>
            <a:pPr algn="ctr"/>
            <a:r>
              <a:rPr lang="fr-FR" sz="2000" b="1"/>
              <a:t>de structure</a:t>
            </a:r>
          </a:p>
          <a:p>
            <a:pPr algn="ctr"/>
            <a:r>
              <a:rPr lang="fr-FR" sz="2000" b="1"/>
              <a:t>de distribution</a:t>
            </a:r>
          </a:p>
        </p:txBody>
      </p:sp>
      <p:cxnSp>
        <p:nvCxnSpPr>
          <p:cNvPr id="162824" name="Connecteur droit avec flèche 5"/>
          <p:cNvCxnSpPr>
            <a:cxnSpLocks noChangeShapeType="1"/>
            <a:stCxn id="162821" idx="2"/>
            <a:endCxn id="162822" idx="0"/>
          </p:cNvCxnSpPr>
          <p:nvPr/>
        </p:nvCxnSpPr>
        <p:spPr bwMode="auto">
          <a:xfrm flipH="1">
            <a:off x="2043113" y="4308475"/>
            <a:ext cx="2335212" cy="757238"/>
          </a:xfrm>
          <a:prstGeom prst="straightConnector1">
            <a:avLst/>
          </a:prstGeom>
          <a:noFill/>
          <a:ln w="57150" algn="ctr">
            <a:solidFill>
              <a:srgbClr val="993366"/>
            </a:solidFill>
            <a:round/>
            <a:headEnd/>
            <a:tailEnd type="arrow" w="med" len="med"/>
          </a:ln>
        </p:spPr>
      </p:cxnSp>
      <p:cxnSp>
        <p:nvCxnSpPr>
          <p:cNvPr id="162825" name="Connecteur droit avec flèche 6"/>
          <p:cNvCxnSpPr>
            <a:cxnSpLocks noChangeShapeType="1"/>
            <a:stCxn id="162821" idx="2"/>
            <a:endCxn id="162823" idx="0"/>
          </p:cNvCxnSpPr>
          <p:nvPr/>
        </p:nvCxnSpPr>
        <p:spPr bwMode="auto">
          <a:xfrm>
            <a:off x="4378325" y="4308475"/>
            <a:ext cx="2749550" cy="765175"/>
          </a:xfrm>
          <a:prstGeom prst="straightConnector1">
            <a:avLst/>
          </a:prstGeom>
          <a:noFill/>
          <a:ln w="57150" algn="ctr">
            <a:solidFill>
              <a:srgbClr val="993366"/>
            </a:solidFill>
            <a:round/>
            <a:headEnd/>
            <a:tailEnd type="arrow" w="med" len="med"/>
          </a:ln>
        </p:spPr>
      </p:cxnSp>
      <p:sp>
        <p:nvSpPr>
          <p:cNvPr id="162826" name="Rectangle 12" descr="Sphères"/>
          <p:cNvSpPr>
            <a:spLocks noChangeArrowheads="1"/>
          </p:cNvSpPr>
          <p:nvPr/>
        </p:nvSpPr>
        <p:spPr bwMode="auto">
          <a:xfrm>
            <a:off x="3435350" y="5092700"/>
            <a:ext cx="2000250" cy="857250"/>
          </a:xfrm>
          <a:prstGeom prst="rect">
            <a:avLst/>
          </a:prstGeom>
          <a:pattFill prst="sphere">
            <a:fgClr>
              <a:srgbClr val="C0C0C0"/>
            </a:fgClr>
            <a:bgClr>
              <a:schemeClr val="bg1"/>
            </a:bgClr>
          </a:pattFill>
          <a:ln w="38100" algn="ctr">
            <a:solidFill>
              <a:srgbClr val="993366"/>
            </a:solidFill>
            <a:miter lim="800000"/>
            <a:headEnd/>
            <a:tailEnd/>
          </a:ln>
        </p:spPr>
        <p:txBody>
          <a:bodyPr anchor="ctr"/>
          <a:lstStyle/>
          <a:p>
            <a:pPr algn="ctr"/>
            <a:r>
              <a:rPr lang="fr-FR" sz="2000" b="1"/>
              <a:t>Coût de production</a:t>
            </a:r>
          </a:p>
        </p:txBody>
      </p:sp>
      <p:cxnSp>
        <p:nvCxnSpPr>
          <p:cNvPr id="162827" name="Connecteur droit avec flèche 14"/>
          <p:cNvCxnSpPr>
            <a:cxnSpLocks noChangeShapeType="1"/>
            <a:stCxn id="162821" idx="2"/>
            <a:endCxn id="162826" idx="0"/>
          </p:cNvCxnSpPr>
          <p:nvPr/>
        </p:nvCxnSpPr>
        <p:spPr bwMode="auto">
          <a:xfrm>
            <a:off x="4378325" y="4308475"/>
            <a:ext cx="57150" cy="765175"/>
          </a:xfrm>
          <a:prstGeom prst="straightConnector1">
            <a:avLst/>
          </a:prstGeom>
          <a:noFill/>
          <a:ln w="57150" algn="ctr">
            <a:solidFill>
              <a:srgbClr val="993366"/>
            </a:solidFill>
            <a:round/>
            <a:headEnd/>
            <a:tailEnd type="arrow" w="med" len="med"/>
          </a:ln>
        </p:spPr>
      </p:cxnSp>
      <p:sp>
        <p:nvSpPr>
          <p:cNvPr id="162828" name="Text Box 10"/>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62830" name="Text Box 12"/>
          <p:cNvSpPr txBox="1">
            <a:spLocks noChangeArrowheads="1"/>
          </p:cNvSpPr>
          <p:nvPr/>
        </p:nvSpPr>
        <p:spPr bwMode="auto">
          <a:xfrm>
            <a:off x="757238" y="1412875"/>
            <a:ext cx="5759450"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
        <p:nvSpPr>
          <p:cNvPr id="162831" name="Text Box 13"/>
          <p:cNvSpPr txBox="1">
            <a:spLocks noChangeArrowheads="1"/>
          </p:cNvSpPr>
          <p:nvPr/>
        </p:nvSpPr>
        <p:spPr bwMode="auto">
          <a:xfrm>
            <a:off x="1187450" y="1052513"/>
            <a:ext cx="4679950"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Espace réservé du numéro de diapositive 3"/>
          <p:cNvSpPr>
            <a:spLocks noGrp="1"/>
          </p:cNvSpPr>
          <p:nvPr>
            <p:ph type="sldNum" sz="quarter" idx="12"/>
          </p:nvPr>
        </p:nvSpPr>
        <p:spPr>
          <a:noFill/>
        </p:spPr>
        <p:txBody>
          <a:bodyPr/>
          <a:lstStyle/>
          <a:p>
            <a:fld id="{E16E6BBA-423A-41CC-A965-433FF508FB53}" type="slidenum">
              <a:rPr lang="es-ES"/>
              <a:pPr/>
              <a:t>57</a:t>
            </a:fld>
            <a:endParaRPr lang="es-ES"/>
          </a:p>
        </p:txBody>
      </p:sp>
      <p:sp>
        <p:nvSpPr>
          <p:cNvPr id="163844" name="ZoneTexte 1"/>
          <p:cNvSpPr txBox="1">
            <a:spLocks noChangeArrowheads="1"/>
          </p:cNvSpPr>
          <p:nvPr/>
        </p:nvSpPr>
        <p:spPr bwMode="auto">
          <a:xfrm>
            <a:off x="827088" y="1789113"/>
            <a:ext cx="7381875" cy="4519612"/>
          </a:xfrm>
          <a:prstGeom prst="rect">
            <a:avLst/>
          </a:prstGeom>
          <a:solidFill>
            <a:srgbClr val="F8F8F8"/>
          </a:solidFill>
          <a:ln w="9525">
            <a:solidFill>
              <a:srgbClr val="993366"/>
            </a:solidFill>
            <a:miter lim="800000"/>
            <a:headEnd/>
            <a:tailEnd/>
          </a:ln>
        </p:spPr>
        <p:txBody>
          <a:bodyPr>
            <a:spAutoFit/>
          </a:bodyPr>
          <a:lstStyle/>
          <a:p>
            <a:pPr algn="just">
              <a:lnSpc>
                <a:spcPct val="70000"/>
              </a:lnSpc>
            </a:pPr>
            <a:r>
              <a:rPr lang="fr-FR" b="1" u="sng"/>
              <a:t>Caractéristiques des écarts constatés : </a:t>
            </a:r>
          </a:p>
          <a:p>
            <a:pPr algn="just">
              <a:lnSpc>
                <a:spcPct val="70000"/>
              </a:lnSpc>
            </a:pPr>
            <a:endParaRPr lang="fr-FR" b="1" u="sng"/>
          </a:p>
          <a:p>
            <a:pPr algn="just">
              <a:lnSpc>
                <a:spcPct val="70000"/>
              </a:lnSpc>
            </a:pPr>
            <a:r>
              <a:rPr lang="fr-FR" b="1"/>
              <a:t>Les écarts qui méritent un suivi rigoureux présentent les caractéristiques suivantes :</a:t>
            </a:r>
          </a:p>
          <a:p>
            <a:pPr algn="just">
              <a:lnSpc>
                <a:spcPct val="70000"/>
              </a:lnSpc>
            </a:pPr>
            <a:endParaRPr lang="fr-FR" b="1"/>
          </a:p>
          <a:p>
            <a:pPr algn="just">
              <a:lnSpc>
                <a:spcPct val="70000"/>
              </a:lnSpc>
              <a:buFont typeface="Wingdings" pitchFamily="2" charset="2"/>
              <a:buChar char="Ø"/>
            </a:pPr>
            <a:r>
              <a:rPr lang="fr-FR" b="1" i="1">
                <a:solidFill>
                  <a:srgbClr val="993366"/>
                </a:solidFill>
              </a:rPr>
              <a:t> Utile :</a:t>
            </a:r>
            <a:r>
              <a:rPr lang="fr-FR" b="1">
                <a:solidFill>
                  <a:srgbClr val="17375E"/>
                </a:solidFill>
              </a:rPr>
              <a:t> </a:t>
            </a:r>
            <a:r>
              <a:rPr lang="fr-FR" b="1"/>
              <a:t>tout constat d’écart doit être clair et compris par le responsable et induire chez elle un comportement cohérent avec les objectifs poursuivis par l’organisation.</a:t>
            </a:r>
          </a:p>
          <a:p>
            <a:pPr algn="just">
              <a:lnSpc>
                <a:spcPct val="70000"/>
              </a:lnSpc>
            </a:pPr>
            <a:endParaRPr lang="fr-FR" b="1"/>
          </a:p>
          <a:p>
            <a:pPr algn="just">
              <a:lnSpc>
                <a:spcPct val="70000"/>
              </a:lnSpc>
              <a:buFont typeface="Wingdings" pitchFamily="2" charset="2"/>
              <a:buChar char="Ø"/>
            </a:pPr>
            <a:r>
              <a:rPr lang="fr-FR" b="1" i="1">
                <a:solidFill>
                  <a:srgbClr val="953735"/>
                </a:solidFill>
              </a:rPr>
              <a:t>  </a:t>
            </a:r>
            <a:r>
              <a:rPr lang="fr-FR" b="1" i="1">
                <a:solidFill>
                  <a:srgbClr val="993366"/>
                </a:solidFill>
              </a:rPr>
              <a:t>Fiable :</a:t>
            </a:r>
            <a:r>
              <a:rPr lang="fr-FR" b="1" i="1">
                <a:solidFill>
                  <a:srgbClr val="376092"/>
                </a:solidFill>
              </a:rPr>
              <a:t> </a:t>
            </a:r>
            <a:r>
              <a:rPr lang="fr-FR" b="1"/>
              <a:t>avant toute analyse, il convient de se préoccuper du degré de fiabilité de la norme, il faut que les valeurs réalisées soient mesurées de manières homogènes.</a:t>
            </a:r>
          </a:p>
          <a:p>
            <a:pPr algn="just">
              <a:lnSpc>
                <a:spcPct val="70000"/>
              </a:lnSpc>
            </a:pPr>
            <a:endParaRPr lang="fr-FR" b="1"/>
          </a:p>
          <a:p>
            <a:pPr algn="just">
              <a:lnSpc>
                <a:spcPct val="70000"/>
              </a:lnSpc>
              <a:buFont typeface="Wingdings" pitchFamily="2" charset="2"/>
              <a:buChar char="Ø"/>
            </a:pPr>
            <a:r>
              <a:rPr lang="fr-FR" b="1" i="1">
                <a:solidFill>
                  <a:srgbClr val="993366"/>
                </a:solidFill>
              </a:rPr>
              <a:t> Actuel :</a:t>
            </a:r>
            <a:r>
              <a:rPr lang="fr-FR" b="1" i="1">
                <a:solidFill>
                  <a:srgbClr val="953735"/>
                </a:solidFill>
              </a:rPr>
              <a:t> </a:t>
            </a:r>
            <a:r>
              <a:rPr lang="fr-FR" b="1"/>
              <a:t>une mesure effectuée après un temps trop long peut mener à une action corrective mal adaptée.</a:t>
            </a:r>
          </a:p>
          <a:p>
            <a:pPr algn="just">
              <a:lnSpc>
                <a:spcPct val="70000"/>
              </a:lnSpc>
            </a:pPr>
            <a:endParaRPr lang="fr-FR" b="1"/>
          </a:p>
          <a:p>
            <a:pPr algn="just">
              <a:lnSpc>
                <a:spcPct val="70000"/>
              </a:lnSpc>
              <a:buFont typeface="Wingdings" pitchFamily="2" charset="2"/>
              <a:buChar char="Ø"/>
            </a:pPr>
            <a:r>
              <a:rPr lang="fr-FR" b="1" i="1">
                <a:solidFill>
                  <a:srgbClr val="993366"/>
                </a:solidFill>
              </a:rPr>
              <a:t> Obéir à une logique économique :</a:t>
            </a:r>
            <a:r>
              <a:rPr lang="fr-FR" b="1" i="1">
                <a:solidFill>
                  <a:srgbClr val="376092"/>
                </a:solidFill>
              </a:rPr>
              <a:t> </a:t>
            </a:r>
            <a:r>
              <a:rPr lang="fr-FR" b="1"/>
              <a:t>l’information a un coût. Mesurer tous les écarts avec précision peut dans certaines circonstances être antiéconomique.</a:t>
            </a:r>
          </a:p>
          <a:p>
            <a:pPr algn="just">
              <a:lnSpc>
                <a:spcPct val="70000"/>
              </a:lnSpc>
            </a:pPr>
            <a:endParaRPr lang="fr-FR" b="1"/>
          </a:p>
          <a:p>
            <a:pPr algn="just">
              <a:lnSpc>
                <a:spcPct val="70000"/>
              </a:lnSpc>
              <a:buFont typeface="Wingdings" pitchFamily="2" charset="2"/>
              <a:buChar char="Ø"/>
            </a:pPr>
            <a:r>
              <a:rPr lang="fr-FR" b="1" i="1">
                <a:solidFill>
                  <a:srgbClr val="993366"/>
                </a:solidFill>
              </a:rPr>
              <a:t> S’intégrer dans un ensemble plus large d’appréciation de la performance</a:t>
            </a:r>
            <a:r>
              <a:rPr lang="fr-FR" b="1">
                <a:solidFill>
                  <a:srgbClr val="376092"/>
                </a:solidFill>
              </a:rPr>
              <a:t> </a:t>
            </a:r>
            <a:r>
              <a:rPr lang="fr-FR" b="1"/>
              <a:t>de façon à  avoir une vision plus juste de la performance globale.</a:t>
            </a:r>
          </a:p>
        </p:txBody>
      </p:sp>
      <p:sp>
        <p:nvSpPr>
          <p:cNvPr id="163845" name="Text Box 3"/>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63847" name="Text Box 5"/>
          <p:cNvSpPr txBox="1">
            <a:spLocks noChangeArrowheads="1"/>
          </p:cNvSpPr>
          <p:nvPr/>
        </p:nvSpPr>
        <p:spPr bwMode="auto">
          <a:xfrm>
            <a:off x="757238" y="1412875"/>
            <a:ext cx="5759450"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
        <p:nvSpPr>
          <p:cNvPr id="163848" name="Text Box 6"/>
          <p:cNvSpPr txBox="1">
            <a:spLocks noChangeArrowheads="1"/>
          </p:cNvSpPr>
          <p:nvPr/>
        </p:nvSpPr>
        <p:spPr bwMode="auto">
          <a:xfrm>
            <a:off x="1187450" y="1052513"/>
            <a:ext cx="4968875"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Espace réservé du numéro de diapositive 3"/>
          <p:cNvSpPr>
            <a:spLocks noGrp="1"/>
          </p:cNvSpPr>
          <p:nvPr>
            <p:ph type="sldNum" sz="quarter" idx="12"/>
          </p:nvPr>
        </p:nvSpPr>
        <p:spPr>
          <a:noFill/>
        </p:spPr>
        <p:txBody>
          <a:bodyPr/>
          <a:lstStyle/>
          <a:p>
            <a:fld id="{0E53C763-9903-4E27-8397-7D8F1EB04A8A}" type="slidenum">
              <a:rPr lang="es-ES"/>
              <a:pPr/>
              <a:t>58</a:t>
            </a:fld>
            <a:endParaRPr lang="es-ES"/>
          </a:p>
        </p:txBody>
      </p:sp>
      <p:sp>
        <p:nvSpPr>
          <p:cNvPr id="164868" name="Text Box 10"/>
          <p:cNvSpPr txBox="1">
            <a:spLocks noChangeArrowheads="1"/>
          </p:cNvSpPr>
          <p:nvPr/>
        </p:nvSpPr>
        <p:spPr bwMode="auto">
          <a:xfrm>
            <a:off x="755650" y="44450"/>
            <a:ext cx="7416800" cy="711200"/>
          </a:xfrm>
          <a:prstGeom prst="rect">
            <a:avLst/>
          </a:prstGeom>
          <a:gradFill rotWithShape="1">
            <a:gsLst>
              <a:gs pos="0">
                <a:srgbClr val="993366"/>
              </a:gs>
              <a:gs pos="50000">
                <a:srgbClr val="FF99CC"/>
              </a:gs>
              <a:gs pos="100000">
                <a:srgbClr val="993366"/>
              </a:gs>
            </a:gsLst>
            <a:lin ang="5400000" scaled="1"/>
          </a:gra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164870" name="Text Box 12"/>
          <p:cNvSpPr txBox="1">
            <a:spLocks noChangeArrowheads="1"/>
          </p:cNvSpPr>
          <p:nvPr/>
        </p:nvSpPr>
        <p:spPr bwMode="auto">
          <a:xfrm>
            <a:off x="757238" y="1808163"/>
            <a:ext cx="5759450" cy="396875"/>
          </a:xfrm>
          <a:prstGeom prst="rect">
            <a:avLst/>
          </a:prstGeom>
          <a:noFill/>
          <a:ln w="9525">
            <a:noFill/>
            <a:miter lim="800000"/>
            <a:headEnd/>
            <a:tailEnd/>
          </a:ln>
        </p:spPr>
        <p:txBody>
          <a:bodyPr>
            <a:spAutoFit/>
          </a:bodyPr>
          <a:lstStyle/>
          <a:p>
            <a:pPr>
              <a:buFontTx/>
              <a:buBlip>
                <a:blip r:embed="rId3"/>
              </a:buBlip>
            </a:pPr>
            <a:r>
              <a:rPr lang="fr-FR" sz="2000" b="1">
                <a:solidFill>
                  <a:srgbClr val="660033"/>
                </a:solidFill>
              </a:rPr>
              <a:t> La troisième étape: Le Contrôle budgétaire </a:t>
            </a:r>
          </a:p>
        </p:txBody>
      </p:sp>
      <p:sp>
        <p:nvSpPr>
          <p:cNvPr id="164871" name="Text Box 13"/>
          <p:cNvSpPr txBox="1">
            <a:spLocks noChangeArrowheads="1"/>
          </p:cNvSpPr>
          <p:nvPr/>
        </p:nvSpPr>
        <p:spPr bwMode="auto">
          <a:xfrm>
            <a:off x="1187450" y="1387475"/>
            <a:ext cx="4464050" cy="457200"/>
          </a:xfrm>
          <a:prstGeom prst="rect">
            <a:avLst/>
          </a:prstGeom>
          <a:noFill/>
          <a:ln w="9525">
            <a:noFill/>
            <a:miter lim="800000"/>
            <a:headEnd/>
            <a:tailEnd/>
          </a:ln>
        </p:spPr>
        <p:txBody>
          <a:bodyPr>
            <a:spAutoFit/>
          </a:bodyPr>
          <a:lstStyle/>
          <a:p>
            <a:pPr marL="342900" indent="-342900">
              <a:buFontTx/>
              <a:buAutoNum type="arabicPeriod" startAt="7"/>
            </a:pPr>
            <a:r>
              <a:rPr lang="fr-FR" sz="2400" b="1">
                <a:solidFill>
                  <a:srgbClr val="993366"/>
                </a:solidFill>
              </a:rPr>
              <a:t>La démarche budgétaire</a:t>
            </a:r>
          </a:p>
        </p:txBody>
      </p:sp>
      <p:sp>
        <p:nvSpPr>
          <p:cNvPr id="164872" name="Text Box 14"/>
          <p:cNvSpPr txBox="1">
            <a:spLocks noChangeArrowheads="1"/>
          </p:cNvSpPr>
          <p:nvPr/>
        </p:nvSpPr>
        <p:spPr bwMode="auto">
          <a:xfrm>
            <a:off x="971550" y="2349500"/>
            <a:ext cx="7221538" cy="3122613"/>
          </a:xfrm>
          <a:prstGeom prst="rect">
            <a:avLst/>
          </a:prstGeom>
          <a:solidFill>
            <a:srgbClr val="F8F8F8"/>
          </a:solidFill>
          <a:ln w="9525">
            <a:solidFill>
              <a:srgbClr val="993366"/>
            </a:solidFill>
            <a:miter lim="800000"/>
            <a:headEnd/>
            <a:tailEnd/>
          </a:ln>
        </p:spPr>
        <p:txBody>
          <a:bodyPr>
            <a:spAutoFit/>
          </a:bodyPr>
          <a:lstStyle/>
          <a:p>
            <a:r>
              <a:rPr lang="fr-FR" b="1"/>
              <a:t>En résumé sur le dégagement des écarts, il convient d’effectuer:</a:t>
            </a:r>
          </a:p>
          <a:p>
            <a:endParaRPr lang="fr-FR" b="1"/>
          </a:p>
          <a:p>
            <a:pPr>
              <a:buFont typeface="Wingdings" pitchFamily="2" charset="2"/>
              <a:buChar char="Ø"/>
            </a:pPr>
            <a:r>
              <a:rPr lang="fr-FR" b="1">
                <a:solidFill>
                  <a:srgbClr val="993366"/>
                </a:solidFill>
              </a:rPr>
              <a:t> La comparaison de la prévision à l’objectif budgétaire</a:t>
            </a:r>
            <a:r>
              <a:rPr lang="fr-FR" b="1"/>
              <a:t> pour en tirer les décisions alors qu’il est encore temps pour agir.</a:t>
            </a:r>
          </a:p>
          <a:p>
            <a:pPr>
              <a:buFont typeface="Wingdings" pitchFamily="2" charset="2"/>
              <a:buChar char="Ø"/>
            </a:pPr>
            <a:endParaRPr lang="fr-FR" b="1"/>
          </a:p>
          <a:p>
            <a:pPr>
              <a:buFont typeface="Wingdings" pitchFamily="2" charset="2"/>
              <a:buChar char="Ø"/>
            </a:pPr>
            <a:r>
              <a:rPr lang="fr-FR" b="1">
                <a:solidFill>
                  <a:srgbClr val="993366"/>
                </a:solidFill>
              </a:rPr>
              <a:t> La comparaison du réalisé mensuel avec la dernière prévision</a:t>
            </a:r>
            <a:r>
              <a:rPr lang="fr-FR" b="1"/>
              <a:t>, et non le budget pour en tirer des enseignements immédiatement pour la nouvelle prévision;</a:t>
            </a:r>
          </a:p>
          <a:p>
            <a:pPr>
              <a:buFont typeface="Wingdings" pitchFamily="2" charset="2"/>
              <a:buChar char="Ø"/>
            </a:pPr>
            <a:endParaRPr lang="fr-FR" b="1"/>
          </a:p>
          <a:p>
            <a:pPr>
              <a:buFont typeface="Wingdings" pitchFamily="2" charset="2"/>
              <a:buChar char="Ø"/>
            </a:pPr>
            <a:r>
              <a:rPr lang="fr-FR" b="1">
                <a:solidFill>
                  <a:srgbClr val="993366"/>
                </a:solidFill>
              </a:rPr>
              <a:t> Le rapprochement du réalisé avec le budget uniquement</a:t>
            </a:r>
            <a:r>
              <a:rPr lang="fr-FR" b="1"/>
              <a:t> pour les cumuls des flux (compte d’exploitation).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Espace réservé du numéro de diapositive 5"/>
          <p:cNvSpPr>
            <a:spLocks noGrp="1"/>
          </p:cNvSpPr>
          <p:nvPr>
            <p:ph type="sldNum" sz="quarter" idx="12"/>
          </p:nvPr>
        </p:nvSpPr>
        <p:spPr>
          <a:noFill/>
        </p:spPr>
        <p:txBody>
          <a:bodyPr/>
          <a:lstStyle/>
          <a:p>
            <a:fld id="{412A3736-582F-4384-966E-7AD759859BB9}" type="slidenum">
              <a:rPr lang="es-ES"/>
              <a:pPr/>
              <a:t>6</a:t>
            </a:fld>
            <a:endParaRPr lang="es-ES"/>
          </a:p>
        </p:txBody>
      </p:sp>
      <p:sp>
        <p:nvSpPr>
          <p:cNvPr id="551938" name="Rectangle 2"/>
          <p:cNvSpPr>
            <a:spLocks noGrp="1" noChangeArrowheads="1"/>
          </p:cNvSpPr>
          <p:nvPr>
            <p:ph type="body" idx="1"/>
          </p:nvPr>
        </p:nvSpPr>
        <p:spPr>
          <a:xfrm>
            <a:off x="755650" y="2060575"/>
            <a:ext cx="7499350" cy="4137025"/>
          </a:xfrm>
          <a:solidFill>
            <a:srgbClr val="F8F8F8"/>
          </a:solidFill>
          <a:ln>
            <a:solidFill>
              <a:schemeClr val="accent1"/>
            </a:solidFill>
          </a:ln>
        </p:spPr>
        <p:txBody>
          <a:bodyPr/>
          <a:lstStyle/>
          <a:p>
            <a:pPr eaLnBrk="1" hangingPunct="1">
              <a:lnSpc>
                <a:spcPct val="150000"/>
              </a:lnSpc>
              <a:defRPr/>
            </a:pPr>
            <a:r>
              <a:rPr lang="fr-FR" sz="2000" b="1" dirty="0" smtClean="0"/>
              <a:t>Le budget découle d’une</a:t>
            </a:r>
            <a:r>
              <a:rPr lang="fr-FR" sz="2000" b="1" dirty="0" smtClean="0">
                <a:solidFill>
                  <a:srgbClr val="993366"/>
                </a:solidFill>
              </a:rPr>
              <a:t> </a:t>
            </a:r>
            <a:r>
              <a:rPr lang="fr-FR" sz="2000" b="1" dirty="0" smtClean="0">
                <a:solidFill>
                  <a:schemeClr val="tx2"/>
                </a:solidFill>
              </a:rPr>
              <a:t>démarche prévisionnelle </a:t>
            </a:r>
            <a:r>
              <a:rPr lang="fr-FR" sz="2000" b="1" dirty="0" smtClean="0"/>
              <a:t>qui consiste à décliner la stratégie:</a:t>
            </a:r>
          </a:p>
          <a:p>
            <a:pPr eaLnBrk="1" hangingPunct="1">
              <a:lnSpc>
                <a:spcPct val="150000"/>
              </a:lnSpc>
              <a:buFont typeface="Wingdings" pitchFamily="2" charset="2"/>
              <a:buChar char="Ø"/>
              <a:defRPr/>
            </a:pPr>
            <a:r>
              <a:rPr lang="fr-FR" sz="2000" b="1" u="sng" dirty="0" smtClean="0">
                <a:solidFill>
                  <a:schemeClr val="tx2"/>
                </a:solidFill>
              </a:rPr>
              <a:t>en plan stratégique</a:t>
            </a:r>
            <a:r>
              <a:rPr lang="fr-FR" sz="2000" dirty="0" smtClean="0">
                <a:solidFill>
                  <a:schemeClr val="tx2"/>
                </a:solidFill>
              </a:rPr>
              <a:t> </a:t>
            </a:r>
            <a:r>
              <a:rPr lang="fr-FR" sz="2000" dirty="0" smtClean="0">
                <a:effectLst>
                  <a:outerShdw blurRad="38100" dist="38100" dir="2700000" algn="tl">
                    <a:srgbClr val="C0C0C0"/>
                  </a:outerShdw>
                </a:effectLst>
              </a:rPr>
              <a:t>pour</a:t>
            </a:r>
            <a:r>
              <a:rPr lang="fr-FR" sz="2000" dirty="0" smtClean="0"/>
              <a:t> </a:t>
            </a:r>
            <a:r>
              <a:rPr lang="fr-FR" sz="2000" b="1" u="sng" dirty="0" smtClean="0">
                <a:solidFill>
                  <a:schemeClr val="tx2"/>
                </a:solidFill>
              </a:rPr>
              <a:t>le long terme</a:t>
            </a:r>
            <a:r>
              <a:rPr lang="fr-FR" sz="2000" dirty="0" smtClean="0">
                <a:solidFill>
                  <a:schemeClr val="tx2"/>
                </a:solidFill>
              </a:rPr>
              <a:t> </a:t>
            </a:r>
          </a:p>
          <a:p>
            <a:pPr eaLnBrk="1" hangingPunct="1">
              <a:lnSpc>
                <a:spcPct val="150000"/>
              </a:lnSpc>
              <a:buFont typeface="Wingdings" pitchFamily="2" charset="2"/>
              <a:buChar char="Ø"/>
              <a:defRPr/>
            </a:pPr>
            <a:r>
              <a:rPr lang="fr-FR" sz="2000" b="1" u="sng" dirty="0" smtClean="0">
                <a:solidFill>
                  <a:schemeClr val="tx2"/>
                </a:solidFill>
              </a:rPr>
              <a:t>en plan opérationnel </a:t>
            </a:r>
            <a:r>
              <a:rPr lang="fr-FR" sz="2000" dirty="0" smtClean="0"/>
              <a:t>pour</a:t>
            </a:r>
            <a:r>
              <a:rPr lang="fr-FR" sz="2000" b="1" u="sng" dirty="0" smtClean="0"/>
              <a:t> </a:t>
            </a:r>
            <a:r>
              <a:rPr lang="fr-FR" sz="2000" b="1" u="sng" dirty="0" smtClean="0">
                <a:solidFill>
                  <a:schemeClr val="tx2"/>
                </a:solidFill>
              </a:rPr>
              <a:t>le moyen terme.</a:t>
            </a:r>
          </a:p>
          <a:p>
            <a:pPr eaLnBrk="1" hangingPunct="1">
              <a:lnSpc>
                <a:spcPct val="70000"/>
              </a:lnSpc>
              <a:buFontTx/>
              <a:buNone/>
              <a:defRPr/>
            </a:pPr>
            <a:endParaRPr lang="fr-FR" sz="2000" b="1" u="sng" dirty="0" smtClean="0">
              <a:solidFill>
                <a:srgbClr val="993366"/>
              </a:solidFill>
            </a:endParaRPr>
          </a:p>
          <a:p>
            <a:pPr eaLnBrk="1" hangingPunct="1">
              <a:lnSpc>
                <a:spcPct val="150000"/>
              </a:lnSpc>
              <a:defRPr/>
            </a:pPr>
            <a:r>
              <a:rPr lang="fr-FR" sz="2000" b="1" dirty="0" smtClean="0"/>
              <a:t>Le budget n’est autre que </a:t>
            </a:r>
            <a:r>
              <a:rPr lang="fr-FR" sz="2000" b="1" u="sng" dirty="0" smtClean="0">
                <a:solidFill>
                  <a:schemeClr val="tx2"/>
                </a:solidFill>
              </a:rPr>
              <a:t>la traduction financière</a:t>
            </a:r>
            <a:r>
              <a:rPr lang="fr-FR" sz="2000" b="1" dirty="0" smtClean="0">
                <a:solidFill>
                  <a:schemeClr val="tx2"/>
                </a:solidFill>
              </a:rPr>
              <a:t> </a:t>
            </a:r>
            <a:r>
              <a:rPr lang="fr-FR" sz="2000" b="1" dirty="0" smtClean="0"/>
              <a:t>de l’adaptation au court terme </a:t>
            </a:r>
            <a:r>
              <a:rPr lang="fr-FR" sz="2000" b="1" u="sng" dirty="0" smtClean="0">
                <a:solidFill>
                  <a:schemeClr val="tx2"/>
                </a:solidFill>
              </a:rPr>
              <a:t>des objectifs à moyen terme du plan opérationnel.</a:t>
            </a:r>
          </a:p>
        </p:txBody>
      </p:sp>
      <p:sp>
        <p:nvSpPr>
          <p:cNvPr id="111621" name="Text Box 5"/>
          <p:cNvSpPr txBox="1">
            <a:spLocks noChangeArrowheads="1"/>
          </p:cNvSpPr>
          <p:nvPr/>
        </p:nvSpPr>
        <p:spPr bwMode="auto">
          <a:xfrm>
            <a:off x="755650" y="1557338"/>
            <a:ext cx="2663825" cy="457200"/>
          </a:xfrm>
          <a:prstGeom prst="rect">
            <a:avLst/>
          </a:prstGeom>
          <a:noFill/>
          <a:ln w="9525">
            <a:noFill/>
            <a:miter lim="800000"/>
            <a:headEnd/>
            <a:tailEnd/>
          </a:ln>
        </p:spPr>
        <p:txBody>
          <a:bodyPr>
            <a:spAutoFit/>
          </a:bodyPr>
          <a:lstStyle/>
          <a:p>
            <a:pPr marL="342900" indent="-342900">
              <a:buFontTx/>
              <a:buAutoNum type="arabicPeriod" startAt="2"/>
            </a:pPr>
            <a:r>
              <a:rPr lang="fr-FR" sz="2400" b="1" dirty="0">
                <a:solidFill>
                  <a:schemeClr val="tx2"/>
                </a:solidFill>
              </a:rPr>
              <a:t>Introduction</a:t>
            </a:r>
          </a:p>
        </p:txBody>
      </p:sp>
      <p:sp>
        <p:nvSpPr>
          <p:cNvPr id="111622" name="Text Box 7"/>
          <p:cNvSpPr txBox="1">
            <a:spLocks noChangeArrowheads="1"/>
          </p:cNvSpPr>
          <p:nvPr/>
        </p:nvSpPr>
        <p:spPr bwMode="auto">
          <a:xfrm>
            <a:off x="755650" y="188913"/>
            <a:ext cx="7416800" cy="711200"/>
          </a:xfrm>
          <a:prstGeom prst="rect">
            <a:avLst/>
          </a:prstGeom>
          <a:solidFill>
            <a:schemeClr val="tx2">
              <a:lumMod val="60000"/>
              <a:lumOff val="40000"/>
            </a:schemeClr>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Espace réservé du numéro de diapositive 5"/>
          <p:cNvSpPr>
            <a:spLocks noGrp="1"/>
          </p:cNvSpPr>
          <p:nvPr>
            <p:ph type="sldNum" sz="quarter" idx="12"/>
          </p:nvPr>
        </p:nvSpPr>
        <p:spPr>
          <a:noFill/>
        </p:spPr>
        <p:txBody>
          <a:bodyPr/>
          <a:lstStyle/>
          <a:p>
            <a:fld id="{2A1CA3C6-001A-46AC-A9C0-E36D47E18E80}" type="slidenum">
              <a:rPr lang="es-ES"/>
              <a:pPr/>
              <a:t>7</a:t>
            </a:fld>
            <a:endParaRPr lang="es-ES"/>
          </a:p>
        </p:txBody>
      </p:sp>
      <p:sp>
        <p:nvSpPr>
          <p:cNvPr id="112644" name="Rectangle 3"/>
          <p:cNvSpPr>
            <a:spLocks noGrp="1" noChangeArrowheads="1"/>
          </p:cNvSpPr>
          <p:nvPr>
            <p:ph type="body" idx="1"/>
          </p:nvPr>
        </p:nvSpPr>
        <p:spPr>
          <a:xfrm>
            <a:off x="457200" y="1773238"/>
            <a:ext cx="8291513" cy="4464050"/>
          </a:xfrm>
          <a:solidFill>
            <a:srgbClr val="F8F8F8"/>
          </a:solidFill>
          <a:ln>
            <a:solidFill>
              <a:schemeClr val="tx2"/>
            </a:solidFill>
          </a:ln>
        </p:spPr>
        <p:txBody>
          <a:bodyPr/>
          <a:lstStyle/>
          <a:p>
            <a:pPr eaLnBrk="1" hangingPunct="1"/>
            <a:r>
              <a:rPr lang="fr-FR" sz="2000" b="1" dirty="0" smtClean="0"/>
              <a:t>La </a:t>
            </a:r>
            <a:r>
              <a:rPr lang="fr-FR" sz="2000" b="1" dirty="0" smtClean="0">
                <a:solidFill>
                  <a:schemeClr val="tx2"/>
                </a:solidFill>
              </a:rPr>
              <a:t>démarche prévisionnelle </a:t>
            </a:r>
            <a:r>
              <a:rPr lang="fr-FR" sz="2000" b="1" dirty="0" smtClean="0"/>
              <a:t>a pour objet de </a:t>
            </a:r>
            <a:r>
              <a:rPr lang="fr-FR" sz="2000" b="1" dirty="0" smtClean="0">
                <a:solidFill>
                  <a:schemeClr val="tx2"/>
                </a:solidFill>
              </a:rPr>
              <a:t>préparer l’entreprise à exploiter les atouts et affronter les difficultés </a:t>
            </a:r>
            <a:r>
              <a:rPr lang="fr-FR" sz="2000" b="1" dirty="0" smtClean="0"/>
              <a:t>qu’elle rencontrera dans l’avenir.</a:t>
            </a:r>
          </a:p>
          <a:p>
            <a:pPr eaLnBrk="1" hangingPunct="1"/>
            <a:r>
              <a:rPr lang="fr-FR" sz="2000" b="1" dirty="0" smtClean="0"/>
              <a:t>Elle comporte une définition claire des </a:t>
            </a:r>
            <a:r>
              <a:rPr lang="fr-FR" sz="2000" b="1" dirty="0" smtClean="0">
                <a:solidFill>
                  <a:schemeClr val="tx2"/>
                </a:solidFill>
              </a:rPr>
              <a:t>objectifs à atteindre </a:t>
            </a:r>
            <a:r>
              <a:rPr lang="fr-FR" sz="2000" b="1" dirty="0" smtClean="0"/>
              <a:t>et des </a:t>
            </a:r>
            <a:r>
              <a:rPr lang="fr-FR" sz="2000" b="1" dirty="0" smtClean="0">
                <a:solidFill>
                  <a:schemeClr val="tx2"/>
                </a:solidFill>
              </a:rPr>
              <a:t>plans d’action à mettre en œuvre </a:t>
            </a:r>
            <a:r>
              <a:rPr lang="fr-FR" sz="2000" b="1" dirty="0" smtClean="0"/>
              <a:t>pour les atteindre.</a:t>
            </a:r>
          </a:p>
          <a:p>
            <a:pPr eaLnBrk="1" hangingPunct="1"/>
            <a:endParaRPr lang="fr-FR" sz="2000" dirty="0" smtClean="0"/>
          </a:p>
        </p:txBody>
      </p:sp>
      <p:sp>
        <p:nvSpPr>
          <p:cNvPr id="112645" name="Text Box 4"/>
          <p:cNvSpPr txBox="1">
            <a:spLocks noChangeArrowheads="1"/>
          </p:cNvSpPr>
          <p:nvPr/>
        </p:nvSpPr>
        <p:spPr bwMode="auto">
          <a:xfrm>
            <a:off x="827088" y="1341438"/>
            <a:ext cx="2447925" cy="457200"/>
          </a:xfrm>
          <a:prstGeom prst="rect">
            <a:avLst/>
          </a:prstGeom>
          <a:noFill/>
          <a:ln w="9525">
            <a:noFill/>
            <a:miter lim="800000"/>
            <a:headEnd/>
            <a:tailEnd/>
          </a:ln>
        </p:spPr>
        <p:txBody>
          <a:bodyPr>
            <a:spAutoFit/>
          </a:bodyPr>
          <a:lstStyle/>
          <a:p>
            <a:pPr marL="342900" indent="-342900">
              <a:buFontTx/>
              <a:buAutoNum type="arabicPeriod" startAt="2"/>
            </a:pPr>
            <a:r>
              <a:rPr lang="fr-FR" sz="2400" b="1" dirty="0">
                <a:solidFill>
                  <a:schemeClr val="tx2"/>
                </a:solidFill>
              </a:rPr>
              <a:t>Introduction</a:t>
            </a:r>
          </a:p>
        </p:txBody>
      </p:sp>
      <p:sp>
        <p:nvSpPr>
          <p:cNvPr id="112646" name="Rectangle 5"/>
          <p:cNvSpPr>
            <a:spLocks noChangeArrowheads="1"/>
          </p:cNvSpPr>
          <p:nvPr/>
        </p:nvSpPr>
        <p:spPr bwMode="auto">
          <a:xfrm>
            <a:off x="755650" y="3716338"/>
            <a:ext cx="2447925" cy="863600"/>
          </a:xfrm>
          <a:prstGeom prst="rect">
            <a:avLst/>
          </a:prstGeom>
          <a:solidFill>
            <a:schemeClr val="tx2">
              <a:lumMod val="60000"/>
              <a:lumOff val="40000"/>
            </a:schemeClr>
          </a:solidFill>
          <a:ln w="9525">
            <a:solidFill>
              <a:schemeClr val="accent1"/>
            </a:solidFill>
            <a:miter lim="800000"/>
            <a:headEnd/>
            <a:tailEnd/>
          </a:ln>
        </p:spPr>
        <p:txBody>
          <a:bodyPr wrap="none" anchor="ctr"/>
          <a:lstStyle/>
          <a:p>
            <a:pPr algn="ctr"/>
            <a:r>
              <a:rPr lang="fr-FR" sz="2000" b="1" dirty="0"/>
              <a:t>Elaboration </a:t>
            </a:r>
          </a:p>
          <a:p>
            <a:pPr algn="ctr"/>
            <a:r>
              <a:rPr lang="fr-FR" sz="2000" b="1" dirty="0"/>
              <a:t>du plan d’action </a:t>
            </a:r>
          </a:p>
        </p:txBody>
      </p:sp>
      <p:sp>
        <p:nvSpPr>
          <p:cNvPr id="112647" name="AutoShape 8"/>
          <p:cNvSpPr>
            <a:spLocks noChangeArrowheads="1"/>
          </p:cNvSpPr>
          <p:nvPr/>
        </p:nvSpPr>
        <p:spPr bwMode="auto">
          <a:xfrm>
            <a:off x="3276600" y="3716338"/>
            <a:ext cx="1943100" cy="863600"/>
          </a:xfrm>
          <a:prstGeom prst="leftRightArrow">
            <a:avLst>
              <a:gd name="adj1" fmla="val 50000"/>
              <a:gd name="adj2" fmla="val 45000"/>
            </a:avLst>
          </a:prstGeom>
          <a:solidFill>
            <a:schemeClr val="tx2">
              <a:lumMod val="60000"/>
              <a:lumOff val="40000"/>
            </a:schemeClr>
          </a:solidFill>
          <a:ln w="9525">
            <a:solidFill>
              <a:schemeClr val="accent1"/>
            </a:solidFill>
            <a:miter lim="800000"/>
            <a:headEnd/>
            <a:tailEnd/>
          </a:ln>
        </p:spPr>
        <p:txBody>
          <a:bodyPr wrap="none" anchor="ctr"/>
          <a:lstStyle/>
          <a:p>
            <a:endParaRPr lang="fr-FR"/>
          </a:p>
        </p:txBody>
      </p:sp>
      <p:sp>
        <p:nvSpPr>
          <p:cNvPr id="112648" name="Rectangle 9"/>
          <p:cNvSpPr>
            <a:spLocks noChangeArrowheads="1"/>
          </p:cNvSpPr>
          <p:nvPr/>
        </p:nvSpPr>
        <p:spPr bwMode="auto">
          <a:xfrm>
            <a:off x="5292725" y="3644900"/>
            <a:ext cx="2951163" cy="1008063"/>
          </a:xfrm>
          <a:prstGeom prst="rect">
            <a:avLst/>
          </a:prstGeom>
          <a:solidFill>
            <a:schemeClr val="tx2">
              <a:lumMod val="60000"/>
              <a:lumOff val="40000"/>
            </a:schemeClr>
          </a:solidFill>
          <a:ln w="9525">
            <a:solidFill>
              <a:schemeClr val="accent1"/>
            </a:solidFill>
            <a:miter lim="800000"/>
            <a:headEnd/>
            <a:tailEnd/>
          </a:ln>
        </p:spPr>
        <p:txBody>
          <a:bodyPr wrap="none" anchor="ctr"/>
          <a:lstStyle/>
          <a:p>
            <a:pPr algn="ctr"/>
            <a:r>
              <a:rPr lang="fr-FR" sz="2000" b="1" dirty="0"/>
              <a:t>Activité</a:t>
            </a:r>
            <a:r>
              <a:rPr lang="fr-FR" sz="2000" b="1" dirty="0">
                <a:solidFill>
                  <a:schemeClr val="bg1"/>
                </a:solidFill>
              </a:rPr>
              <a:t> </a:t>
            </a:r>
          </a:p>
          <a:p>
            <a:pPr algn="ctr"/>
            <a:r>
              <a:rPr lang="fr-FR" sz="2000" b="1" dirty="0"/>
              <a:t>créatrice</a:t>
            </a:r>
            <a:r>
              <a:rPr lang="fr-FR" sz="2000" b="1" dirty="0">
                <a:solidFill>
                  <a:schemeClr val="bg1"/>
                </a:solidFill>
              </a:rPr>
              <a:t> </a:t>
            </a:r>
            <a:r>
              <a:rPr lang="fr-FR" sz="2000" b="1" dirty="0"/>
              <a:t>de valeur</a:t>
            </a:r>
          </a:p>
        </p:txBody>
      </p:sp>
      <p:sp>
        <p:nvSpPr>
          <p:cNvPr id="112649" name="Text Box 11"/>
          <p:cNvSpPr txBox="1">
            <a:spLocks noChangeArrowheads="1"/>
          </p:cNvSpPr>
          <p:nvPr/>
        </p:nvSpPr>
        <p:spPr bwMode="auto">
          <a:xfrm>
            <a:off x="735013" y="4960938"/>
            <a:ext cx="7797800" cy="1250950"/>
          </a:xfrm>
          <a:prstGeom prst="rect">
            <a:avLst/>
          </a:prstGeom>
          <a:solidFill>
            <a:schemeClr val="tx2">
              <a:lumMod val="20000"/>
              <a:lumOff val="80000"/>
            </a:schemeClr>
          </a:solidFill>
          <a:ln w="9525">
            <a:noFill/>
            <a:miter lim="800000"/>
            <a:headEnd/>
            <a:tailEnd/>
          </a:ln>
        </p:spPr>
        <p:txBody>
          <a:bodyPr>
            <a:spAutoFit/>
          </a:bodyPr>
          <a:lstStyle/>
          <a:p>
            <a:r>
              <a:rPr lang="fr-FR" sz="2200" b="1" i="1" dirty="0">
                <a:solidFill>
                  <a:srgbClr val="777777"/>
                </a:solidFill>
              </a:rPr>
              <a:t>La planification des plans d’action se décline</a:t>
            </a:r>
            <a:r>
              <a:rPr lang="fr-FR" sz="2000" b="1" i="1" dirty="0">
                <a:solidFill>
                  <a:srgbClr val="777777"/>
                </a:solidFill>
              </a:rPr>
              <a:t> </a:t>
            </a:r>
          </a:p>
          <a:p>
            <a:pPr lvl="1">
              <a:buFontTx/>
              <a:buChar char="•"/>
            </a:pPr>
            <a:r>
              <a:rPr lang="fr-FR" dirty="0"/>
              <a:t> </a:t>
            </a:r>
            <a:r>
              <a:rPr lang="fr-FR" b="1" dirty="0">
                <a:solidFill>
                  <a:schemeClr val="tx2"/>
                </a:solidFill>
              </a:rPr>
              <a:t>Dans le long terme </a:t>
            </a:r>
            <a:r>
              <a:rPr lang="fr-FR" b="1" dirty="0"/>
              <a:t>:</a:t>
            </a:r>
            <a:r>
              <a:rPr lang="fr-FR" dirty="0"/>
              <a:t> </a:t>
            </a:r>
            <a:r>
              <a:rPr lang="fr-FR" b="1" dirty="0">
                <a:solidFill>
                  <a:srgbClr val="777777"/>
                </a:solidFill>
              </a:rPr>
              <a:t>Plan stratégique</a:t>
            </a:r>
          </a:p>
          <a:p>
            <a:pPr lvl="1">
              <a:buFontTx/>
              <a:buChar char="•"/>
            </a:pPr>
            <a:r>
              <a:rPr lang="fr-FR" dirty="0"/>
              <a:t> </a:t>
            </a:r>
            <a:r>
              <a:rPr lang="fr-FR" b="1" dirty="0">
                <a:solidFill>
                  <a:schemeClr val="tx2"/>
                </a:solidFill>
              </a:rPr>
              <a:t>À moyen terme</a:t>
            </a:r>
            <a:r>
              <a:rPr lang="fr-FR" dirty="0">
                <a:solidFill>
                  <a:schemeClr val="tx2"/>
                </a:solidFill>
              </a:rPr>
              <a:t>      </a:t>
            </a:r>
            <a:r>
              <a:rPr lang="fr-FR" b="1" dirty="0">
                <a:solidFill>
                  <a:schemeClr val="tx2"/>
                </a:solidFill>
              </a:rPr>
              <a:t> </a:t>
            </a:r>
            <a:r>
              <a:rPr lang="fr-FR" b="1" dirty="0"/>
              <a:t>: </a:t>
            </a:r>
            <a:r>
              <a:rPr lang="fr-FR" b="1" dirty="0">
                <a:solidFill>
                  <a:srgbClr val="777777"/>
                </a:solidFill>
              </a:rPr>
              <a:t>Plan opérationnel</a:t>
            </a:r>
          </a:p>
          <a:p>
            <a:pPr lvl="1">
              <a:buFontTx/>
              <a:buChar char="•"/>
            </a:pPr>
            <a:r>
              <a:rPr lang="fr-FR" dirty="0"/>
              <a:t> </a:t>
            </a:r>
            <a:r>
              <a:rPr lang="fr-FR" b="1" dirty="0">
                <a:solidFill>
                  <a:schemeClr val="tx2"/>
                </a:solidFill>
              </a:rPr>
              <a:t>À court terme</a:t>
            </a:r>
            <a:r>
              <a:rPr lang="fr-FR" dirty="0">
                <a:solidFill>
                  <a:schemeClr val="tx2"/>
                </a:solidFill>
              </a:rPr>
              <a:t>         </a:t>
            </a:r>
            <a:r>
              <a:rPr lang="fr-FR" b="1" dirty="0">
                <a:solidFill>
                  <a:schemeClr val="tx2"/>
                </a:solidFill>
              </a:rPr>
              <a:t> </a:t>
            </a:r>
            <a:r>
              <a:rPr lang="fr-FR" b="1" dirty="0">
                <a:solidFill>
                  <a:srgbClr val="660066"/>
                </a:solidFill>
              </a:rPr>
              <a:t>: </a:t>
            </a:r>
            <a:r>
              <a:rPr lang="fr-FR" b="1" dirty="0">
                <a:solidFill>
                  <a:srgbClr val="777777"/>
                </a:solidFill>
              </a:rPr>
              <a:t>Budgets</a:t>
            </a:r>
            <a:r>
              <a:rPr lang="fr-FR" b="1" dirty="0"/>
              <a:t> </a:t>
            </a:r>
          </a:p>
        </p:txBody>
      </p:sp>
      <p:sp>
        <p:nvSpPr>
          <p:cNvPr id="112650" name="Text Box 13"/>
          <p:cNvSpPr txBox="1">
            <a:spLocks noChangeArrowheads="1"/>
          </p:cNvSpPr>
          <p:nvPr/>
        </p:nvSpPr>
        <p:spPr bwMode="auto">
          <a:xfrm>
            <a:off x="755576" y="260648"/>
            <a:ext cx="7416800" cy="711200"/>
          </a:xfrm>
          <a:prstGeom prst="rect">
            <a:avLst/>
          </a:prstGeom>
          <a:solidFill>
            <a:schemeClr val="tx2">
              <a:lumMod val="60000"/>
              <a:lumOff val="40000"/>
            </a:schemeClr>
          </a:solidFill>
          <a:ln w="9525">
            <a:solidFill>
              <a:schemeClr val="tx1"/>
            </a:solidFill>
            <a:miter lim="800000"/>
            <a:headEnd/>
            <a:tailEnd/>
          </a:ln>
        </p:spPr>
        <p:txBody>
          <a:bodyPr>
            <a:spAutoFit/>
          </a:bodyPr>
          <a:lstStyle/>
          <a:p>
            <a:pPr algn="ctr"/>
            <a:r>
              <a:rPr lang="fr-FR" sz="4000" b="1" dirty="0" smtClean="0"/>
              <a:t>La Gestion Budgétaire</a:t>
            </a:r>
            <a:endParaRPr lang="fr-FR"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Espace réservé du numéro de diapositive 5"/>
          <p:cNvSpPr>
            <a:spLocks noGrp="1"/>
          </p:cNvSpPr>
          <p:nvPr>
            <p:ph type="sldNum" sz="quarter" idx="12"/>
          </p:nvPr>
        </p:nvSpPr>
        <p:spPr>
          <a:noFill/>
        </p:spPr>
        <p:txBody>
          <a:bodyPr/>
          <a:lstStyle/>
          <a:p>
            <a:fld id="{B703C0FB-1068-4F2A-9F39-28EB09A57414}" type="slidenum">
              <a:rPr lang="es-ES"/>
              <a:pPr/>
              <a:t>8</a:t>
            </a:fld>
            <a:endParaRPr lang="es-ES"/>
          </a:p>
        </p:txBody>
      </p:sp>
      <p:sp>
        <p:nvSpPr>
          <p:cNvPr id="113668" name="Text Box 3"/>
          <p:cNvSpPr txBox="1">
            <a:spLocks noChangeArrowheads="1"/>
          </p:cNvSpPr>
          <p:nvPr/>
        </p:nvSpPr>
        <p:spPr bwMode="auto">
          <a:xfrm>
            <a:off x="1042988" y="1412875"/>
            <a:ext cx="6769100" cy="457200"/>
          </a:xfrm>
          <a:prstGeom prst="rect">
            <a:avLst/>
          </a:prstGeom>
          <a:noFill/>
          <a:ln w="9525">
            <a:noFill/>
            <a:miter lim="800000"/>
            <a:headEnd/>
            <a:tailEnd/>
          </a:ln>
        </p:spPr>
        <p:txBody>
          <a:bodyPr>
            <a:spAutoFit/>
          </a:bodyPr>
          <a:lstStyle/>
          <a:p>
            <a:pPr marL="457200" indent="-457200">
              <a:buFontTx/>
              <a:buAutoNum type="arabicPeriod" startAt="3"/>
            </a:pPr>
            <a:r>
              <a:rPr lang="fr-FR" sz="2400" b="1" dirty="0">
                <a:solidFill>
                  <a:schemeClr val="tx2"/>
                </a:solidFill>
              </a:rPr>
              <a:t>Caractéristiques de la Gestion Budgétaire </a:t>
            </a:r>
          </a:p>
        </p:txBody>
      </p:sp>
      <p:sp>
        <p:nvSpPr>
          <p:cNvPr id="113669" name="Text Box 4"/>
          <p:cNvSpPr txBox="1">
            <a:spLocks noChangeArrowheads="1"/>
          </p:cNvSpPr>
          <p:nvPr/>
        </p:nvSpPr>
        <p:spPr bwMode="auto">
          <a:xfrm>
            <a:off x="755650" y="115888"/>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931847" name="Text Box 7"/>
          <p:cNvSpPr txBox="1">
            <a:spLocks noChangeArrowheads="1"/>
          </p:cNvSpPr>
          <p:nvPr/>
        </p:nvSpPr>
        <p:spPr bwMode="auto">
          <a:xfrm>
            <a:off x="1187450" y="2060575"/>
            <a:ext cx="6840538" cy="3416320"/>
          </a:xfrm>
          <a:prstGeom prst="rect">
            <a:avLst/>
          </a:prstGeom>
          <a:solidFill>
            <a:srgbClr val="F8F8F8"/>
          </a:solidFill>
          <a:ln w="9525">
            <a:solidFill>
              <a:schemeClr val="tx2"/>
            </a:solidFill>
            <a:miter lim="800000"/>
            <a:headEnd/>
            <a:tailEnd/>
          </a:ln>
          <a:effectLst/>
        </p:spPr>
        <p:txBody>
          <a:bodyPr>
            <a:spAutoFit/>
          </a:bodyPr>
          <a:lstStyle/>
          <a:p>
            <a:pPr>
              <a:defRPr/>
            </a:pPr>
            <a:endParaRPr lang="fr-FR" sz="2000" b="1" dirty="0"/>
          </a:p>
          <a:p>
            <a:pPr>
              <a:buFontTx/>
              <a:buBlip>
                <a:blip r:embed="rId3"/>
              </a:buBlip>
              <a:defRPr/>
            </a:pPr>
            <a:r>
              <a:rPr lang="fr-FR" sz="2800" b="1" dirty="0"/>
              <a:t> La gestion budgétaire est un des instruments du contrôle de gestion.</a:t>
            </a:r>
          </a:p>
          <a:p>
            <a:pPr>
              <a:defRPr/>
            </a:pPr>
            <a:endParaRPr lang="fr-FR" sz="2800" b="1" dirty="0"/>
          </a:p>
          <a:p>
            <a:pPr>
              <a:buFontTx/>
              <a:buBlip>
                <a:blip r:embed="rId3"/>
              </a:buBlip>
              <a:defRPr/>
            </a:pPr>
            <a:r>
              <a:rPr lang="fr-FR" sz="2800" b="1" dirty="0"/>
              <a:t> C’est le procédé de contrôle de gestion </a:t>
            </a:r>
            <a:r>
              <a:rPr lang="fr-FR" sz="2800" b="1" dirty="0">
                <a:solidFill>
                  <a:schemeClr val="tx2"/>
                </a:solidFill>
              </a:rPr>
              <a:t>le</a:t>
            </a:r>
            <a:r>
              <a:rPr lang="fr-FR" sz="2800" b="1" dirty="0">
                <a:solidFill>
                  <a:srgbClr val="993366"/>
                </a:solidFill>
              </a:rPr>
              <a:t> </a:t>
            </a:r>
            <a:r>
              <a:rPr lang="fr-FR" sz="2800" b="1" dirty="0">
                <a:solidFill>
                  <a:schemeClr val="tx2"/>
                </a:solidFill>
              </a:rPr>
              <a:t>plus pratiqué</a:t>
            </a:r>
            <a:r>
              <a:rPr lang="fr-FR" sz="2800" b="1" dirty="0"/>
              <a:t>, il est complet et synthétique ou tout est </a:t>
            </a:r>
            <a:r>
              <a:rPr lang="fr-FR" sz="2800" b="1" dirty="0">
                <a:solidFill>
                  <a:schemeClr val="tx2"/>
                </a:solidFill>
              </a:rPr>
              <a:t>quantifié</a:t>
            </a:r>
            <a:r>
              <a:rPr lang="fr-FR" sz="2800" b="1" dirty="0"/>
              <a:t>: objectifs et moyens. </a:t>
            </a:r>
          </a:p>
          <a:p>
            <a:pPr>
              <a:buClr>
                <a:srgbClr val="993366"/>
              </a:buClr>
              <a:buFont typeface="Wingdings" pitchFamily="2" charset="2"/>
              <a:buNone/>
              <a:defRPr/>
            </a:pPr>
            <a:endParaRPr lang="fr-FR" sz="2800" b="1" u="sng" dirty="0">
              <a:solidFill>
                <a:srgbClr val="990099"/>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Espace réservé du numéro de diapositive 5"/>
          <p:cNvSpPr>
            <a:spLocks noGrp="1"/>
          </p:cNvSpPr>
          <p:nvPr>
            <p:ph type="sldNum" sz="quarter" idx="12"/>
          </p:nvPr>
        </p:nvSpPr>
        <p:spPr>
          <a:noFill/>
        </p:spPr>
        <p:txBody>
          <a:bodyPr/>
          <a:lstStyle/>
          <a:p>
            <a:fld id="{1AC1EFFB-8B3A-4F96-88FE-43D9EFFC8F83}" type="slidenum">
              <a:rPr lang="es-ES"/>
              <a:pPr/>
              <a:t>9</a:t>
            </a:fld>
            <a:endParaRPr lang="es-ES"/>
          </a:p>
        </p:txBody>
      </p:sp>
      <p:sp>
        <p:nvSpPr>
          <p:cNvPr id="114692" name="Text Box 2"/>
          <p:cNvSpPr txBox="1">
            <a:spLocks noChangeArrowheads="1"/>
          </p:cNvSpPr>
          <p:nvPr/>
        </p:nvSpPr>
        <p:spPr bwMode="auto">
          <a:xfrm>
            <a:off x="755650" y="1268413"/>
            <a:ext cx="6769100" cy="457200"/>
          </a:xfrm>
          <a:prstGeom prst="rect">
            <a:avLst/>
          </a:prstGeom>
          <a:noFill/>
          <a:ln w="9525">
            <a:noFill/>
            <a:miter lim="800000"/>
            <a:headEnd/>
            <a:tailEnd/>
          </a:ln>
        </p:spPr>
        <p:txBody>
          <a:bodyPr>
            <a:spAutoFit/>
          </a:bodyPr>
          <a:lstStyle/>
          <a:p>
            <a:pPr marL="457200" indent="-457200">
              <a:buFontTx/>
              <a:buAutoNum type="arabicPeriod" startAt="3"/>
            </a:pPr>
            <a:r>
              <a:rPr lang="fr-FR" sz="2400" b="1" dirty="0">
                <a:solidFill>
                  <a:schemeClr val="tx2"/>
                </a:solidFill>
              </a:rPr>
              <a:t>Caractéristiques de la Gestion Budgétaire </a:t>
            </a:r>
          </a:p>
        </p:txBody>
      </p:sp>
      <p:sp>
        <p:nvSpPr>
          <p:cNvPr id="114693" name="Text Box 3"/>
          <p:cNvSpPr txBox="1">
            <a:spLocks noChangeArrowheads="1"/>
          </p:cNvSpPr>
          <p:nvPr/>
        </p:nvSpPr>
        <p:spPr bwMode="auto">
          <a:xfrm>
            <a:off x="755650" y="44450"/>
            <a:ext cx="7416800" cy="711200"/>
          </a:xfrm>
          <a:prstGeom prst="rect">
            <a:avLst/>
          </a:prstGeom>
          <a:solidFill>
            <a:schemeClr val="accent1"/>
          </a:solidFill>
          <a:ln w="9525">
            <a:solidFill>
              <a:srgbClr val="660033"/>
            </a:solidFill>
            <a:miter lim="800000"/>
            <a:headEnd/>
            <a:tailEnd/>
          </a:ln>
        </p:spPr>
        <p:txBody>
          <a:bodyPr>
            <a:spAutoFit/>
          </a:bodyPr>
          <a:lstStyle/>
          <a:p>
            <a:pPr algn="ctr"/>
            <a:r>
              <a:rPr lang="fr-FR" sz="4000" b="1" dirty="0" smtClean="0"/>
              <a:t>La Gestion Budgétaire</a:t>
            </a:r>
            <a:endParaRPr lang="fr-FR" sz="4000" b="1" dirty="0"/>
          </a:p>
        </p:txBody>
      </p:sp>
      <p:sp>
        <p:nvSpPr>
          <p:cNvPr id="935941" name="Text Box 5"/>
          <p:cNvSpPr txBox="1">
            <a:spLocks noChangeArrowheads="1"/>
          </p:cNvSpPr>
          <p:nvPr/>
        </p:nvSpPr>
        <p:spPr bwMode="auto">
          <a:xfrm>
            <a:off x="827088" y="1773238"/>
            <a:ext cx="7345362" cy="4459287"/>
          </a:xfrm>
          <a:prstGeom prst="rect">
            <a:avLst/>
          </a:prstGeom>
          <a:solidFill>
            <a:srgbClr val="F8F8F8"/>
          </a:solidFill>
          <a:ln w="9525">
            <a:solidFill>
              <a:schemeClr val="tx2"/>
            </a:solidFill>
            <a:miter lim="800000"/>
            <a:headEnd/>
            <a:tailEnd/>
          </a:ln>
          <a:effectLst/>
        </p:spPr>
        <p:txBody>
          <a:bodyPr>
            <a:spAutoFit/>
          </a:bodyPr>
          <a:lstStyle/>
          <a:p>
            <a:pPr algn="ctr">
              <a:defRPr/>
            </a:pPr>
            <a:r>
              <a:rPr lang="fr-FR" sz="2400" b="1" u="sng" dirty="0">
                <a:solidFill>
                  <a:schemeClr val="tx2">
                    <a:lumMod val="75000"/>
                  </a:schemeClr>
                </a:solidFill>
                <a:effectLst>
                  <a:outerShdw blurRad="38100" dist="38100" dir="2700000" algn="tl">
                    <a:srgbClr val="C0C0C0"/>
                  </a:outerShdw>
                </a:effectLst>
              </a:rPr>
              <a:t>Son utilisation doit être améliorée dans le sens:</a:t>
            </a:r>
          </a:p>
          <a:p>
            <a:pPr>
              <a:buClr>
                <a:srgbClr val="993366"/>
              </a:buClr>
              <a:buFont typeface="Wingdings" pitchFamily="2" charset="2"/>
              <a:buNone/>
              <a:defRPr/>
            </a:pPr>
            <a:endParaRPr lang="fr-FR" sz="2400" b="1" dirty="0"/>
          </a:p>
          <a:p>
            <a:pPr>
              <a:buClr>
                <a:schemeClr val="tx2"/>
              </a:buClr>
              <a:buFont typeface="Wingdings" pitchFamily="2" charset="2"/>
              <a:buChar char="Ø"/>
              <a:defRPr/>
            </a:pPr>
            <a:r>
              <a:rPr lang="fr-FR" sz="2000" b="1" dirty="0"/>
              <a:t>d’une </a:t>
            </a:r>
            <a:r>
              <a:rPr lang="fr-FR" sz="2000" b="1" dirty="0">
                <a:solidFill>
                  <a:schemeClr val="tx2"/>
                </a:solidFill>
              </a:rPr>
              <a:t>meilleure étude des ressources réellement nécessaires </a:t>
            </a:r>
            <a:r>
              <a:rPr lang="fr-FR" sz="2000" b="1" dirty="0"/>
              <a:t>pour agir, le budget ne doit pas être considéré comme une reconduction du passé.</a:t>
            </a:r>
          </a:p>
          <a:p>
            <a:pPr lvl="1">
              <a:defRPr/>
            </a:pPr>
            <a:r>
              <a:rPr lang="fr-FR" dirty="0"/>
              <a:t>    </a:t>
            </a:r>
            <a:endParaRPr lang="fr-FR" b="1" dirty="0"/>
          </a:p>
          <a:p>
            <a:pPr>
              <a:buClr>
                <a:schemeClr val="tx2"/>
              </a:buClr>
              <a:buFont typeface="Wingdings" pitchFamily="2" charset="2"/>
              <a:buChar char="Ø"/>
              <a:defRPr/>
            </a:pPr>
            <a:r>
              <a:rPr lang="fr-FR" b="1" dirty="0"/>
              <a:t> </a:t>
            </a:r>
            <a:r>
              <a:rPr lang="fr-FR" sz="2000" b="1" dirty="0"/>
              <a:t>d’une meilleure analyse de l’action: le budget ne doit pas être considéré comme une </a:t>
            </a:r>
            <a:r>
              <a:rPr lang="fr-FR" sz="2000" b="1" dirty="0">
                <a:solidFill>
                  <a:schemeClr val="tx2"/>
                </a:solidFill>
              </a:rPr>
              <a:t>autorisation de dépenses </a:t>
            </a:r>
            <a:r>
              <a:rPr lang="fr-FR" sz="2000" b="1" dirty="0"/>
              <a:t>mais comme </a:t>
            </a:r>
            <a:r>
              <a:rPr lang="fr-FR" sz="2000" b="1" dirty="0">
                <a:solidFill>
                  <a:schemeClr val="tx2"/>
                </a:solidFill>
              </a:rPr>
              <a:t>objectifs de résultats.</a:t>
            </a:r>
          </a:p>
          <a:p>
            <a:pPr>
              <a:defRPr/>
            </a:pPr>
            <a:endParaRPr lang="fr-FR" sz="2000" b="1" dirty="0">
              <a:solidFill>
                <a:srgbClr val="993366"/>
              </a:solidFill>
            </a:endParaRPr>
          </a:p>
          <a:p>
            <a:pPr>
              <a:buClr>
                <a:schemeClr val="tx2"/>
              </a:buClr>
              <a:buFont typeface="Wingdings" pitchFamily="2" charset="2"/>
              <a:buChar char="Ø"/>
              <a:defRPr/>
            </a:pPr>
            <a:r>
              <a:rPr lang="fr-FR" sz="2000" b="1" dirty="0"/>
              <a:t> Où l’analyse des écarts reste fait a postériori: la gestion budgétaire vise à </a:t>
            </a:r>
            <a:r>
              <a:rPr lang="fr-FR" sz="2000" b="1" dirty="0">
                <a:solidFill>
                  <a:schemeClr val="tx2"/>
                </a:solidFill>
              </a:rPr>
              <a:t>comprendre par anticipation </a:t>
            </a:r>
            <a:r>
              <a:rPr lang="fr-FR" sz="2000" b="1" dirty="0"/>
              <a:t>comment le profit est généré. </a:t>
            </a:r>
          </a:p>
          <a:p>
            <a:pPr>
              <a:buClr>
                <a:srgbClr val="990099"/>
              </a:buClr>
              <a:buFont typeface="Wingdings" pitchFamily="2" charset="2"/>
              <a:buChar char="Ø"/>
              <a:defRPr/>
            </a:pPr>
            <a:endParaRPr lang="fr-FR" sz="2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4265</Words>
  <Application>Microsoft Office PowerPoint</Application>
  <PresentationFormat>Affichage à l'écran (4:3)</PresentationFormat>
  <Paragraphs>850</Paragraphs>
  <Slides>58</Slides>
  <Notes>57</Notes>
  <HiddenSlides>0</HiddenSlides>
  <MMClips>0</MMClips>
  <ScaleCrop>false</ScaleCrop>
  <HeadingPairs>
    <vt:vector size="4" baseType="variant">
      <vt:variant>
        <vt:lpstr>Thème</vt:lpstr>
      </vt:variant>
      <vt:variant>
        <vt:i4>1</vt:i4>
      </vt:variant>
      <vt:variant>
        <vt:lpstr>Titres des diapositives</vt:lpstr>
      </vt:variant>
      <vt:variant>
        <vt:i4>58</vt:i4>
      </vt:variant>
    </vt:vector>
  </HeadingPairs>
  <TitlesOfParts>
    <vt:vector size="59" baseType="lpstr">
      <vt:lpstr>Thème Office</vt:lpstr>
      <vt:lpstr>GESTION BUDGETAIRE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Les différents budgets</vt:lpstr>
      <vt:lpstr>Diapositive 35</vt:lpstr>
      <vt:lpstr>Diapositive 36</vt:lpstr>
      <vt:lpstr>Diapositive 37</vt:lpstr>
      <vt:lpstr>Articulation budgétaire pour une administration publique</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BUDGETAIRE</dc:title>
  <dc:creator>med</dc:creator>
  <cp:lastModifiedBy>med</cp:lastModifiedBy>
  <cp:revision>1</cp:revision>
  <dcterms:created xsi:type="dcterms:W3CDTF">2011-10-12T19:00:27Z</dcterms:created>
  <dcterms:modified xsi:type="dcterms:W3CDTF">2011-10-12T20:09:35Z</dcterms:modified>
</cp:coreProperties>
</file>