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63"/>
  </p:notesMasterIdLst>
  <p:sldIdLst>
    <p:sldId id="318" r:id="rId2"/>
    <p:sldId id="256" r:id="rId3"/>
    <p:sldId id="304" r:id="rId4"/>
    <p:sldId id="317" r:id="rId5"/>
    <p:sldId id="257" r:id="rId6"/>
    <p:sldId id="305" r:id="rId7"/>
    <p:sldId id="258" r:id="rId8"/>
    <p:sldId id="259" r:id="rId9"/>
    <p:sldId id="260" r:id="rId10"/>
    <p:sldId id="261" r:id="rId11"/>
    <p:sldId id="262" r:id="rId12"/>
    <p:sldId id="263" r:id="rId13"/>
    <p:sldId id="306" r:id="rId14"/>
    <p:sldId id="316"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311" r:id="rId32"/>
    <p:sldId id="313" r:id="rId33"/>
    <p:sldId id="315" r:id="rId34"/>
    <p:sldId id="314" r:id="rId35"/>
    <p:sldId id="288" r:id="rId36"/>
    <p:sldId id="289" r:id="rId37"/>
    <p:sldId id="307"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280" r:id="rId51"/>
    <p:sldId id="281" r:id="rId52"/>
    <p:sldId id="282" r:id="rId53"/>
    <p:sldId id="283" r:id="rId54"/>
    <p:sldId id="284" r:id="rId55"/>
    <p:sldId id="308" r:id="rId56"/>
    <p:sldId id="285" r:id="rId57"/>
    <p:sldId id="309" r:id="rId58"/>
    <p:sldId id="286" r:id="rId59"/>
    <p:sldId id="287" r:id="rId60"/>
    <p:sldId id="310" r:id="rId61"/>
    <p:sldId id="303" r:id="rId6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9" autoAdjust="0"/>
    <p:restoredTop sz="95246" autoAdjust="0"/>
  </p:normalViewPr>
  <p:slideViewPr>
    <p:cSldViewPr>
      <p:cViewPr varScale="1">
        <p:scale>
          <a:sx n="75" d="100"/>
          <a:sy n="75" d="100"/>
        </p:scale>
        <p:origin x="-3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74484-EA92-4033-90A6-5A8F030F0786}" type="datetimeFigureOut">
              <a:rPr lang="fr-FR" smtClean="0"/>
              <a:pPr/>
              <a:t>19/02/2012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CC040-39D5-44E0-AF11-FFE9599F753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93CC040-39D5-44E0-AF11-FFE9599F7538}" type="slidenum">
              <a:rPr lang="fr-FR" smtClean="0"/>
              <a:pPr/>
              <a:t>2</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19/02/2012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pPr/>
              <a:t>19/02/2012</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00100" y="1928802"/>
            <a:ext cx="8143900" cy="2959746"/>
          </a:xfrm>
        </p:spPr>
        <p:txBody>
          <a:bodyPr>
            <a:normAutofit lnSpcReduction="10000"/>
          </a:bodyPr>
          <a:lstStyle/>
          <a:p>
            <a:pPr algn="ctr"/>
            <a:r>
              <a:rPr lang="ar-SA" sz="4000" dirty="0" smtClean="0"/>
              <a:t> </a:t>
            </a:r>
            <a:r>
              <a:rPr lang="ar-SA"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الدورة التكوينية الخاصة بأطر الإدارة التربوية الجدد</a:t>
            </a:r>
            <a:endParaRPr lang="ar-SA" sz="4000" dirty="0" smtClean="0"/>
          </a:p>
          <a:p>
            <a:pPr algn="ctr"/>
            <a:r>
              <a:rPr lang="fr-FR" sz="2400" dirty="0" smtClean="0">
                <a:solidFill>
                  <a:schemeClr val="accent2">
                    <a:lumMod val="50000"/>
                  </a:schemeClr>
                </a:solidFill>
              </a:rPr>
              <a:t>:</a:t>
            </a:r>
            <a:r>
              <a:rPr lang="ar-SA" sz="2400" dirty="0" smtClean="0">
                <a:solidFill>
                  <a:schemeClr val="accent2">
                    <a:lumMod val="50000"/>
                  </a:schemeClr>
                </a:solidFill>
              </a:rPr>
              <a:t>مصوغة</a:t>
            </a:r>
            <a:endParaRPr lang="fr-FR" sz="2000" dirty="0" smtClean="0">
              <a:solidFill>
                <a:schemeClr val="accent2">
                  <a:lumMod val="50000"/>
                </a:schemeClr>
              </a:solidFill>
            </a:endParaRPr>
          </a:p>
          <a:p>
            <a:pPr algn="ctr"/>
            <a:r>
              <a:rPr lang="ar-SA" sz="2400"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ا</a:t>
            </a:r>
            <a:r>
              <a:rPr lang="ar-SA" sz="2800"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لتدبير التربوي والإداري والمالي لمؤسسات التربية والتعليم</a:t>
            </a:r>
          </a:p>
          <a:p>
            <a:pPr algn="ctr"/>
            <a:r>
              <a:rPr lang="fr-FR" sz="2400" dirty="0" smtClean="0">
                <a:solidFill>
                  <a:schemeClr val="accent2">
                    <a:lumMod val="50000"/>
                  </a:schemeClr>
                </a:solidFill>
              </a:rPr>
              <a:t>:</a:t>
            </a:r>
            <a:r>
              <a:rPr lang="ar-SA" sz="2400" dirty="0" smtClean="0">
                <a:solidFill>
                  <a:schemeClr val="accent2">
                    <a:lumMod val="50000"/>
                  </a:schemeClr>
                </a:solidFill>
              </a:rPr>
              <a:t>أيام</a:t>
            </a:r>
            <a:endParaRPr lang="fr-FR" sz="2000" dirty="0" smtClean="0">
              <a:solidFill>
                <a:schemeClr val="accent2">
                  <a:lumMod val="50000"/>
                </a:schemeClr>
              </a:solidFill>
            </a:endParaRPr>
          </a:p>
          <a:p>
            <a:pPr algn="ctr"/>
            <a:r>
              <a:rPr lang="ar-SA" sz="2000" b="1" dirty="0" smtClean="0"/>
              <a:t>24/23/22/21/20فبراير 2012</a:t>
            </a:r>
          </a:p>
        </p:txBody>
      </p:sp>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187624" y="639530"/>
            <a:ext cx="759921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endParaRPr kumimoji="0" lang="ar-MA"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indent="450850" algn="r" rtl="1" fontAlgn="base">
              <a:spcBef>
                <a:spcPct val="0"/>
              </a:spcBef>
              <a:spcAft>
                <a:spcPct val="0"/>
              </a:spcAft>
            </a:pPr>
            <a:r>
              <a:rPr kumimoji="0" lang="ar-MA" sz="28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الميزانية وثيقة ترخيص</a:t>
            </a: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ية</a:t>
            </a:r>
            <a:r>
              <a:rPr kumimoji="0" lang="ar-MA"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endParaRPr kumimoji="0" lang="fr-FR"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بعد المصادقة على الميزانية من طرف الجهات المختصة تصبح الوثيقة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ترخيصا</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يسمح بالشروع في تنفيذ الميزانية (استخلاص المداخيل- القيام بالنفقات)</a:t>
            </a: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الميزانية وثيقة دورية</a:t>
            </a:r>
            <a:r>
              <a:rPr kumimoji="0" lang="ar-MA"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بما أن الميزانية وثيقة تقديرية، فلا يمكن أن تدوم هذه التقديرات خلال فترة زمنية طويلة و ح</a:t>
            </a:r>
            <a:r>
              <a:rPr lang="ar-SA" sz="2800" dirty="0" smtClean="0">
                <a:latin typeface="Arial" pitchFamily="34" charset="0"/>
                <a:ea typeface="Times New Roman" pitchFamily="18" charset="0"/>
                <a:cs typeface="Arial" pitchFamily="34" charset="0"/>
              </a:rPr>
              <a:t>ت</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ما تصبح الميزانية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دورية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أي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محدد زمنها.</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وفضلا عن ذلك فالتقديرات تحدد أثناء إعداد الميزانية من خلال التجربة وهذه الميزة تقتضي توقيفها لمدة معينة من الزمن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سنة إدارية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7649">
                                            <p:txEl>
                                              <p:pRg st="1" end="1"/>
                                            </p:txEl>
                                          </p:spTgt>
                                        </p:tgtEl>
                                        <p:attrNameLst>
                                          <p:attrName>style.visibility</p:attrName>
                                        </p:attrNameLst>
                                      </p:cBhvr>
                                      <p:to>
                                        <p:strVal val="visible"/>
                                      </p:to>
                                    </p:set>
                                    <p:animEffect transition="in" filter="strips(downLeft)">
                                      <p:cBhvr>
                                        <p:cTn id="7" dur="500"/>
                                        <p:tgtEl>
                                          <p:spTgt spid="2764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7649">
                                            <p:txEl>
                                              <p:pRg st="2" end="2"/>
                                            </p:txEl>
                                          </p:spTgt>
                                        </p:tgtEl>
                                        <p:attrNameLst>
                                          <p:attrName>style.visibility</p:attrName>
                                        </p:attrNameLst>
                                      </p:cBhvr>
                                      <p:to>
                                        <p:strVal val="visible"/>
                                      </p:to>
                                    </p:set>
                                    <p:animEffect transition="in" filter="strips(downLeft)">
                                      <p:cBhvr>
                                        <p:cTn id="12" dur="500"/>
                                        <p:tgtEl>
                                          <p:spTgt spid="2764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7649">
                                            <p:txEl>
                                              <p:pRg st="4" end="4"/>
                                            </p:txEl>
                                          </p:spTgt>
                                        </p:tgtEl>
                                        <p:attrNameLst>
                                          <p:attrName>style.visibility</p:attrName>
                                        </p:attrNameLst>
                                      </p:cBhvr>
                                      <p:to>
                                        <p:strVal val="visible"/>
                                      </p:to>
                                    </p:set>
                                    <p:animEffect transition="in" filter="strips(downLeft)">
                                      <p:cBhvr>
                                        <p:cTn id="17" dur="500"/>
                                        <p:tgtEl>
                                          <p:spTgt spid="2764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7649">
                                            <p:txEl>
                                              <p:pRg st="6" end="6"/>
                                            </p:txEl>
                                          </p:spTgt>
                                        </p:tgtEl>
                                        <p:attrNameLst>
                                          <p:attrName>style.visibility</p:attrName>
                                        </p:attrNameLst>
                                      </p:cBhvr>
                                      <p:to>
                                        <p:strVal val="visible"/>
                                      </p:to>
                                    </p:set>
                                    <p:animEffect transition="in" filter="strips(downLeft)">
                                      <p:cBhvr>
                                        <p:cTn id="22" dur="500"/>
                                        <p:tgtEl>
                                          <p:spTgt spid="2764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7649">
                                            <p:txEl>
                                              <p:pRg st="7" end="7"/>
                                            </p:txEl>
                                          </p:spTgt>
                                        </p:tgtEl>
                                        <p:attrNameLst>
                                          <p:attrName>style.visibility</p:attrName>
                                        </p:attrNameLst>
                                      </p:cBhvr>
                                      <p:to>
                                        <p:strVal val="visible"/>
                                      </p:to>
                                    </p:set>
                                    <p:animEffect transition="in" filter="strips(downLeft)">
                                      <p:cBhvr>
                                        <p:cTn id="27" dur="500"/>
                                        <p:tgtEl>
                                          <p:spTgt spid="2764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187624" y="1365713"/>
            <a:ext cx="7599218" cy="41934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1" i="0" u="none" strike="noStrike" normalizeH="0" baseline="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تشتمل الميزانية على جزئين:</a:t>
            </a: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1050" b="1" i="0" u="none" strike="noStrike" normalizeH="0" baseline="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cs typeface="Arial" pitchFamily="34" charset="0"/>
            </a:endParaRPr>
          </a:p>
          <a:p>
            <a:pPr lvl="0" indent="450850" algn="r" rtl="1" eaLnBrk="0" fontAlgn="base" hangingPunct="0">
              <a:spcBef>
                <a:spcPct val="0"/>
              </a:spcBef>
              <a:spcAft>
                <a:spcPct val="0"/>
              </a:spcAft>
              <a:buFont typeface="Wingdings" pitchFamily="2" charset="2"/>
              <a:buChar char="v"/>
            </a:pPr>
            <a:r>
              <a:rPr kumimoji="0" lang="ar-MA" sz="2800" b="1" i="0" u="sng"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الجزء الأول:</a:t>
            </a:r>
            <a:r>
              <a:rPr kumimoji="0" lang="ar-MA" sz="28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تدرج  في</a:t>
            </a:r>
            <a:r>
              <a:rPr lang="ar-MA" sz="2800" dirty="0" smtClean="0">
                <a:latin typeface="Arial" pitchFamily="34" charset="0"/>
                <a:ea typeface="Times New Roman" pitchFamily="18" charset="0"/>
                <a:cs typeface="Arial" pitchFamily="34" charset="0"/>
              </a:rPr>
              <a:t>ه</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عمليات التسيير سواء فيما يتعلق بالمداخيل أو المصاريف.</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indent="450850" algn="ctr" rtl="1" eaLnBrk="0" fontAlgn="base" hangingPunct="0">
              <a:spcBef>
                <a:spcPct val="0"/>
              </a:spcBef>
              <a:spcAft>
                <a:spcPct val="0"/>
              </a:spcAf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Budget de fonctionnement</a:t>
            </a:r>
          </a:p>
          <a:p>
            <a:pPr lvl="0" indent="450850" algn="r" rtl="1" eaLnBrk="0" fontAlgn="base" hangingPunct="0">
              <a:spcBef>
                <a:spcPct val="0"/>
              </a:spcBef>
              <a:spcAft>
                <a:spcPct val="0"/>
              </a:spcAf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lvl="0" indent="450850" algn="r" rtl="1" eaLnBrk="0" fontAlgn="base" hangingPunct="0">
              <a:spcBef>
                <a:spcPct val="0"/>
              </a:spcBef>
              <a:spcAft>
                <a:spcPct val="0"/>
              </a:spcAft>
              <a:buFont typeface="Wingdings" pitchFamily="2" charset="2"/>
              <a:buChar char="v"/>
            </a:pPr>
            <a:r>
              <a:rPr kumimoji="0" lang="ar-MA" sz="2800" b="1" i="0" u="sng"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الجزء الثاني:</a:t>
            </a:r>
            <a:r>
              <a:rPr kumimoji="0" lang="ar-MA" sz="28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يتعلق بعمليات التجهيز ويشمل جميع الموارد المرصودة للتجهيز والاستعمال الذي </a:t>
            </a:r>
            <a:r>
              <a:rPr lang="ar-MA" sz="2800" dirty="0" smtClean="0">
                <a:latin typeface="Arial" pitchFamily="34" charset="0"/>
                <a:ea typeface="Times New Roman" pitchFamily="18" charset="0"/>
                <a:cs typeface="Arial" pitchFamily="34" charset="0"/>
              </a:rPr>
              <a:t>خصصت</a:t>
            </a:r>
            <a:r>
              <a:rPr lang="fr-FR" sz="2800" dirty="0" smtClean="0">
                <a:latin typeface="Arial" pitchFamily="34" charset="0"/>
                <a:ea typeface="Times New Roman" pitchFamily="18" charset="0"/>
                <a:cs typeface="Arial" pitchFamily="34" charset="0"/>
              </a:rPr>
              <a:t> </a:t>
            </a:r>
            <a:r>
              <a:rPr lang="ar-MA" sz="2800" dirty="0" smtClean="0">
                <a:latin typeface="Arial" pitchFamily="34" charset="0"/>
                <a:ea typeface="Times New Roman" pitchFamily="18" charset="0"/>
                <a:cs typeface="Arial" pitchFamily="34" charset="0"/>
              </a:rPr>
              <a:t>لأجله. </a:t>
            </a:r>
            <a:endParaRPr lang="fr-FR" sz="2800" dirty="0" smtClean="0">
              <a:latin typeface="Arial" pitchFamily="34" charset="0"/>
              <a:ea typeface="Times New Roman" pitchFamily="18" charset="0"/>
              <a:cs typeface="Arial" pitchFamily="34" charset="0"/>
            </a:endParaRPr>
          </a:p>
          <a:p>
            <a:pPr lvl="0" indent="450850" rtl="1" eaLnBrk="0" fontAlgn="base" hangingPunct="0">
              <a:spcBef>
                <a:spcPct val="0"/>
              </a:spcBef>
              <a:spcAft>
                <a:spcPct val="0"/>
              </a:spcAft>
            </a:pPr>
            <a:r>
              <a:rPr lang="fr-FR" sz="2800" dirty="0" smtClean="0">
                <a:latin typeface="Arial" pitchFamily="34" charset="0"/>
                <a:ea typeface="Times New Roman" pitchFamily="18" charset="0"/>
                <a:cs typeface="Arial" pitchFamily="34" charset="0"/>
              </a:rPr>
              <a:t> </a:t>
            </a:r>
          </a:p>
          <a:p>
            <a:pPr lvl="0" indent="450850" rtl="1" eaLnBrk="0" fontAlgn="base" hangingPunct="0">
              <a:spcBef>
                <a:spcPct val="0"/>
              </a:spcBef>
              <a:spcAft>
                <a:spcPct val="0"/>
              </a:spcAft>
            </a:pPr>
            <a:r>
              <a:rPr lang="fr-FR" sz="2800" dirty="0" smtClean="0">
                <a:latin typeface="Arial" pitchFamily="34" charset="0"/>
                <a:ea typeface="Times New Roman" pitchFamily="18" charset="0"/>
                <a:cs typeface="Arial" pitchFamily="34" charset="0"/>
              </a:rPr>
              <a:t>                  Budget d’</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investissement</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Effect transition="in" filter="fade">
                                      <p:cBhvr>
                                        <p:cTn id="7" dur="2000"/>
                                        <p:tgtEl>
                                          <p:spTgt spid="266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5">
                                            <p:txEl>
                                              <p:pRg st="2" end="2"/>
                                            </p:txEl>
                                          </p:spTgt>
                                        </p:tgtEl>
                                        <p:attrNameLst>
                                          <p:attrName>style.visibility</p:attrName>
                                        </p:attrNameLst>
                                      </p:cBhvr>
                                      <p:to>
                                        <p:strVal val="visible"/>
                                      </p:to>
                                    </p:set>
                                    <p:animEffect transition="in" filter="fade">
                                      <p:cBhvr>
                                        <p:cTn id="12" dur="2000"/>
                                        <p:tgtEl>
                                          <p:spTgt spid="266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5">
                                            <p:txEl>
                                              <p:pRg st="3" end="3"/>
                                            </p:txEl>
                                          </p:spTgt>
                                        </p:tgtEl>
                                        <p:attrNameLst>
                                          <p:attrName>style.visibility</p:attrName>
                                        </p:attrNameLst>
                                      </p:cBhvr>
                                      <p:to>
                                        <p:strVal val="visible"/>
                                      </p:to>
                                    </p:set>
                                    <p:animEffect transition="in" filter="fade">
                                      <p:cBhvr>
                                        <p:cTn id="17" dur="2000"/>
                                        <p:tgtEl>
                                          <p:spTgt spid="2662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5">
                                            <p:txEl>
                                              <p:pRg st="4" end="4"/>
                                            </p:txEl>
                                          </p:spTgt>
                                        </p:tgtEl>
                                        <p:attrNameLst>
                                          <p:attrName>style.visibility</p:attrName>
                                        </p:attrNameLst>
                                      </p:cBhvr>
                                      <p:to>
                                        <p:strVal val="visible"/>
                                      </p:to>
                                    </p:set>
                                    <p:animEffect transition="in" filter="fade">
                                      <p:cBhvr>
                                        <p:cTn id="22" dur="2000"/>
                                        <p:tgtEl>
                                          <p:spTgt spid="266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5">
                                            <p:txEl>
                                              <p:pRg st="5" end="5"/>
                                            </p:txEl>
                                          </p:spTgt>
                                        </p:tgtEl>
                                        <p:attrNameLst>
                                          <p:attrName>style.visibility</p:attrName>
                                        </p:attrNameLst>
                                      </p:cBhvr>
                                      <p:to>
                                        <p:strVal val="visible"/>
                                      </p:to>
                                    </p:set>
                                    <p:animEffect transition="in" filter="fade">
                                      <p:cBhvr>
                                        <p:cTn id="27" dur="2000"/>
                                        <p:tgtEl>
                                          <p:spTgt spid="2662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25">
                                            <p:txEl>
                                              <p:pRg st="6" end="6"/>
                                            </p:txEl>
                                          </p:spTgt>
                                        </p:tgtEl>
                                        <p:attrNameLst>
                                          <p:attrName>style.visibility</p:attrName>
                                        </p:attrNameLst>
                                      </p:cBhvr>
                                      <p:to>
                                        <p:strVal val="visible"/>
                                      </p:to>
                                    </p:set>
                                    <p:animEffect transition="in" filter="fade">
                                      <p:cBhvr>
                                        <p:cTn id="32" dur="2000"/>
                                        <p:tgtEl>
                                          <p:spTgt spid="2662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25">
                                            <p:txEl>
                                              <p:pRg st="7" end="7"/>
                                            </p:txEl>
                                          </p:spTgt>
                                        </p:tgtEl>
                                        <p:attrNameLst>
                                          <p:attrName>style.visibility</p:attrName>
                                        </p:attrNameLst>
                                      </p:cBhvr>
                                      <p:to>
                                        <p:strVal val="visible"/>
                                      </p:to>
                                    </p:set>
                                    <p:animEffect transition="in" filter="fade">
                                      <p:cBhvr>
                                        <p:cTn id="37" dur="2000"/>
                                        <p:tgtEl>
                                          <p:spTgt spid="266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043608" y="1520270"/>
            <a:ext cx="7886078"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ويمكن أن تشمل الميزانية بالإضافة إلى ذلك ميزانيات ملحقة وحسابات خصوصية</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وبالتالي  فإن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الميزانية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تعتبر أهم أداة بيد الحكومة لبلوغ أهدافها التنموية سواء في مجال السياسة الاقتصادية والاجتماعية المتبعة أو المجهودات المالية المبذولة لتدبير الشأن العام وتنفيذ السياسات القطاعية.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وتترجم هذه الميزانية من خلال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قانون مالي</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لسنة معينة يتوقع من خلاله مجموع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موارد</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1" i="0" u="none" strike="noStrike" cap="none" normalizeH="0" dirty="0" smtClean="0">
                <a:ln>
                  <a:noFill/>
                </a:ln>
                <a:solidFill>
                  <a:schemeClr val="tx1"/>
                </a:solidFill>
                <a:effectLst/>
                <a:latin typeface="Arial" pitchFamily="34" charset="0"/>
                <a:ea typeface="Times New Roman" pitchFamily="18" charset="0"/>
                <a:cs typeface="Arial" pitchFamily="34" charset="0"/>
              </a:rPr>
              <a:t>(</a:t>
            </a:r>
            <a:r>
              <a:rPr kumimoji="0" lang="ar-MA" sz="2800" i="0" u="sng" strike="noStrike" cap="none" normalizeH="0" dirty="0" smtClean="0">
                <a:ln>
                  <a:noFill/>
                </a:ln>
                <a:solidFill>
                  <a:schemeClr val="tx1"/>
                </a:solidFill>
                <a:effectLst/>
                <a:latin typeface="Arial" pitchFamily="34" charset="0"/>
                <a:ea typeface="Times New Roman" pitchFamily="18" charset="0"/>
                <a:cs typeface="Arial" pitchFamily="34" charset="0"/>
              </a:rPr>
              <a:t>مداخيل</a:t>
            </a:r>
            <a:r>
              <a:rPr kumimoji="0" lang="ar-MA" sz="2800" b="1" i="0" u="none" strike="noStrike" cap="none" normalizeH="0" dirty="0" smtClean="0">
                <a:ln>
                  <a:noFill/>
                </a:ln>
                <a:solidFill>
                  <a:schemeClr val="tx1"/>
                </a:solidFill>
                <a:effectLst/>
                <a:latin typeface="Arial" pitchFamily="34" charset="0"/>
                <a:ea typeface="Times New Roman" pitchFamily="18" charset="0"/>
                <a:cs typeface="Arial" pitchFamily="34" charset="0"/>
              </a:rPr>
              <a:t>)</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ونفقات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تكاليف</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الدولة.كما يحدد طبيعة المبالغ الموجودة في الميزانية وإعداد كيفية تحصيل هذه المبالغ وطرق صرفها.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tx1"/>
                </a:solidFill>
                <a:effectLst/>
                <a:latin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Effect transition="in" filter="circle(in)">
                                      <p:cBhvr>
                                        <p:cTn id="7" dur="2000"/>
                                        <p:tgtEl>
                                          <p:spTgt spid="256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5601">
                                            <p:txEl>
                                              <p:pRg st="1" end="1"/>
                                            </p:txEl>
                                          </p:spTgt>
                                        </p:tgtEl>
                                        <p:attrNameLst>
                                          <p:attrName>style.visibility</p:attrName>
                                        </p:attrNameLst>
                                      </p:cBhvr>
                                      <p:to>
                                        <p:strVal val="visible"/>
                                      </p:to>
                                    </p:set>
                                    <p:animEffect transition="in" filter="circle(in)">
                                      <p:cBhvr>
                                        <p:cTn id="12" dur="2000"/>
                                        <p:tgtEl>
                                          <p:spTgt spid="256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5601">
                                            <p:txEl>
                                              <p:pRg st="2" end="2"/>
                                            </p:txEl>
                                          </p:spTgt>
                                        </p:tgtEl>
                                        <p:attrNameLst>
                                          <p:attrName>style.visibility</p:attrName>
                                        </p:attrNameLst>
                                      </p:cBhvr>
                                      <p:to>
                                        <p:strVal val="visible"/>
                                      </p:to>
                                    </p:set>
                                    <p:animEffect transition="in" filter="circle(in)">
                                      <p:cBhvr>
                                        <p:cTn id="17" dur="2000"/>
                                        <p:tgtEl>
                                          <p:spTgt spid="256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27784" y="1700808"/>
            <a:ext cx="5553864" cy="3168352"/>
          </a:xfrm>
        </p:spPr>
        <p:txBody>
          <a:bodyPr>
            <a:normAutofit/>
          </a:bodyPr>
          <a:lstStyle/>
          <a:p>
            <a:pPr marL="0" lvl="0" indent="450850" algn="r" rtl="1" eaLnBrk="0" fontAlgn="base" hangingPunct="0">
              <a:spcBef>
                <a:spcPct val="0"/>
              </a:spcBef>
              <a:spcAft>
                <a:spcPct val="0"/>
              </a:spcAft>
              <a:buClrTx/>
              <a:buSzTx/>
              <a:buNone/>
            </a:pPr>
            <a:r>
              <a:rPr lang="ar-MA"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وتشمل الميزانية مكونين مترابطين:</a:t>
            </a:r>
            <a:endParaRPr lang="fr-FR"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Font typeface="Wingdings" pitchFamily="2" charset="2"/>
              <a:buChar char="Ø"/>
            </a:pPr>
            <a:endParaRPr lang="fr-FR"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cs typeface="Arial" pitchFamily="34" charset="0"/>
            </a:endParaRPr>
          </a:p>
          <a:p>
            <a:pPr marL="0" lvl="0" indent="450850" algn="r" rtl="1" eaLnBrk="0" fontAlgn="base" hangingPunct="0">
              <a:spcBef>
                <a:spcPct val="0"/>
              </a:spcBef>
              <a:spcAft>
                <a:spcPct val="0"/>
              </a:spcAft>
              <a:buClrTx/>
              <a:buSzTx/>
              <a:buFont typeface="Wingdings" pitchFamily="2" charset="2"/>
              <a:buChar char="Ø"/>
            </a:pPr>
            <a:r>
              <a:rPr lang="ar-M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المداخيـــــل</a:t>
            </a:r>
            <a:r>
              <a:rPr lang="fr-F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recettes   :</a:t>
            </a:r>
          </a:p>
          <a:p>
            <a:pPr marL="0" lvl="0" indent="450850" algn="r" rtl="1" eaLnBrk="0" fontAlgn="base" hangingPunct="0">
              <a:spcBef>
                <a:spcPct val="0"/>
              </a:spcBef>
              <a:spcAft>
                <a:spcPct val="0"/>
              </a:spcAft>
              <a:buClrTx/>
              <a:buSzTx/>
              <a:buNone/>
            </a:pP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Font typeface="Wingdings" pitchFamily="2" charset="2"/>
              <a:buChar char="Ø"/>
            </a:pPr>
            <a:r>
              <a:rPr lang="ar-M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النفقـــــــات</a:t>
            </a:r>
            <a:r>
              <a:rPr lang="fr-F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dépenses   :</a:t>
            </a:r>
            <a:endParaRPr lang="fr-F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0120" y="2636912"/>
            <a:ext cx="8100392" cy="1584176"/>
          </a:xfrm>
        </p:spPr>
        <p:style>
          <a:lnRef idx="1">
            <a:schemeClr val="dk1"/>
          </a:lnRef>
          <a:fillRef idx="2">
            <a:schemeClr val="dk1"/>
          </a:fillRef>
          <a:effectRef idx="1">
            <a:schemeClr val="dk1"/>
          </a:effectRef>
          <a:fontRef idx="minor">
            <a:schemeClr val="dk1"/>
          </a:fontRef>
        </p:style>
        <p:txBody>
          <a:bodyPr>
            <a:noAutofit/>
          </a:bodyPr>
          <a:lstStyle/>
          <a:p>
            <a:pPr lvl="0"/>
            <a:r>
              <a:rPr lang="ar-MA" sz="48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القواعد الأساسية لإعداد الميزانية</a:t>
            </a:r>
            <a:r>
              <a:rPr lang="fr-FR" sz="48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a:t>
            </a:r>
            <a:r>
              <a:rPr lang="fr-F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a:t>
            </a:r>
            <a:r>
              <a:rPr lang="ar-M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ثانيا</a:t>
            </a:r>
            <a:r>
              <a:rPr lang="ar-MA" sz="48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a:r>
            <a:br>
              <a:rPr lang="ar-MA" sz="48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br>
            <a:endParaRPr lang="fr-FR"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115616" y="1556211"/>
            <a:ext cx="752664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يعتبر إعداد الميزانية عملا إداريا فنيا ولذلك فإنه يسند في جميع الدول إلى السلطة التنفيذية لأنها مسؤولة عن تحقيق أهداف المجتمع الاقتصادية والاجتماعية وهي الأقدر على تحضير وإعداد الميزانية بما تملكه من أجهزة إدارية فنية قادرة على إعدادها بشكل قريب من الواقع وهكذا فإن تقدير النفقات والمداخيل الممكنة لتغطيتها يتم من طرف الحكومة بمشاركة مختلف الوزارات الممثلة لكل القطاعات : اقتصادية واجتماعية.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لذا يجب على الحكومة أن تلتزم عند إعدادها بقواعد تقنية أساسية تتمثل في:</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7">
                                            <p:txEl>
                                              <p:pRg st="1" end="1"/>
                                            </p:txEl>
                                          </p:spTgt>
                                        </p:tgtEl>
                                        <p:attrNameLst>
                                          <p:attrName>style.visibility</p:attrName>
                                        </p:attrNameLst>
                                      </p:cBhvr>
                                      <p:to>
                                        <p:strVal val="visible"/>
                                      </p:to>
                                    </p:set>
                                    <p:anim calcmode="lin" valueType="num">
                                      <p:cBhvr additive="base">
                                        <p:cTn id="7" dur="500" fill="hold"/>
                                        <p:tgtEl>
                                          <p:spTgt spid="2457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7">
                                            <p:txEl>
                                              <p:pRg st="2" end="2"/>
                                            </p:txEl>
                                          </p:spTgt>
                                        </p:tgtEl>
                                        <p:attrNameLst>
                                          <p:attrName>style.visibility</p:attrName>
                                        </p:attrNameLst>
                                      </p:cBhvr>
                                      <p:to>
                                        <p:strVal val="visible"/>
                                      </p:to>
                                    </p:set>
                                    <p:anim calcmode="lin" valueType="num">
                                      <p:cBhvr additive="base">
                                        <p:cTn id="13" dur="500" fill="hold"/>
                                        <p:tgtEl>
                                          <p:spTgt spid="2457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43610" y="0"/>
            <a:ext cx="7600390"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Char char="•"/>
              <a:tabLst/>
            </a:pPr>
            <a:endPar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1" eaLnBrk="1" fontAlgn="base" latinLnBrk="0" hangingPunct="1">
              <a:lnSpc>
                <a:spcPct val="100000"/>
              </a:lnSpc>
              <a:spcBef>
                <a:spcPct val="0"/>
              </a:spcBef>
              <a:spcAft>
                <a:spcPct val="0"/>
              </a:spcAft>
              <a:buClrTx/>
              <a:buSzTx/>
              <a:buFontTx/>
              <a:buChar char="•"/>
              <a:tabLst/>
            </a:pPr>
            <a:endParaRPr kumimoji="0" lang="ar-MA"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1" eaLnBrk="1" fontAlgn="base" latinLnBrk="0" hangingPunct="1">
              <a:lnSpc>
                <a:spcPct val="100000"/>
              </a:lnSpc>
              <a:spcBef>
                <a:spcPct val="0"/>
              </a:spcBef>
              <a:spcAft>
                <a:spcPct val="0"/>
              </a:spcAft>
              <a:buClrTx/>
              <a:buSzTx/>
              <a:tabLst/>
            </a:pPr>
            <a:r>
              <a:rPr kumimoji="0" lang="ar-MA" sz="28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قاعدة وحدة الميزانية</a:t>
            </a:r>
            <a:r>
              <a:rPr kumimoji="0" lang="ar-MA"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endParaRPr kumimoji="0" lang="fr-FR"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lvl="0" indent="450850" algn="r" rtl="1" fontAlgn="base">
              <a:spcBef>
                <a:spcPct val="0"/>
              </a:spcBef>
              <a:spcAft>
                <a:spcPct val="0"/>
              </a:spcAft>
            </a:pPr>
            <a:r>
              <a:rPr lang="fr-FR" sz="2800" dirty="0" smtClean="0">
                <a:latin typeface="Arial" pitchFamily="34" charset="0"/>
                <a:ea typeface="Times New Roman" pitchFamily="18" charset="0"/>
                <a:cs typeface="Arial" pitchFamily="34" charset="0"/>
              </a:rPr>
              <a:t> </a:t>
            </a:r>
            <a:r>
              <a:rPr lang="ar-MA" sz="2800" dirty="0" smtClean="0">
                <a:latin typeface="Arial" pitchFamily="34" charset="0"/>
                <a:ea typeface="Times New Roman" pitchFamily="18" charset="0"/>
                <a:cs typeface="Arial" pitchFamily="34" charset="0"/>
              </a:rPr>
              <a:t>يتم إدراج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جميع النفقات و المداخيل العامة المقررة خلال السنة المقبلة في وثيقة واحدة (عدم تعدد الميزانية) و الهدف منها هو تسهيل مراقبتها من طرف الجهات المختصة.</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Char char="•"/>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511152" y="3140968"/>
            <a:ext cx="7632848" cy="2677656"/>
          </a:xfrm>
          <a:prstGeom prst="rect">
            <a:avLst/>
          </a:prstGeom>
          <a:noFill/>
        </p:spPr>
        <p:txBody>
          <a:bodyPr wrap="square" lIns="91440" tIns="45720" rIns="91440" bIns="45720">
            <a:spAutoFit/>
          </a:bodyPr>
          <a:lstStyle/>
          <a:p>
            <a:pPr algn="ctr"/>
            <a:r>
              <a:rPr lang="ar-MA"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قاعدة سنوية الميزانية</a:t>
            </a: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r>
              <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p>
          <a:p>
            <a:pPr lvl="0" algn="ct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lang="ar-MA" sz="2800" dirty="0" smtClean="0">
                <a:latin typeface="Arial" pitchFamily="34" charset="0"/>
                <a:ea typeface="Times New Roman" pitchFamily="18" charset="0"/>
                <a:cs typeface="Arial" pitchFamily="34" charset="0"/>
              </a:rPr>
              <a:t>يتم إعدادها لفترة معينة يجب أن لا يكون هذا الزمن</a:t>
            </a:r>
            <a:endParaRPr lang="fr-FR" sz="2800" dirty="0" smtClean="0">
              <a:latin typeface="Arial" pitchFamily="34" charset="0"/>
              <a:ea typeface="Times New Roman" pitchFamily="18" charset="0"/>
              <a:cs typeface="Arial" pitchFamily="34" charset="0"/>
            </a:endParaRPr>
          </a:p>
          <a:p>
            <a:pPr lvl="0" algn="ctr"/>
            <a:r>
              <a:rPr lang="ar-MA" sz="2800" dirty="0" smtClean="0">
                <a:latin typeface="Arial" pitchFamily="34" charset="0"/>
                <a:ea typeface="Times New Roman" pitchFamily="18" charset="0"/>
                <a:cs typeface="Arial" pitchFamily="34" charset="0"/>
              </a:rPr>
              <a:t> طويلا جدا أو قصيرا جدا لذا يتم اعتماد مدة </a:t>
            </a:r>
            <a:r>
              <a:rPr lang="ar-MA" sz="2800" u="sng" dirty="0" smtClean="0">
                <a:latin typeface="Arial" pitchFamily="34" charset="0"/>
                <a:ea typeface="Times New Roman" pitchFamily="18" charset="0"/>
                <a:cs typeface="Arial" pitchFamily="34" charset="0"/>
              </a:rPr>
              <a:t>لا تتجاوز 12 شهرا </a:t>
            </a:r>
            <a:r>
              <a:rPr lang="ar-MA" sz="2800" b="1" dirty="0" smtClean="0">
                <a:latin typeface="Arial" pitchFamily="34" charset="0"/>
                <a:ea typeface="Times New Roman" pitchFamily="18" charset="0"/>
                <a:cs typeface="Arial" pitchFamily="34" charset="0"/>
              </a:rPr>
              <a:t>للحد من الأخطاء الجسيمة </a:t>
            </a:r>
            <a:r>
              <a:rPr lang="ar-MA" sz="2800" dirty="0" smtClean="0">
                <a:latin typeface="Arial" pitchFamily="34" charset="0"/>
                <a:ea typeface="Times New Roman" pitchFamily="18" charset="0"/>
                <a:cs typeface="Arial" pitchFamily="34" charset="0"/>
              </a:rPr>
              <a:t>التي يمكن أن تقع، و إذا </a:t>
            </a:r>
            <a:r>
              <a:rPr lang="ar-MA" sz="2800" u="sng" dirty="0" smtClean="0">
                <a:latin typeface="Arial" pitchFamily="34" charset="0"/>
                <a:ea typeface="Times New Roman" pitchFamily="18" charset="0"/>
                <a:cs typeface="Arial" pitchFamily="34" charset="0"/>
              </a:rPr>
              <a:t>قصرت</a:t>
            </a:r>
            <a:r>
              <a:rPr lang="ar-MA" sz="2800" dirty="0" smtClean="0">
                <a:latin typeface="Arial" pitchFamily="34" charset="0"/>
                <a:ea typeface="Times New Roman" pitchFamily="18" charset="0"/>
                <a:cs typeface="Arial" pitchFamily="34" charset="0"/>
              </a:rPr>
              <a:t> المدة عن السنة فنتيجتها </a:t>
            </a:r>
            <a:r>
              <a:rPr lang="ar-MA" sz="2800" b="1" dirty="0" smtClean="0">
                <a:latin typeface="Arial" pitchFamily="34" charset="0"/>
                <a:ea typeface="Times New Roman" pitchFamily="18" charset="0"/>
                <a:cs typeface="Arial" pitchFamily="34" charset="0"/>
              </a:rPr>
              <a:t>الإرهاق و التعطيل </a:t>
            </a:r>
            <a:r>
              <a:rPr lang="ar-MA" sz="2800" dirty="0" smtClean="0">
                <a:latin typeface="Arial" pitchFamily="34" charset="0"/>
                <a:ea typeface="Times New Roman" pitchFamily="18" charset="0"/>
                <a:cs typeface="Arial" pitchFamily="34" charset="0"/>
              </a:rPr>
              <a:t>و بالتالي تؤدي إلى ضعف الرقابة.</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553">
                                            <p:txEl>
                                              <p:pRg st="2" end="2"/>
                                            </p:txEl>
                                          </p:spTgt>
                                        </p:tgtEl>
                                        <p:attrNameLst>
                                          <p:attrName>style.visibility</p:attrName>
                                        </p:attrNameLst>
                                      </p:cBhvr>
                                      <p:to>
                                        <p:strVal val="visible"/>
                                      </p:to>
                                    </p:set>
                                    <p:animEffect transition="in" filter="checkerboard(across)">
                                      <p:cBhvr>
                                        <p:cTn id="7" dur="500"/>
                                        <p:tgtEl>
                                          <p:spTgt spid="2355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553">
                                            <p:txEl>
                                              <p:pRg st="3" end="3"/>
                                            </p:txEl>
                                          </p:spTgt>
                                        </p:tgtEl>
                                        <p:attrNameLst>
                                          <p:attrName>style.visibility</p:attrName>
                                        </p:attrNameLst>
                                      </p:cBhvr>
                                      <p:to>
                                        <p:strVal val="visible"/>
                                      </p:to>
                                    </p:set>
                                    <p:animEffect transition="in" filter="checkerboard(across)">
                                      <p:cBhvr>
                                        <p:cTn id="12" dur="500"/>
                                        <p:tgtEl>
                                          <p:spTgt spid="2355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slide(fromBottom)">
                                      <p:cBhvr>
                                        <p:cTn id="22" dur="500"/>
                                        <p:tgtEl>
                                          <p:spTgt spid="6">
                                            <p:txEl>
                                              <p:pRg st="1" end="1"/>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slide(fromBottom)">
                                      <p:cBhvr>
                                        <p:cTn id="2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47664" y="0"/>
            <a:ext cx="7128792" cy="4832092"/>
          </a:xfrm>
          <a:prstGeom prst="rect">
            <a:avLst/>
          </a:prstGeom>
        </p:spPr>
        <p:txBody>
          <a:bodyPr wrap="square">
            <a:spAutoFit/>
          </a:bodyPr>
          <a:lstStyle/>
          <a:p>
            <a:pPr lvl="0" indent="450850" algn="ctr" rtl="1" fontAlgn="base">
              <a:spcBef>
                <a:spcPct val="0"/>
              </a:spcBef>
              <a:spcAft>
                <a:spcPct val="0"/>
              </a:spcAft>
              <a:buFontTx/>
              <a:buChar char="•"/>
            </a:pPr>
            <a:r>
              <a:rPr lang="ar-MA"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قاعدة عمومية الميزانية</a:t>
            </a: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endPar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lvl="0" indent="450850" algn="r" rtl="1" fontAlgn="base">
              <a:spcBef>
                <a:spcPct val="0"/>
              </a:spcBef>
              <a:spcAft>
                <a:spcPct val="0"/>
              </a:spcAft>
            </a:pPr>
            <a:endPar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lvl="0" indent="450850" algn="r" rtl="1" fontAlgn="base">
              <a:spcBef>
                <a:spcPct val="0"/>
              </a:spcBef>
              <a:spcAft>
                <a:spcPct val="0"/>
              </a:spcAft>
            </a:pPr>
            <a:r>
              <a:rPr lang="ar-MA" sz="2800" dirty="0" smtClean="0">
                <a:latin typeface="Arial" pitchFamily="34" charset="0"/>
                <a:ea typeface="Times New Roman" pitchFamily="18" charset="0"/>
                <a:cs typeface="Arial" pitchFamily="34" charset="0"/>
              </a:rPr>
              <a:t>ترتكز هذه القاعدة على إدراج كافة المداخيل والنفقات  العامة في ميزانية واحدة وتقوم على عدم جواز خصم نفقات أية مصلحة من مداخيلها :</a:t>
            </a:r>
            <a:r>
              <a:rPr lang="ar-MA" sz="2800" b="1" i="1" dirty="0" smtClean="0">
                <a:latin typeface="Arial" pitchFamily="34" charset="0"/>
                <a:ea typeface="Times New Roman" pitchFamily="18" charset="0"/>
                <a:cs typeface="Arial" pitchFamily="34" charset="0"/>
              </a:rPr>
              <a:t>عدم تخصيص موارد معينة لنفقات معينة.</a:t>
            </a:r>
            <a:endParaRPr lang="fr-FR" sz="2800" b="1" i="1" dirty="0" smtClean="0">
              <a:latin typeface="Arial" pitchFamily="34" charset="0"/>
              <a:cs typeface="Arial" pitchFamily="34" charset="0"/>
            </a:endParaRPr>
          </a:p>
          <a:p>
            <a:pPr lvl="0" indent="450850" algn="ctr" rtl="1" eaLnBrk="0" fontAlgn="base" hangingPunct="0">
              <a:spcBef>
                <a:spcPct val="0"/>
              </a:spcBef>
              <a:spcAft>
                <a:spcPct val="0"/>
              </a:spcAft>
              <a:buFontTx/>
              <a:buChar char="•"/>
            </a:pPr>
            <a:r>
              <a:rPr lang="ar-MA"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قاعدة خصوصية الميزانية </a:t>
            </a: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endPar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buFontTx/>
              <a:buChar char="•"/>
            </a:pPr>
            <a:endPar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lang="ar-MA" sz="2800" dirty="0" smtClean="0">
                <a:latin typeface="Arial" pitchFamily="34" charset="0"/>
                <a:ea typeface="Times New Roman" pitchFamily="18" charset="0"/>
                <a:cs typeface="Arial" pitchFamily="34" charset="0"/>
              </a:rPr>
              <a:t>هذه القاعدة تتمم المبادئ الثلاث السابقة (سنوية-وحدة-عمومية) للقيام بمراقبة دقيقة للنفقات العمومية فاعتمادات الميزانية تكون مخصصة لكل </a:t>
            </a:r>
            <a:r>
              <a:rPr lang="ar-MA" sz="2800" b="1" dirty="0" smtClean="0">
                <a:latin typeface="Arial" pitchFamily="34" charset="0"/>
                <a:ea typeface="Times New Roman" pitchFamily="18" charset="0"/>
                <a:cs typeface="Arial" pitchFamily="34" charset="0"/>
              </a:rPr>
              <a:t>باب  و  بند  و  فقرات.</a:t>
            </a:r>
          </a:p>
        </p:txBody>
      </p:sp>
      <p:sp>
        <p:nvSpPr>
          <p:cNvPr id="3" name="Rectangle 2"/>
          <p:cNvSpPr/>
          <p:nvPr/>
        </p:nvSpPr>
        <p:spPr>
          <a:xfrm>
            <a:off x="1331640" y="5157192"/>
            <a:ext cx="7272808" cy="1384995"/>
          </a:xfrm>
          <a:prstGeom prst="rect">
            <a:avLst/>
          </a:prstGeom>
        </p:spPr>
        <p:txBody>
          <a:bodyPr wrap="square">
            <a:spAutoFit/>
          </a:bodyPr>
          <a:lstStyle/>
          <a:p>
            <a:pPr lvl="0" indent="450850" algn="ctr" rtl="1" fontAlgn="base">
              <a:spcBef>
                <a:spcPct val="0"/>
              </a:spcBef>
              <a:spcAft>
                <a:spcPct val="0"/>
              </a:spcAft>
              <a:buFontTx/>
              <a:buChar char="•"/>
            </a:pPr>
            <a:r>
              <a:rPr lang="ar-MA"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قاعدة توازن الميزانية</a:t>
            </a:r>
            <a:r>
              <a:rPr lang="ar-MA"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endPar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lvl="0" indent="450850" algn="r" rtl="1" fontAlgn="base">
              <a:spcBef>
                <a:spcPct val="0"/>
              </a:spcBef>
              <a:spcAft>
                <a:spcPct val="0"/>
              </a:spcAft>
              <a:buFontTx/>
              <a:buChar char="•"/>
            </a:pPr>
            <a:endParaRPr lang="fr-F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indent="450850" algn="r" rtl="1" fontAlgn="base">
              <a:spcBef>
                <a:spcPct val="0"/>
              </a:spcBef>
              <a:spcAft>
                <a:spcPct val="0"/>
              </a:spcAft>
              <a:buFontTx/>
              <a:buChar char="•"/>
            </a:pPr>
            <a:r>
              <a:rPr lang="ar-MA" sz="2800" dirty="0" smtClean="0">
                <a:latin typeface="Arial" pitchFamily="34" charset="0"/>
                <a:ea typeface="Times New Roman" pitchFamily="18" charset="0"/>
                <a:cs typeface="Arial" pitchFamily="34" charset="0"/>
              </a:rPr>
              <a:t>أي تساوي جملة المداخيل مع جملة المصاريف.</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plus(in)">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diamond(in)">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plus(in)">
                                      <p:cBhvr>
                                        <p:cTn id="22" dur="20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strips(downLeft)">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strips(downLeft)">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331640" y="430886"/>
            <a:ext cx="7560840"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Char char="•"/>
              <a:tabLst/>
            </a:pPr>
            <a:endParaRPr kumimoji="0" lang="ar-MA"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Char char="•"/>
              <a:tabLst/>
            </a:pPr>
            <a:endParaRPr kumimoji="0" lang="fr-FR"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indent="450850" algn="r" rtl="1" fontAlgn="base">
              <a:spcBef>
                <a:spcPct val="0"/>
              </a:spcBef>
              <a:spcAft>
                <a:spcPct val="0"/>
              </a:spcAft>
              <a:buFontTx/>
              <a:buChar char="•"/>
            </a:pPr>
            <a:endParaRPr lang="ar-MA" sz="2800" dirty="0" smtClean="0">
              <a:latin typeface="Arial" pitchFamily="34" charset="0"/>
              <a:cs typeface="Arial" pitchFamily="34" charset="0"/>
            </a:endParaRPr>
          </a:p>
          <a:p>
            <a:pPr indent="450850" algn="r" rtl="1" fontAlgn="base">
              <a:spcBef>
                <a:spcPct val="0"/>
              </a:spcBef>
              <a:spcAft>
                <a:spcPct val="0"/>
              </a:spcAf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339752" y="1628800"/>
            <a:ext cx="6408712" cy="3539430"/>
          </a:xfrm>
          <a:prstGeom prst="rect">
            <a:avLst/>
          </a:prstGeom>
        </p:spPr>
        <p:txBody>
          <a:bodyPr wrap="square">
            <a:spAutoFit/>
          </a:bodyPr>
          <a:lstStyle/>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عند الانتهاء من إعداد مشروع الميزانية يعرض للمناقشة والمصادقة عليه من طرف السلطة التشريعية (البرلمان).</a:t>
            </a: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وعليه يمكن القول بأن السلطتان التنفيذية والتشريعية تتقاسمان المهام فيما يتعلق بالميزانية وفق إطار قانوني وزمني محدد.</a:t>
            </a:r>
            <a:endParaRPr lang="fr-FR" sz="2800" dirty="0" smtClean="0">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بعد المصادقة على الميزانية من طرف الجهات المسؤولة يتم الشروع في عملية التنفيذ.</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1505">
                                            <p:txEl>
                                              <p:pRg st="4" end="4"/>
                                            </p:txEl>
                                          </p:spTgt>
                                        </p:tgtEl>
                                        <p:attrNameLst>
                                          <p:attrName>style.visibility</p:attrName>
                                        </p:attrNameLst>
                                      </p:cBhvr>
                                      <p:to>
                                        <p:strVal val="visible"/>
                                      </p:to>
                                    </p:set>
                                    <p:animEffect transition="in" filter="blinds(horizontal)">
                                      <p:cBhvr>
                                        <p:cTn id="7" dur="500"/>
                                        <p:tgtEl>
                                          <p:spTgt spid="2150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15616" y="2708920"/>
            <a:ext cx="7669360" cy="769441"/>
          </a:xfrm>
          <a:prstGeom prst="rect">
            <a:avLst/>
          </a:prstGeom>
          <a:ln/>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rtl="1"/>
            <a:r>
              <a:rPr lang="ar-MA"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ثالثا </a:t>
            </a:r>
            <a:r>
              <a:rPr lang="fr-FR"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ar-MA" sz="44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المتدخلون في عملية تنفيذ الميزانية</a:t>
            </a:r>
            <a:endParaRPr lang="fr-FR" sz="4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7664" y="1700808"/>
            <a:ext cx="6840760" cy="1754326"/>
          </a:xfrm>
          <a:prstGeom prst="rect">
            <a:avLst/>
          </a:prstGeom>
          <a:effectLst>
            <a:glow rad="228600">
              <a:schemeClr val="accent5">
                <a:satMod val="175000"/>
                <a:alpha val="40000"/>
              </a:schemeClr>
            </a:glow>
          </a:effectLst>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ar-M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التدبير المالي و المادي </a:t>
            </a:r>
          </a:p>
          <a:p>
            <a:pPr algn="ctr" rtl="1"/>
            <a:r>
              <a:rPr lang="ar-M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لمؤسسات التربية و التعليم</a:t>
            </a:r>
            <a:endPar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Sous-titre 4"/>
          <p:cNvSpPr>
            <a:spLocks noGrp="1"/>
          </p:cNvSpPr>
          <p:nvPr>
            <p:ph type="subTitle" idx="1"/>
          </p:nvPr>
        </p:nvSpPr>
        <p:spPr>
          <a:xfrm>
            <a:off x="3275856" y="4581128"/>
            <a:ext cx="3312368" cy="1368152"/>
          </a:xfrm>
          <a:ln>
            <a:solidFill>
              <a:schemeClr val="accent1"/>
            </a:solidFill>
          </a:ln>
          <a:effectLst>
            <a:glow rad="228600">
              <a:schemeClr val="accent5">
                <a:satMod val="175000"/>
                <a:alpha val="40000"/>
              </a:schemeClr>
            </a:glow>
            <a:outerShdw blurRad="50800" dist="38100" dir="5400000" rotWithShape="0">
              <a:srgbClr val="000000">
                <a:alpha val="35000"/>
              </a:srgbClr>
            </a:outerShdw>
            <a:softEdge rad="127000"/>
          </a:effectLst>
        </p:spPr>
        <p:style>
          <a:lnRef idx="1">
            <a:schemeClr val="accent2"/>
          </a:lnRef>
          <a:fillRef idx="2">
            <a:schemeClr val="accent2"/>
          </a:fillRef>
          <a:effectRef idx="1">
            <a:schemeClr val="accent2"/>
          </a:effectRef>
          <a:fontRef idx="minor">
            <a:schemeClr val="dk1"/>
          </a:fontRef>
        </p:style>
        <p:txBody>
          <a:bodyPr/>
          <a:lstStyle/>
          <a:p>
            <a:pPr algn="ctr"/>
            <a:r>
              <a:rPr lang="ar-MA" sz="2400" i="1" dirty="0" smtClean="0"/>
              <a:t>عبد الحميد السملالي</a:t>
            </a:r>
          </a:p>
          <a:p>
            <a:pPr algn="ctr"/>
            <a:r>
              <a:rPr lang="ar-MA" sz="2400" i="1" dirty="0" smtClean="0"/>
              <a:t>متصرف ممتاز </a:t>
            </a:r>
          </a:p>
          <a:p>
            <a:pPr algn="ctr"/>
            <a:r>
              <a:rPr lang="ar-MA" sz="2400" i="1" dirty="0" smtClean="0"/>
              <a:t>بنيابة تيزنيت</a:t>
            </a:r>
            <a:endParaRPr lang="fr-FR" sz="2000" i="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strips(downLeft)">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strips(down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strips(downLeft)">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strips(downLeft)">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187624" y="1160748"/>
            <a:ext cx="767008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يتطلب تنفيذ الميزانية و القيام بالعمليات المالية تدخل شخصين ذوي ادوار منفصلة و متناقضة في نفس الوقت و لكن متكاملة </a:t>
            </a:r>
            <a:r>
              <a:rPr lang="ar-MA" sz="2800" dirty="0" smtClean="0">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يتعلق الأمر : </a:t>
            </a:r>
            <a:r>
              <a:rPr kumimoji="0" lang="ar-MA" sz="2800" b="1" i="1"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بالآمر بالصرف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a:t>
            </a:r>
            <a:r>
              <a:rPr kumimoji="0" lang="ar-MA" sz="2800" b="1" i="1"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المحاسب العمومي</a:t>
            </a:r>
            <a:r>
              <a:rPr kumimoji="0" lang="ar-MA" sz="2800" b="0"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اللذان يراقب بعضهما البعض .</a:t>
            </a:r>
          </a:p>
          <a:p>
            <a:pPr lvl="0" indent="450850" algn="r" rtl="1" fontAlgn="base">
              <a:spcBef>
                <a:spcPct val="0"/>
              </a:spcBef>
              <a:spcAft>
                <a:spcPct val="0"/>
              </a:spcAf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هذا النظام يكرس مبدأ فصل السلطات بتقسيم المهام بينهما، </a:t>
            </a:r>
            <a:r>
              <a:rPr lang="ar-MA" sz="2800" dirty="0" smtClean="0">
                <a:latin typeface="Arial" pitchFamily="34" charset="0"/>
                <a:ea typeface="Times New Roman" pitchFamily="18" charset="0"/>
                <a:cs typeface="Arial" pitchFamily="34" charset="0"/>
              </a:rPr>
              <a:t>إذ يؤدي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بدون شك إلى تأديته في ظروف جيدة و لكن الغرض المنشود هو أبعد من ذلك</a:t>
            </a:r>
            <a:r>
              <a:rPr kumimoji="0" lang="ar-MA"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يتعلق الأمر بحماية الأموال العمومية .     إذ لا يمكن للشخص الذي يملك قرار إنشاء المداخيل و النفقات أن يكون نفس الشخص الذي يقوم بتحصيل المداخيل و تسديد النفقات. هذا</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التنافي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بين وظيفتي الآمر بالصرف و المحاسب العمومي ينص عليه القانون بوضوح.</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20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2000"/>
                                        <p:tgtEl>
                                          <p:spTgt spid="194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71472" y="2708446"/>
            <a:ext cx="828680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450850" algn="r" defTabSz="914400" rtl="1" eaLnBrk="1" fontAlgn="base" latinLnBrk="0" hangingPunct="1">
              <a:lnSpc>
                <a:spcPct val="100000"/>
              </a:lnSpc>
              <a:spcBef>
                <a:spcPct val="0"/>
              </a:spcBef>
              <a:spcAft>
                <a:spcPct val="0"/>
              </a:spcAft>
              <a:buClrTx/>
              <a:buSzTx/>
              <a:buFontTx/>
              <a:buNone/>
              <a:tabLst/>
            </a:pPr>
            <a:endParaRPr kumimoji="0" lang="ar-MA" sz="2400" b="1" i="0" u="none" strike="noStrike" normalizeH="0" baseline="0" dirty="0" smtClean="0">
              <a:ln/>
              <a:solidFill>
                <a:schemeClr val="accent3"/>
              </a:solidFill>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ar-MA" sz="2000" b="1" i="0" u="none" strike="noStrike" normalizeH="0" baseline="0" dirty="0" smtClean="0">
              <a:ln/>
              <a:solidFill>
                <a:schemeClr val="accent3"/>
              </a:solidFill>
              <a:latin typeface="Arial" pitchFamily="34" charset="0"/>
              <a:cs typeface="Arial" pitchFamily="34" charset="0"/>
            </a:endParaRPr>
          </a:p>
        </p:txBody>
      </p:sp>
      <p:sp>
        <p:nvSpPr>
          <p:cNvPr id="8" name="Rectangle 7"/>
          <p:cNvSpPr/>
          <p:nvPr/>
        </p:nvSpPr>
        <p:spPr>
          <a:xfrm>
            <a:off x="1043608" y="1340768"/>
            <a:ext cx="7416824" cy="4893647"/>
          </a:xfrm>
          <a:prstGeom prst="rect">
            <a:avLst/>
          </a:prstGeom>
        </p:spPr>
        <p:txBody>
          <a:bodyPr wrap="square">
            <a:spAutoFit/>
          </a:bodyPr>
          <a:lstStyle/>
          <a:p>
            <a:pPr lvl="0" indent="450850" algn="r" rtl="1" eaLnBrk="0" fontAlgn="base" hangingPunct="0">
              <a:spcBef>
                <a:spcPct val="0"/>
              </a:spcBef>
              <a:spcAft>
                <a:spcPct val="0"/>
              </a:spcAft>
            </a:pPr>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تحصيل</a:t>
            </a:r>
            <a:r>
              <a:rPr lang="ar-MA" sz="28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r>
              <a:rPr lang="ar-MA" sz="2800" b="1" u="sng"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المداخيل</a:t>
            </a:r>
            <a:r>
              <a:rPr lang="ar-MA" sz="28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 أداء </a:t>
            </a:r>
            <a:r>
              <a:rPr lang="ar-MA" sz="2800" b="1" u="sng"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النفقات</a:t>
            </a:r>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إلى كل من:</a:t>
            </a:r>
            <a:endParaRPr lang="fr-F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endParaRPr lang="fr-FR" sz="2800"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buFontTx/>
              <a:buChar char="-"/>
            </a:pPr>
            <a:r>
              <a:rPr lang="ar-MA"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الأمر بالصرف  </a:t>
            </a:r>
            <a:r>
              <a:rPr lang="fr-FR" sz="2800" b="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 </a:t>
            </a:r>
            <a:r>
              <a:rPr lang="fr-FR" sz="2800" b="1" i="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l’ordonnateur</a:t>
            </a:r>
          </a:p>
          <a:p>
            <a:pPr lvl="0" indent="450850" algn="r" rtl="1" eaLnBrk="0" fontAlgn="base" hangingPunct="0">
              <a:spcBef>
                <a:spcPct val="0"/>
              </a:spcBef>
              <a:spcAft>
                <a:spcPct val="0"/>
              </a:spcAft>
              <a:buFontTx/>
              <a:buChar char="-"/>
            </a:pPr>
            <a:endParaRPr lang="fr-FR" sz="2800"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buFontTx/>
              <a:buChar char="-"/>
            </a:pPr>
            <a:r>
              <a:rPr lang="ar-MA"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المحاسب          </a:t>
            </a:r>
            <a:r>
              <a:rPr lang="fr-FR"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         </a:t>
            </a:r>
            <a:r>
              <a:rPr lang="fr-FR" sz="2800" b="1" i="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ea typeface="Times New Roman" pitchFamily="18" charset="0"/>
                <a:cs typeface="Arial" pitchFamily="34" charset="0"/>
              </a:rPr>
              <a:t>le comptable</a:t>
            </a:r>
          </a:p>
          <a:p>
            <a:pPr lvl="0" indent="450850" algn="r" rtl="1" eaLnBrk="0" fontAlgn="base" hangingPunct="0">
              <a:spcBef>
                <a:spcPct val="0"/>
              </a:spcBef>
              <a:spcAft>
                <a:spcPct val="0"/>
              </a:spcAft>
              <a:buFontTx/>
              <a:buChar char="-"/>
            </a:pPr>
            <a:endParaRPr lang="ar-MA" sz="2800" dirty="0" smtClean="0">
              <a:latin typeface="Arial" pitchFamily="34" charset="0"/>
              <a:ea typeface="Times New Roman" pitchFamily="18" charset="0"/>
              <a:cs typeface="Arial" pitchFamily="34" charset="0"/>
            </a:endParaRPr>
          </a:p>
          <a:p>
            <a:pPr lvl="0" indent="450850" algn="r" rtl="1" fontAlgn="base">
              <a:spcBef>
                <a:spcPct val="0"/>
              </a:spcBef>
              <a:spcAft>
                <a:spcPct val="0"/>
              </a:spcAft>
            </a:pPr>
            <a:r>
              <a:rPr lang="ar-MA" sz="2800" dirty="0" smtClean="0">
                <a:latin typeface="Arial" pitchFamily="34" charset="0"/>
                <a:ea typeface="Times New Roman" pitchFamily="18" charset="0"/>
                <a:cs typeface="Arial" pitchFamily="34" charset="0"/>
              </a:rPr>
              <a:t>و بناء على مقتضيات الفصل الثالث من </a:t>
            </a:r>
            <a:r>
              <a:rPr lang="ar-MA" sz="2800" b="1" dirty="0" smtClean="0">
                <a:latin typeface="Arial" pitchFamily="34" charset="0"/>
                <a:ea typeface="Times New Roman" pitchFamily="18" charset="0"/>
                <a:cs typeface="Arial" pitchFamily="34" charset="0"/>
              </a:rPr>
              <a:t>المرسوم الملكي رقم 330-66 بتاريخ 21/04/1967 بسن  نظام عام للمحاسبة العمومية</a:t>
            </a:r>
            <a:r>
              <a:rPr lang="ar-MA" sz="2800" dirty="0" smtClean="0">
                <a:latin typeface="Arial" pitchFamily="34" charset="0"/>
                <a:ea typeface="Times New Roman" pitchFamily="18" charset="0"/>
                <a:cs typeface="Arial" pitchFamily="34" charset="0"/>
              </a:rPr>
              <a:t>:</a:t>
            </a:r>
            <a:endParaRPr lang="fr-FR" sz="2800" u="sng" dirty="0" smtClean="0">
              <a:solidFill>
                <a:srgbClr val="002060"/>
              </a:solidFill>
              <a:latin typeface="Arial" pitchFamily="34" charset="0"/>
              <a:ea typeface="Times New Roman" pitchFamily="18" charset="0"/>
              <a:cs typeface="Arial" pitchFamily="34" charset="0"/>
            </a:endParaRPr>
          </a:p>
          <a:p>
            <a:pPr lvl="0" indent="450850" algn="r" rtl="1" fontAlgn="base">
              <a:spcBef>
                <a:spcPct val="0"/>
              </a:spcBef>
              <a:spcAft>
                <a:spcPct val="0"/>
              </a:spcAft>
            </a:pPr>
            <a:r>
              <a:rPr lang="ar-MA" sz="2800" u="sng" dirty="0" smtClean="0">
                <a:solidFill>
                  <a:srgbClr val="002060"/>
                </a:solidFill>
                <a:latin typeface="Arial" pitchFamily="34" charset="0"/>
                <a:ea typeface="Times New Roman" pitchFamily="18" charset="0"/>
                <a:cs typeface="Arial" pitchFamily="34" charset="0"/>
              </a:rPr>
              <a:t> تناط عمليات المالية العمومية بالآمرين بالصرف والمحاسبين العموميين</a:t>
            </a:r>
            <a:r>
              <a:rPr lang="ar-MA" sz="2800" u="sng" dirty="0" smtClean="0">
                <a:solidFill>
                  <a:srgbClr val="FF0000"/>
                </a:solidFill>
                <a:latin typeface="Arial" pitchFamily="34" charset="0"/>
                <a:ea typeface="Times New Roman" pitchFamily="18" charset="0"/>
                <a:cs typeface="Arial" pitchFamily="34" charset="0"/>
              </a:rPr>
              <a:t>.</a:t>
            </a:r>
          </a:p>
        </p:txBody>
      </p:sp>
      <p:sp>
        <p:nvSpPr>
          <p:cNvPr id="7" name="Rectangle 6"/>
          <p:cNvSpPr/>
          <p:nvPr/>
        </p:nvSpPr>
        <p:spPr>
          <a:xfrm>
            <a:off x="1331640" y="620688"/>
            <a:ext cx="7200800" cy="523220"/>
          </a:xfrm>
          <a:prstGeom prst="rect">
            <a:avLst/>
          </a:prstGeom>
        </p:spPr>
        <p:txBody>
          <a:bodyPr wrap="square">
            <a:spAutoFit/>
          </a:bodyPr>
          <a:lstStyle/>
          <a:p>
            <a:pPr lvl="0" indent="450850" algn="r" rtl="1" fontAlgn="base">
              <a:spcBef>
                <a:spcPct val="0"/>
              </a:spcBef>
              <a:spcAft>
                <a:spcPct val="0"/>
              </a:spcAft>
            </a:pPr>
            <a:r>
              <a:rPr lang="ar-MA" sz="2800" dirty="0" smtClean="0">
                <a:latin typeface="Arial" pitchFamily="34" charset="0"/>
                <a:ea typeface="Times New Roman" pitchFamily="18" charset="0"/>
                <a:cs typeface="Arial" pitchFamily="34" charset="0"/>
              </a:rPr>
              <a:t>و هكذا فقد أناط المشرع مهام القيام بعمليات </a:t>
            </a:r>
            <a:r>
              <a:rPr lang="ar-MA" sz="2800" b="1" dirty="0" smtClean="0">
                <a:latin typeface="Arial" pitchFamily="34" charset="0"/>
                <a:ea typeface="Times New Roman" pitchFamily="18" charset="0"/>
                <a:cs typeface="Arial" pitchFamily="34" charset="0"/>
              </a:rPr>
              <a:t>المالية العامة</a:t>
            </a:r>
            <a:r>
              <a:rPr lang="ar-MA" sz="2800" dirty="0" smtClean="0">
                <a:latin typeface="Arial" pitchFamily="34" charset="0"/>
                <a:ea typeface="Times New Roman" pitchFamily="18" charset="0"/>
                <a:cs typeface="Arial" pitchFamily="34" charset="0"/>
              </a:rPr>
              <a:t>:</a:t>
            </a:r>
            <a:endParaRPr lang="fr-FR" sz="2800" dirty="0" smtClean="0">
              <a:latin typeface="Arial" pitchFamily="34" charset="0"/>
              <a:cs typeface="Arial"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strips(downLeft)">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ox(i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ox(in)">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dissolve">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Effect transition="in" filter="dissolve">
                                      <p:cBhvr>
                                        <p:cTn id="3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043608" y="190798"/>
            <a:ext cx="792088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من هم الآمرون بالصرف:</a:t>
            </a: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يعتبر امرأ عموميا بالصرف للمداخيل و </a:t>
            </a:r>
            <a:r>
              <a:rPr kumimoji="0" lang="ar-MA"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النفقات كل شخص مؤهل باسم منظمة عمومية لرصد ا واثبات أو تصفية أو أمر باستخلاص دين        وأدائه.</a:t>
            </a:r>
            <a:endParaRPr kumimoji="0" lang="fr-FR" sz="280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يعتبر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الوزراء</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بحكم القانون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آمرين بالصرف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فيما يتعلق بمداخيل ونفقات وزارتهم وكذا الميزانيات الملحقة والحسابات الخصوصية التابعة لهذه الوزارات.</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يجوز للوزير إصدار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مراسيم</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بتعيين مديرين عامين أو مديرين أو رؤساء أقسام بصفة آمرين بالصرف إذا اقتضت حاجيات المصلحة ذلك.</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ويجوز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للأمرين بالصرف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يفوضوا في إمضائهم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بقرار</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يعرض على تأشيرة وزير المالية طبقا للشروط المحددة في الظهير الشريف رقم 068-56-1 بتاريخ 10/04/1957  بتفويض التوقيع للوزراء وكتاب الدولة ووكلاء الوزارات.</a:t>
            </a: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checkerboard(across)">
                                      <p:cBhvr>
                                        <p:cTn id="7" dur="500"/>
                                        <p:tgtEl>
                                          <p:spTgt spid="174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7409">
                                            <p:txEl>
                                              <p:pRg st="2" end="2"/>
                                            </p:txEl>
                                          </p:spTgt>
                                        </p:tgtEl>
                                        <p:attrNameLst>
                                          <p:attrName>style.visibility</p:attrName>
                                        </p:attrNameLst>
                                      </p:cBhvr>
                                      <p:to>
                                        <p:strVal val="visible"/>
                                      </p:to>
                                    </p:set>
                                    <p:anim to="" calcmode="lin" valueType="num">
                                      <p:cBhvr>
                                        <p:cTn id="12" dur="1" fill="hold"/>
                                        <p:tgtEl>
                                          <p:spTgt spid="17409">
                                            <p:txEl>
                                              <p:pRg st="2" end="2"/>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7409">
                                            <p:txEl>
                                              <p:pRg st="3" end="3"/>
                                            </p:txEl>
                                          </p:spTgt>
                                        </p:tgtEl>
                                        <p:attrNameLst>
                                          <p:attrName>style.visibility</p:attrName>
                                        </p:attrNameLst>
                                      </p:cBhvr>
                                      <p:to>
                                        <p:strVal val="visible"/>
                                      </p:to>
                                    </p:set>
                                    <p:anim to="" calcmode="lin" valueType="num">
                                      <p:cBhvr>
                                        <p:cTn id="15" dur="1" fill="hold"/>
                                        <p:tgtEl>
                                          <p:spTgt spid="17409">
                                            <p:txEl>
                                              <p:pRg st="3" end="3"/>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7409">
                                            <p:txEl>
                                              <p:pRg st="4" end="4"/>
                                            </p:txEl>
                                          </p:spTgt>
                                        </p:tgtEl>
                                        <p:attrNameLst>
                                          <p:attrName>style.visibility</p:attrName>
                                        </p:attrNameLst>
                                      </p:cBhvr>
                                      <p:to>
                                        <p:strVal val="visible"/>
                                      </p:to>
                                    </p:set>
                                    <p:anim to="" calcmode="lin" valueType="num">
                                      <p:cBhvr>
                                        <p:cTn id="18" dur="1" fill="hold"/>
                                        <p:tgtEl>
                                          <p:spTgt spid="17409">
                                            <p:txEl>
                                              <p:pRg st="4" end="4"/>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17409">
                                            <p:txEl>
                                              <p:pRg st="5" end="5"/>
                                            </p:txEl>
                                          </p:spTgt>
                                        </p:tgtEl>
                                        <p:attrNameLst>
                                          <p:attrName>style.visibility</p:attrName>
                                        </p:attrNameLst>
                                      </p:cBhvr>
                                      <p:to>
                                        <p:strVal val="visible"/>
                                      </p:to>
                                    </p:set>
                                    <p:anim to="" calcmode="lin" valueType="num">
                                      <p:cBhvr>
                                        <p:cTn id="21" dur="1" fill="hold"/>
                                        <p:tgtEl>
                                          <p:spTgt spid="1740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988840"/>
            <a:ext cx="7708464" cy="3785652"/>
          </a:xfrm>
          <a:prstGeom prst="rect">
            <a:avLst/>
          </a:prstGeom>
        </p:spPr>
        <p:txBody>
          <a:bodyPr wrap="square">
            <a:spAutoFit/>
          </a:bodyPr>
          <a:lstStyle/>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ويجوز </a:t>
            </a:r>
            <a:r>
              <a:rPr lang="ar-MA" sz="2800" b="1" dirty="0" smtClean="0">
                <a:latin typeface="Arial" pitchFamily="34" charset="0"/>
                <a:ea typeface="Times New Roman" pitchFamily="18" charset="0"/>
                <a:cs typeface="Arial" pitchFamily="34" charset="0"/>
              </a:rPr>
              <a:t>للأمرين بالصرف </a:t>
            </a:r>
            <a:r>
              <a:rPr lang="ar-MA" sz="2800" dirty="0" smtClean="0">
                <a:latin typeface="Arial" pitchFamily="34" charset="0"/>
                <a:ea typeface="Times New Roman" pitchFamily="18" charset="0"/>
                <a:cs typeface="Arial" pitchFamily="34" charset="0"/>
              </a:rPr>
              <a:t>تحت مسؤوليتهم ومراقبتهم أن يعينوا طبق نفس الشروط </a:t>
            </a:r>
            <a:r>
              <a:rPr lang="ar-MA" sz="2800" b="1" dirty="0" smtClean="0">
                <a:latin typeface="Arial" pitchFamily="34" charset="0"/>
                <a:ea typeface="Times New Roman" pitchFamily="18" charset="0"/>
                <a:cs typeface="Arial" pitchFamily="34" charset="0"/>
              </a:rPr>
              <a:t>أمرين بالصرف ثانويين </a:t>
            </a:r>
            <a:r>
              <a:rPr lang="ar-MA" sz="2800" dirty="0" smtClean="0">
                <a:latin typeface="Arial" pitchFamily="34" charset="0"/>
                <a:ea typeface="Times New Roman" pitchFamily="18" charset="0"/>
                <a:cs typeface="Arial" pitchFamily="34" charset="0"/>
              </a:rPr>
              <a:t>يفوضون إليهم في سلطاتهم ضمن الحدود المالية والترابية  التي يبينونها</a:t>
            </a:r>
            <a:r>
              <a:rPr lang="fr-FR" sz="2800" dirty="0" smtClean="0">
                <a:latin typeface="Arial" pitchFamily="34" charset="0"/>
                <a:ea typeface="Times New Roman" pitchFamily="18" charset="0"/>
                <a:cs typeface="Arial" pitchFamily="34" charset="0"/>
              </a:rPr>
              <a:t>.</a:t>
            </a:r>
            <a:endParaRPr lang="fr-FR" sz="2800" dirty="0" smtClean="0">
              <a:latin typeface="Arial" pitchFamily="34" charset="0"/>
              <a:cs typeface="Arial" pitchFamily="34" charset="0"/>
            </a:endParaRPr>
          </a:p>
          <a:p>
            <a:pPr lvl="0" indent="450850" algn="r" rtl="1" eaLnBrk="0" fontAlgn="base" hangingPunct="0">
              <a:spcBef>
                <a:spcPct val="0"/>
              </a:spcBef>
              <a:spcAft>
                <a:spcPct val="0"/>
              </a:spcAft>
            </a:pPr>
            <a:endParaRPr lang="ar-MA" sz="2800"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يجب اعتماد هؤلاء </a:t>
            </a:r>
            <a:r>
              <a:rPr lang="ar-MA" sz="2800" b="1" dirty="0" smtClean="0">
                <a:latin typeface="Arial" pitchFamily="34" charset="0"/>
                <a:ea typeface="Times New Roman" pitchFamily="18" charset="0"/>
                <a:cs typeface="Arial" pitchFamily="34" charset="0"/>
              </a:rPr>
              <a:t>الأمرين بالصرف </a:t>
            </a:r>
            <a:r>
              <a:rPr lang="ar-MA" sz="2800" dirty="0" smtClean="0">
                <a:latin typeface="Arial" pitchFamily="34" charset="0"/>
                <a:ea typeface="Times New Roman" pitchFamily="18" charset="0"/>
                <a:cs typeface="Arial" pitchFamily="34" charset="0"/>
              </a:rPr>
              <a:t>لدى المحاسبين المكلفين بالمداخيل والنفقات التي يأمرون بانجازها.</a:t>
            </a:r>
          </a:p>
          <a:p>
            <a:pPr lvl="0" indent="450850" algn="r" rtl="1" eaLnBrk="0" fontAlgn="base" hangingPunct="0">
              <a:spcBef>
                <a:spcPct val="0"/>
              </a:spcBef>
              <a:spcAft>
                <a:spcPct val="0"/>
              </a:spcAft>
            </a:pPr>
            <a:endParaRPr lang="ar-MA" sz="2800"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a:t>
            </a:r>
            <a:r>
              <a:rPr lang="ar-MA" sz="2800" b="1" dirty="0" smtClean="0">
                <a:latin typeface="Arial" pitchFamily="34" charset="0"/>
                <a:ea typeface="Times New Roman" pitchFamily="18" charset="0"/>
                <a:cs typeface="Arial" pitchFamily="34" charset="0"/>
              </a:rPr>
              <a:t>هذه المراسيم والقرارات يجب أن تنشر بالجريدة الرسمية.</a:t>
            </a:r>
            <a:endParaRPr lang="fr-FR" sz="2800" b="1" dirty="0" smtClean="0">
              <a:latin typeface="Arial" pitchFamily="34" charset="0"/>
              <a:cs typeface="Arial" pitchFamily="34" charset="0"/>
            </a:endParaRPr>
          </a:p>
          <a:p>
            <a:pPr lvl="0" indent="450850" eaLnBrk="0" fontAlgn="base" hangingPunct="0">
              <a:spcBef>
                <a:spcPct val="0"/>
              </a:spcBef>
              <a:spcAft>
                <a:spcPct val="0"/>
              </a:spcAft>
            </a:pPr>
            <a:endParaRPr lang="fr-FR" sz="1600" dirty="0" smtClean="0">
              <a:latin typeface="Arial" pitchFamily="34" charset="0"/>
              <a:cs typeface="Arial" pitchFamily="34"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5" presetClass="exit" presetSubtype="10" fill="hold" nodeType="withEffect">
                                  <p:stCondLst>
                                    <p:cond delay="0"/>
                                  </p:stCondLst>
                                  <p:childTnLst>
                                    <p:animEffect transition="out" filter="checkerboard(across)">
                                      <p:cBhvr>
                                        <p:cTn id="9" dur="500"/>
                                        <p:tgtEl>
                                          <p:spTgt spid="5">
                                            <p:txEl>
                                              <p:pRg st="2" end="2"/>
                                            </p:txEl>
                                          </p:spTgt>
                                        </p:tgtEl>
                                      </p:cBhvr>
                                    </p:animEffect>
                                    <p:set>
                                      <p:cBhvr>
                                        <p:cTn id="10" dur="1" fill="hold">
                                          <p:stCondLst>
                                            <p:cond delay="499"/>
                                          </p:stCondLst>
                                        </p:cTn>
                                        <p:tgtEl>
                                          <p:spTgt spid="5">
                                            <p:txEl>
                                              <p:pRg st="2" end="2"/>
                                            </p:txEl>
                                          </p:spTgt>
                                        </p:tgtEl>
                                        <p:attrNameLst>
                                          <p:attrName>style.visibility</p:attrName>
                                        </p:attrNameLst>
                                      </p:cBhvr>
                                      <p:to>
                                        <p:strVal val="hidden"/>
                                      </p:to>
                                    </p:set>
                                  </p:childTnLst>
                                </p:cTn>
                              </p:par>
                              <p:par>
                                <p:cTn id="11" presetID="5" presetClass="exit" presetSubtype="10" fill="hold" nodeType="withEffect">
                                  <p:stCondLst>
                                    <p:cond delay="0"/>
                                  </p:stCondLst>
                                  <p:childTnLst>
                                    <p:animEffect transition="out" filter="checkerboard(across)">
                                      <p:cBhvr>
                                        <p:cTn id="12" dur="500"/>
                                        <p:tgtEl>
                                          <p:spTgt spid="5">
                                            <p:txEl>
                                              <p:pRg st="4" end="4"/>
                                            </p:txEl>
                                          </p:spTgt>
                                        </p:tgtEl>
                                      </p:cBhvr>
                                    </p:animEffect>
                                    <p:set>
                                      <p:cBhvr>
                                        <p:cTn id="13" dur="1" fill="hold">
                                          <p:stCondLst>
                                            <p:cond delay="499"/>
                                          </p:stCondLst>
                                        </p:cTn>
                                        <p:tgtEl>
                                          <p:spTgt spid="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187624" y="822024"/>
            <a:ext cx="7632848"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من هم المحاسبون العموميون:</a:t>
            </a:r>
            <a:endParaRPr lang="fr-F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32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ويعتبر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محاسبا عموميا</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كل موظف أو</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عون مؤهل باسم منظمة عمومية للقيام بعمليات المداخيل أو النفقات أو التصرف في السندات إما بواسطة أموال أو قيم معهود إليه بها أو عن طريق تحويلات داخلية للحسابات إما بواسطة محاسبين عموميين آخرين أو حسابات خارجية للمتوفرات</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disponibilité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التي يأمر بترويجها (صرفها) أو مراقبتها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يعتبر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محاسبا بحكم الواقع</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كل شخص يقوم دون موجب قانوني بعمليات المداخيل والنفقات وتناول قيم تهم منظمة عمومية بصرف النظر عن المقتضيات الجنائية المعمول بها.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checkerboard(across)">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wedge">
                                      <p:cBhvr>
                                        <p:cTn id="12" dur="2000"/>
                                        <p:tgtEl>
                                          <p:spTgt spid="15362">
                                            <p:txEl>
                                              <p:pRg st="2" end="2"/>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15362">
                                            <p:txEl>
                                              <p:pRg st="3" end="3"/>
                                            </p:txEl>
                                          </p:spTgt>
                                        </p:tgtEl>
                                        <p:attrNameLst>
                                          <p:attrName>style.visibility</p:attrName>
                                        </p:attrNameLst>
                                      </p:cBhvr>
                                      <p:to>
                                        <p:strVal val="visible"/>
                                      </p:to>
                                    </p:set>
                                    <p:animEffect transition="in" filter="wedge">
                                      <p:cBhvr>
                                        <p:cTn id="15" dur="2000"/>
                                        <p:tgtEl>
                                          <p:spTgt spid="153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1500174"/>
            <a:ext cx="7560840" cy="3231654"/>
          </a:xfrm>
          <a:prstGeom prst="rect">
            <a:avLst/>
          </a:prstGeom>
        </p:spPr>
        <p:txBody>
          <a:bodyPr wrap="square">
            <a:spAutoFit/>
          </a:bodyPr>
          <a:lstStyle/>
          <a:p>
            <a:pPr lvl="0" indent="450850" algn="r" rtl="1" eaLnBrk="0" fontAlgn="base" hangingPunct="0">
              <a:spcBef>
                <a:spcPct val="0"/>
              </a:spcBef>
              <a:spcAft>
                <a:spcPct val="0"/>
              </a:spcAft>
            </a:pPr>
            <a:endParaRPr lang="ar-MA" sz="2400"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r>
              <a:rPr lang="ar-MA" sz="3200" dirty="0" smtClean="0">
                <a:latin typeface="Arial" pitchFamily="34" charset="0"/>
                <a:ea typeface="Times New Roman" pitchFamily="18" charset="0"/>
                <a:cs typeface="Arial" pitchFamily="34" charset="0"/>
              </a:rPr>
              <a:t>وتجرى على الشخص المعتبر </a:t>
            </a:r>
            <a:r>
              <a:rPr lang="ar-MA" sz="3200" b="1" dirty="0" smtClean="0">
                <a:latin typeface="Arial" pitchFamily="34" charset="0"/>
                <a:ea typeface="Times New Roman" pitchFamily="18" charset="0"/>
                <a:cs typeface="Arial" pitchFamily="34" charset="0"/>
              </a:rPr>
              <a:t>محاسبا</a:t>
            </a:r>
            <a:r>
              <a:rPr lang="ar-MA" sz="3200" dirty="0" smtClean="0">
                <a:latin typeface="Arial" pitchFamily="34" charset="0"/>
                <a:ea typeface="Times New Roman" pitchFamily="18" charset="0"/>
                <a:cs typeface="Arial" pitchFamily="34" charset="0"/>
              </a:rPr>
              <a:t> </a:t>
            </a:r>
            <a:r>
              <a:rPr lang="ar-MA" sz="3200" b="1" dirty="0" smtClean="0">
                <a:latin typeface="Arial" pitchFamily="34" charset="0"/>
                <a:ea typeface="Times New Roman" pitchFamily="18" charset="0"/>
                <a:cs typeface="Arial" pitchFamily="34" charset="0"/>
              </a:rPr>
              <a:t>بحكم الواقع </a:t>
            </a:r>
            <a:r>
              <a:rPr lang="ar-MA" sz="3200" dirty="0" smtClean="0">
                <a:latin typeface="Arial" pitchFamily="34" charset="0"/>
                <a:ea typeface="Times New Roman" pitchFamily="18" charset="0"/>
                <a:cs typeface="Arial" pitchFamily="34" charset="0"/>
              </a:rPr>
              <a:t>نفس الالتزامات والمراقبات الجارية على محاسب عمومي ويتحمل نفس المسؤوليات</a:t>
            </a:r>
          </a:p>
          <a:p>
            <a:pPr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(الفصل 16 من ا لمرسوم رقم 330-66 بتاريخ 21/04/1967) .</a:t>
            </a:r>
          </a:p>
          <a:p>
            <a:pPr lvl="0" indent="450850" algn="r" rtl="1" eaLnBrk="0" fontAlgn="base" hangingPunct="0">
              <a:spcBef>
                <a:spcPct val="0"/>
              </a:spcBef>
              <a:spcAft>
                <a:spcPct val="0"/>
              </a:spcAft>
            </a:pPr>
            <a:endParaRPr lang="ar-MA" sz="2800" dirty="0" smtClean="0">
              <a:latin typeface="Arial" pitchFamily="34" charset="0"/>
              <a:ea typeface="Times New Roman" pitchFamily="18" charset="0"/>
              <a:cs typeface="Arial" pitchFamily="34"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23728" y="2636912"/>
            <a:ext cx="6661248"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rtl="1"/>
            <a:r>
              <a:rPr lang="ar-MA" sz="72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المهام والمسؤوليات  </a:t>
            </a:r>
            <a:endParaRPr lang="fr-F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rtl="1"/>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latin typeface="Playbill" pitchFamily="82" charset="0"/>
                <a:cs typeface="Arial" pitchFamily="34" charset="0"/>
              </a:rPr>
              <a:t>      </a:t>
            </a:r>
            <a:r>
              <a:rPr lang="ar-MA" sz="2800" b="1" u="sng" dirty="0" smtClean="0">
                <a:ln w="17780" cmpd="sng">
                  <a:solidFill>
                    <a:srgbClr val="FFFFFF"/>
                  </a:solidFill>
                  <a:prstDash val="solid"/>
                  <a:miter lim="800000"/>
                </a:ln>
                <a:solidFill>
                  <a:schemeClr val="tx1"/>
                </a:solidFill>
                <a:effectLst>
                  <a:outerShdw blurRad="50800" algn="tl" rotWithShape="0">
                    <a:srgbClr val="000000"/>
                  </a:outerShdw>
                </a:effectLst>
                <a:latin typeface="Playbill" pitchFamily="82" charset="0"/>
                <a:cs typeface="Arial" pitchFamily="34" charset="0"/>
              </a:rPr>
              <a:t>" المادة 4 /5و المادة 6 من القانون 99-61":</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latin typeface="Playbill" pitchFamily="82" charset="0"/>
              <a:cs typeface="Arial" pitchFamily="34"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547664" y="518615"/>
            <a:ext cx="7200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الآمر بالصرف :</a:t>
            </a:r>
            <a:endParaRPr kumimoji="0" lang="fr-FR" sz="1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يتحمل الآمرون بالصرف بمناسبة مزاولة مهامهم،المسؤوليات المقررة في القوانين والأنظمة المعمول بها، ويعتبرون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مسؤولين شخصيا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عن القرارات التي يتخذونها أو يؤشرون عليها.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لا يمكن لأي آمر بالصرف أن يتوفر على أموال مقيدة في اعتماد حساب مفتوح لمحاسب عمومي إلا بواسطة </a:t>
            </a:r>
            <a:r>
              <a:rPr kumimoji="0" lang="ar-MA"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أوامر</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تصدر لهذا المحاسب وتدعم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بأوراق الاثباث القانونية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0850" algn="r" defTabSz="914400" rtl="1" eaLnBrk="0" fontAlgn="base" latinLnBrk="0" hangingPunct="0">
              <a:lnSpc>
                <a:spcPct val="100000"/>
              </a:lnSpc>
              <a:spcBef>
                <a:spcPct val="0"/>
              </a:spcBef>
              <a:spcAft>
                <a:spcPct val="0"/>
              </a:spcAft>
              <a:buClrTx/>
              <a:buSzTx/>
              <a:buFontTx/>
              <a:buNone/>
              <a:tabLst/>
            </a:pPr>
            <a:endParaRPr lang="ar-MA" sz="2800" dirty="0" smtClean="0">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lang="ar-MA" sz="2800" dirty="0" smtClean="0">
                <a:latin typeface="Arial" pitchFamily="34" charset="0"/>
                <a:cs typeface="Arial" pitchFamily="34" charset="0"/>
              </a:rPr>
              <a:t>ويعتبر مدير المؤسسة العمومية (مديرالاكاديمية) هو الامر بصرف الميزانية .وتناط به مهمة الالتزام بالعمليات المنصوص عليها في الميزانية وتصفيتها والامر بصرفها.ويخضع بهده الصفة للتشريع المتعلق بمسؤولية الامرين بالصرف</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Effect transition="in" filter="checkerboard(across)">
                                      <p:cBhvr>
                                        <p:cTn id="7" dur="500"/>
                                        <p:tgtEl>
                                          <p:spTgt spid="12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2289">
                                            <p:txEl>
                                              <p:pRg st="1" end="1"/>
                                            </p:txEl>
                                          </p:spTgt>
                                        </p:tgtEl>
                                        <p:attrNameLst>
                                          <p:attrName>style.visibility</p:attrName>
                                        </p:attrNameLst>
                                      </p:cBhvr>
                                      <p:to>
                                        <p:strVal val="visible"/>
                                      </p:to>
                                    </p:set>
                                    <p:animEffect transition="in" filter="wedge">
                                      <p:cBhvr>
                                        <p:cTn id="12" dur="2000"/>
                                        <p:tgtEl>
                                          <p:spTgt spid="12289">
                                            <p:txEl>
                                              <p:pRg st="1" end="1"/>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12289">
                                            <p:txEl>
                                              <p:pRg st="2" end="2"/>
                                            </p:txEl>
                                          </p:spTgt>
                                        </p:tgtEl>
                                        <p:attrNameLst>
                                          <p:attrName>style.visibility</p:attrName>
                                        </p:attrNameLst>
                                      </p:cBhvr>
                                      <p:to>
                                        <p:strVal val="visible"/>
                                      </p:to>
                                    </p:set>
                                    <p:animEffect transition="in" filter="wedge">
                                      <p:cBhvr>
                                        <p:cTn id="15" dur="2000"/>
                                        <p:tgtEl>
                                          <p:spTgt spid="12289">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12289">
                                            <p:txEl>
                                              <p:pRg st="4" end="4"/>
                                            </p:txEl>
                                          </p:spTgt>
                                        </p:tgtEl>
                                        <p:attrNameLst>
                                          <p:attrName>style.visibility</p:attrName>
                                        </p:attrNameLst>
                                      </p:cBhvr>
                                      <p:to>
                                        <p:strVal val="visible"/>
                                      </p:to>
                                    </p:set>
                                    <p:animEffect transition="in" filter="wedge">
                                      <p:cBhvr>
                                        <p:cTn id="18" dur="2000"/>
                                        <p:tgtEl>
                                          <p:spTgt spid="122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403648" y="1412777"/>
            <a:ext cx="7272808" cy="45458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r" rtl="1" fontAlgn="base">
              <a:spcBef>
                <a:spcPct val="0"/>
              </a:spcBef>
              <a:spcAft>
                <a:spcPct val="0"/>
              </a:spcAft>
            </a:pPr>
            <a:r>
              <a:rPr kumimoji="0" lang="ar-MA"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ويمكن تحديد </a:t>
            </a:r>
            <a:r>
              <a:rPr kumimoji="0" lang="ar-MA" sz="2800" b="1" i="0" u="sng" strike="noStrike" cap="none" normalizeH="0" baseline="0" dirty="0" smtClean="0">
                <a:ln>
                  <a:noFill/>
                </a:ln>
                <a:solidFill>
                  <a:srgbClr val="002060"/>
                </a:solidFill>
                <a:latin typeface="Arial" pitchFamily="34" charset="0"/>
                <a:ea typeface="Times New Roman" pitchFamily="18" charset="0"/>
                <a:cs typeface="Arial" pitchFamily="34" charset="0"/>
              </a:rPr>
              <a:t>مهام الآمر بالصرف في المجال المالي </a:t>
            </a:r>
            <a:r>
              <a:rPr kumimoji="0" lang="ar-MA"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فيما </a:t>
            </a:r>
            <a:r>
              <a:rPr lang="ar-MA" sz="2800" dirty="0" smtClean="0">
                <a:solidFill>
                  <a:srgbClr val="002060"/>
                </a:solidFill>
                <a:latin typeface="Arial" pitchFamily="34" charset="0"/>
                <a:ea typeface="Times New Roman" pitchFamily="18" charset="0"/>
                <a:cs typeface="Arial" pitchFamily="34" charset="0"/>
              </a:rPr>
              <a:t>يلي </a:t>
            </a:r>
            <a:r>
              <a:rPr kumimoji="0" lang="ar-MA" sz="28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fr-FR" sz="1000" b="0"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مسك محاسبة خاصة بأوامر الصرف الصادرة عنه خلال كل سنة مالية معينة.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إصدار أوامر للمحاسب العمومي المرتبط به  لقيد اعتماد في حساب مفتوح مع ما يتبث ذلك من وثائق.</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إصدار أوامر للمحاسب العمومي المرتبط به لأدائه النفقات.</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إصدار أوامر بالصرف للمحاسب العمومي المكلف بالنفقة لأدائها و التأشير على الحوالات و القيام بالتحويلات.</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مسك محاسبة مالية للقطاع الذي يشرف عليه</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5">
                                            <p:txEl>
                                              <p:pRg st="0" end="0"/>
                                            </p:txEl>
                                          </p:spTgt>
                                        </p:tgtEl>
                                        <p:attrNameLst>
                                          <p:attrName>style.visibility</p:attrName>
                                        </p:attrNameLst>
                                      </p:cBhvr>
                                      <p:to>
                                        <p:strVal val="visible"/>
                                      </p:to>
                                    </p:set>
                                    <p:animEffect transition="in" filter="fade">
                                      <p:cBhvr>
                                        <p:cTn id="7" dur="2000"/>
                                        <p:tgtEl>
                                          <p:spTgt spid="112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5">
                                            <p:txEl>
                                              <p:pRg st="1" end="1"/>
                                            </p:txEl>
                                          </p:spTgt>
                                        </p:tgtEl>
                                        <p:attrNameLst>
                                          <p:attrName>style.visibility</p:attrName>
                                        </p:attrNameLst>
                                      </p:cBhvr>
                                      <p:to>
                                        <p:strVal val="visible"/>
                                      </p:to>
                                    </p:set>
                                    <p:animEffect transition="in" filter="fade">
                                      <p:cBhvr>
                                        <p:cTn id="12" dur="2000"/>
                                        <p:tgtEl>
                                          <p:spTgt spid="112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5">
                                            <p:txEl>
                                              <p:pRg st="2" end="2"/>
                                            </p:txEl>
                                          </p:spTgt>
                                        </p:tgtEl>
                                        <p:attrNameLst>
                                          <p:attrName>style.visibility</p:attrName>
                                        </p:attrNameLst>
                                      </p:cBhvr>
                                      <p:to>
                                        <p:strVal val="visible"/>
                                      </p:to>
                                    </p:set>
                                    <p:animEffect transition="in" filter="fade">
                                      <p:cBhvr>
                                        <p:cTn id="17" dur="2000"/>
                                        <p:tgtEl>
                                          <p:spTgt spid="112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5">
                                            <p:txEl>
                                              <p:pRg st="3" end="3"/>
                                            </p:txEl>
                                          </p:spTgt>
                                        </p:tgtEl>
                                        <p:attrNameLst>
                                          <p:attrName>style.visibility</p:attrName>
                                        </p:attrNameLst>
                                      </p:cBhvr>
                                      <p:to>
                                        <p:strVal val="visible"/>
                                      </p:to>
                                    </p:set>
                                    <p:animEffect transition="in" filter="fade">
                                      <p:cBhvr>
                                        <p:cTn id="22" dur="2000"/>
                                        <p:tgtEl>
                                          <p:spTgt spid="112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5">
                                            <p:txEl>
                                              <p:pRg st="4" end="4"/>
                                            </p:txEl>
                                          </p:spTgt>
                                        </p:tgtEl>
                                        <p:attrNameLst>
                                          <p:attrName>style.visibility</p:attrName>
                                        </p:attrNameLst>
                                      </p:cBhvr>
                                      <p:to>
                                        <p:strVal val="visible"/>
                                      </p:to>
                                    </p:set>
                                    <p:animEffect transition="in" filter="fade">
                                      <p:cBhvr>
                                        <p:cTn id="27" dur="2000"/>
                                        <p:tgtEl>
                                          <p:spTgt spid="112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5">
                                            <p:txEl>
                                              <p:pRg st="5" end="5"/>
                                            </p:txEl>
                                          </p:spTgt>
                                        </p:tgtEl>
                                        <p:attrNameLst>
                                          <p:attrName>style.visibility</p:attrName>
                                        </p:attrNameLst>
                                      </p:cBhvr>
                                      <p:to>
                                        <p:strVal val="visible"/>
                                      </p:to>
                                    </p:set>
                                    <p:animEffect transition="in" filter="fade">
                                      <p:cBhvr>
                                        <p:cTn id="32" dur="2000"/>
                                        <p:tgtEl>
                                          <p:spTgt spid="112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832814" y="868071"/>
            <a:ext cx="731118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المحاسب العمومي:</a:t>
            </a:r>
            <a:endParaRPr kumimoji="0" lang="fr-FR" sz="32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r>
              <a:rPr lang="ar-MA" sz="2400" dirty="0" smtClean="0">
                <a:ln w="31550" cmpd="sng">
                  <a:solidFill>
                    <a:sysClr val="windowText" lastClr="000000"/>
                  </a:solidFill>
                  <a:prstDash val="solid"/>
                </a:ln>
                <a:latin typeface="Arial" pitchFamily="34" charset="0"/>
                <a:cs typeface="Arial" pitchFamily="34" charset="0"/>
              </a:rPr>
              <a:t>يعتبر</a:t>
            </a:r>
            <a:r>
              <a:rPr lang="ar-MA" sz="24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latin typeface="Arial" pitchFamily="34" charset="0"/>
                <a:cs typeface="Arial" pitchFamily="34" charset="0"/>
              </a:rPr>
              <a:t> </a:t>
            </a:r>
            <a:r>
              <a:rPr lang="ar-MA" sz="2400" u="sng" dirty="0" smtClean="0">
                <a:ln w="31550" cmpd="sng">
                  <a:solidFill>
                    <a:sysClr val="windowText" lastClr="000000"/>
                  </a:solidFill>
                  <a:prstDash val="solid"/>
                </a:ln>
                <a:solidFill>
                  <a:sysClr val="windowText" lastClr="000000"/>
                </a:solidFill>
                <a:latin typeface="Arial" pitchFamily="34" charset="0"/>
                <a:cs typeface="Arial" pitchFamily="34" charset="0"/>
              </a:rPr>
              <a:t>مسؤولا شخصيا وماليا </a:t>
            </a:r>
            <a:r>
              <a:rPr lang="ar-MA" sz="2400" dirty="0" smtClean="0">
                <a:ln w="31550" cmpd="sng">
                  <a:solidFill>
                    <a:sysClr val="windowText" lastClr="000000"/>
                  </a:solidFill>
                  <a:prstDash val="solid"/>
                </a:ln>
                <a:latin typeface="Arial" pitchFamily="34" charset="0"/>
                <a:cs typeface="Arial" pitchFamily="34" charset="0"/>
              </a:rPr>
              <a:t>في حدود الاختصاصات المسندة إليه بمقتضى القانون</a:t>
            </a:r>
            <a:endParaRPr kumimoji="0" lang="fr-FR" sz="2400" normalizeH="0" baseline="0" dirty="0" smtClean="0">
              <a:ln w="31550" cmpd="sng">
                <a:solidFill>
                  <a:sysClr val="windowText" lastClr="000000"/>
                </a:solidFill>
                <a:prstDash val="solid"/>
              </a:ln>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من </a:t>
            </a:r>
            <a:r>
              <a:rPr kumimoji="0" lang="ar-MA" sz="2800" b="1" i="0" u="sng" strike="noStrike" cap="none" normalizeH="0" baseline="0" dirty="0" smtClean="0">
                <a:ln>
                  <a:noFill/>
                </a:ln>
                <a:solidFill>
                  <a:srgbClr val="002060"/>
                </a:solidFill>
                <a:effectLst/>
                <a:latin typeface="Arial" pitchFamily="34" charset="0"/>
                <a:ea typeface="Times New Roman" pitchFamily="18" charset="0"/>
                <a:cs typeface="Arial" pitchFamily="34" charset="0"/>
              </a:rPr>
              <a:t>المهام الأساسية المنوطة بالمحاسبين العموميين</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مراقبة الأوامر بالصرف و الحوالات والتأشير عليها وأداء مبالغها.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المحافظة على الأموال والقيم المعهود إليهم بحراستها.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استخلاص حقوق الدولة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التكفل بأوامر المداخيل التي يسلمها لهم الآمر بالصرف.</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استيفاء و استخلاص مستحقات الهيئة العمومية المثبتة التي يتوفرون على سند يتعلق بها.</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1">
                                            <p:txEl>
                                              <p:pRg st="0" end="0"/>
                                            </p:txEl>
                                          </p:spTgt>
                                        </p:tgtEl>
                                        <p:attrNameLst>
                                          <p:attrName>style.visibility</p:attrName>
                                        </p:attrNameLst>
                                      </p:cBhvr>
                                      <p:to>
                                        <p:strVal val="visible"/>
                                      </p:to>
                                    </p:set>
                                    <p:anim calcmode="lin" valueType="num">
                                      <p:cBhvr additive="base">
                                        <p:cTn id="7" dur="500" fill="hold"/>
                                        <p:tgtEl>
                                          <p:spTgt spid="102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1">
                                            <p:txEl>
                                              <p:pRg st="1" end="1"/>
                                            </p:txEl>
                                          </p:spTgt>
                                        </p:tgtEl>
                                        <p:attrNameLst>
                                          <p:attrName>style.visibility</p:attrName>
                                        </p:attrNameLst>
                                      </p:cBhvr>
                                      <p:to>
                                        <p:strVal val="visible"/>
                                      </p:to>
                                    </p:set>
                                    <p:anim calcmode="lin" valueType="num">
                                      <p:cBhvr additive="base">
                                        <p:cTn id="13" dur="500" fill="hold"/>
                                        <p:tgtEl>
                                          <p:spTgt spid="1024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1">
                                            <p:txEl>
                                              <p:pRg st="2" end="2"/>
                                            </p:txEl>
                                          </p:spTgt>
                                        </p:tgtEl>
                                        <p:attrNameLst>
                                          <p:attrName>style.visibility</p:attrName>
                                        </p:attrNameLst>
                                      </p:cBhvr>
                                      <p:to>
                                        <p:strVal val="visible"/>
                                      </p:to>
                                    </p:set>
                                    <p:anim calcmode="lin" valueType="num">
                                      <p:cBhvr additive="base">
                                        <p:cTn id="19" dur="500" fill="hold"/>
                                        <p:tgtEl>
                                          <p:spTgt spid="1024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1">
                                            <p:txEl>
                                              <p:pRg st="3" end="3"/>
                                            </p:txEl>
                                          </p:spTgt>
                                        </p:tgtEl>
                                        <p:attrNameLst>
                                          <p:attrName>style.visibility</p:attrName>
                                        </p:attrNameLst>
                                      </p:cBhvr>
                                      <p:to>
                                        <p:strVal val="visible"/>
                                      </p:to>
                                    </p:set>
                                    <p:anim calcmode="lin" valueType="num">
                                      <p:cBhvr additive="base">
                                        <p:cTn id="25" dur="500" fill="hold"/>
                                        <p:tgtEl>
                                          <p:spTgt spid="1024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1">
                                            <p:txEl>
                                              <p:pRg st="4" end="4"/>
                                            </p:txEl>
                                          </p:spTgt>
                                        </p:tgtEl>
                                        <p:attrNameLst>
                                          <p:attrName>style.visibility</p:attrName>
                                        </p:attrNameLst>
                                      </p:cBhvr>
                                      <p:to>
                                        <p:strVal val="visible"/>
                                      </p:to>
                                    </p:set>
                                    <p:anim calcmode="lin" valueType="num">
                                      <p:cBhvr additive="base">
                                        <p:cTn id="31" dur="500" fill="hold"/>
                                        <p:tgtEl>
                                          <p:spTgt spid="1024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1">
                                            <p:txEl>
                                              <p:pRg st="5" end="5"/>
                                            </p:txEl>
                                          </p:spTgt>
                                        </p:tgtEl>
                                        <p:attrNameLst>
                                          <p:attrName>style.visibility</p:attrName>
                                        </p:attrNameLst>
                                      </p:cBhvr>
                                      <p:to>
                                        <p:strVal val="visible"/>
                                      </p:to>
                                    </p:set>
                                    <p:anim calcmode="lin" valueType="num">
                                      <p:cBhvr additive="base">
                                        <p:cTn id="37" dur="500" fill="hold"/>
                                        <p:tgtEl>
                                          <p:spTgt spid="1024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241">
                                            <p:txEl>
                                              <p:pRg st="6" end="6"/>
                                            </p:txEl>
                                          </p:spTgt>
                                        </p:tgtEl>
                                        <p:attrNameLst>
                                          <p:attrName>style.visibility</p:attrName>
                                        </p:attrNameLst>
                                      </p:cBhvr>
                                      <p:to>
                                        <p:strVal val="visible"/>
                                      </p:to>
                                    </p:set>
                                    <p:anim calcmode="lin" valueType="num">
                                      <p:cBhvr additive="base">
                                        <p:cTn id="43" dur="500" fill="hold"/>
                                        <p:tgtEl>
                                          <p:spTgt spid="1024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241">
                                            <p:txEl>
                                              <p:pRg st="7" end="7"/>
                                            </p:txEl>
                                          </p:spTgt>
                                        </p:tgtEl>
                                        <p:attrNameLst>
                                          <p:attrName>style.visibility</p:attrName>
                                        </p:attrNameLst>
                                      </p:cBhvr>
                                      <p:to>
                                        <p:strVal val="visible"/>
                                      </p:to>
                                    </p:set>
                                    <p:anim calcmode="lin" valueType="num">
                                      <p:cBhvr additive="base">
                                        <p:cTn id="49" dur="500" fill="hold"/>
                                        <p:tgtEl>
                                          <p:spTgt spid="1024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1640" y="1268761"/>
            <a:ext cx="7056783" cy="6647974"/>
          </a:xfrm>
          <a:prstGeom prst="rect">
            <a:avLst/>
          </a:prstGeom>
          <a:noFill/>
        </p:spPr>
        <p:txBody>
          <a:bodyPr wrap="square" lIns="91440" tIns="45720" rIns="91440" bIns="45720">
            <a:spAutoFit/>
          </a:bodyPr>
          <a:lstStyle/>
          <a:p>
            <a:pPr algn="ctr" rtl="1"/>
            <a:endParaRPr lang="ar-S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rtl="1"/>
            <a:endPar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514350" indent="-514350" algn="ctr" rtl="1"/>
            <a:r>
              <a:rPr lang="ar-MA"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أولا </a:t>
            </a:r>
            <a:r>
              <a:rPr lang="fr-F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الميزانية وقانون المالية</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514350" indent="-514350" algn="ctr" rtl="1"/>
            <a:r>
              <a:rPr lang="ar-MA"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ثانيا </a:t>
            </a:r>
            <a:r>
              <a:rPr lang="fr-F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القواعد </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الأساسية لإعداد الميزانية</a:t>
            </a:r>
            <a:endPar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514350" indent="-514350" algn="ctr" rtl="1"/>
            <a:r>
              <a:rPr lang="ar-MA"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ثالثا </a:t>
            </a:r>
            <a:r>
              <a:rPr lang="fr-F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المتدخلون في عملية تنفيذ الميزانية</a:t>
            </a:r>
            <a:endPar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rtl="1">
              <a:buFont typeface="Wingdings" pitchFamily="2" charset="2"/>
              <a:buChar char="q"/>
            </a:pPr>
            <a:r>
              <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الأمر</a:t>
            </a:r>
            <a:r>
              <a:rPr lang="ar-M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 بالصرف </a:t>
            </a:r>
            <a:r>
              <a:rPr lang="ar-M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المحاسب</a:t>
            </a:r>
            <a:r>
              <a:rPr lang="ar-M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 العمومي</a:t>
            </a:r>
            <a:r>
              <a:rPr lang="ar-M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a:t>
            </a:r>
            <a:r>
              <a:rPr lang="fr-F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M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والمراقبون</a:t>
            </a:r>
            <a:endPar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rtl="1">
              <a:buFont typeface="Wingdings" pitchFamily="2" charset="2"/>
              <a:buChar char="ü"/>
            </a:pPr>
            <a:r>
              <a:rPr lang="ar-MA" sz="2400" b="1" dirty="0" smtClean="0">
                <a:ln w="1905"/>
                <a:effectLst>
                  <a:innerShdw blurRad="69850" dist="43180" dir="5400000">
                    <a:srgbClr val="000000">
                      <a:alpha val="65000"/>
                    </a:srgbClr>
                  </a:innerShdw>
                </a:effectLst>
              </a:rPr>
              <a:t>المهام</a:t>
            </a:r>
            <a:r>
              <a:rPr lang="ar-SA" sz="2400" b="1" dirty="0" smtClean="0">
                <a:ln w="1905"/>
                <a:effectLst>
                  <a:innerShdw blurRad="69850" dist="43180" dir="5400000">
                    <a:srgbClr val="000000">
                      <a:alpha val="65000"/>
                    </a:srgbClr>
                  </a:innerShdw>
                </a:effectLst>
              </a:rPr>
              <a:t> و المسؤوليات</a:t>
            </a:r>
            <a:endParaRPr lang="ar-MA" sz="2400" b="1" dirty="0" smtClean="0">
              <a:ln w="1905"/>
              <a:effectLst>
                <a:innerShdw blurRad="69850" dist="43180" dir="5400000">
                  <a:srgbClr val="000000">
                    <a:alpha val="65000"/>
                  </a:srgbClr>
                </a:innerShdw>
              </a:effectLst>
            </a:endParaRPr>
          </a:p>
          <a:p>
            <a:pPr algn="ctr" rtl="1">
              <a:buFont typeface="Wingdings" pitchFamily="2" charset="2"/>
              <a:buChar char="ü"/>
            </a:pPr>
            <a:r>
              <a:rPr lang="ar-MA" sz="2400" b="1" dirty="0" smtClean="0">
                <a:ln w="1905"/>
                <a:effectLst>
                  <a:innerShdw blurRad="69850" dist="43180" dir="5400000">
                    <a:srgbClr val="000000">
                      <a:alpha val="65000"/>
                    </a:srgbClr>
                  </a:innerShdw>
                </a:effectLst>
              </a:rPr>
              <a:t>المخالفات و العقوبات</a:t>
            </a:r>
            <a:endParaRPr lang="ar-SA" sz="3200" b="1" dirty="0" smtClean="0">
              <a:ln w="1905"/>
              <a:effectLst>
                <a:innerShdw blurRad="69850" dist="43180" dir="5400000">
                  <a:srgbClr val="000000">
                    <a:alpha val="65000"/>
                  </a:srgbClr>
                </a:innerShdw>
              </a:effectLst>
            </a:endParaRPr>
          </a:p>
          <a:p>
            <a:pPr marL="514350" indent="-514350" algn="ctr" rtl="1"/>
            <a:r>
              <a:rPr lang="ar-MA"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رابعا </a:t>
            </a:r>
            <a:r>
              <a:rPr lang="fr-F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تنفيذ الميزانية </a:t>
            </a:r>
          </a:p>
          <a:p>
            <a:pPr marL="514350" indent="-514350" algn="ctr" rtl="1"/>
            <a:r>
              <a:rPr lang="ar-MA"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خامسا </a:t>
            </a:r>
            <a:r>
              <a:rPr lang="fr-FR"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مراقبة </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أعمال الأمرين بالصرف و المحاسبين </a:t>
            </a:r>
          </a:p>
          <a:p>
            <a:pPr algn="ctr" rtl="1"/>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العموميين و من في حكمهم</a:t>
            </a:r>
          </a:p>
          <a:p>
            <a:pPr algn="ctr" rtl="1"/>
            <a:endParaRPr lang="ar-SA"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rtl="1"/>
            <a:endPar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rtl="1"/>
            <a:endParaRPr lang="ar-SA"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rtl="1"/>
            <a:endParaRPr lang="ar-SA"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rtl="1"/>
            <a:endParaRPr lang="fr-FR"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p:cNvSpPr/>
          <p:nvPr/>
        </p:nvSpPr>
        <p:spPr>
          <a:xfrm>
            <a:off x="2267744" y="836712"/>
            <a:ext cx="5341527" cy="923330"/>
          </a:xfrm>
          <a:prstGeom prst="rect">
            <a:avLst/>
          </a:prstGeom>
          <a:effectLst>
            <a:glow rad="228600">
              <a:schemeClr val="accent5">
                <a:satMod val="175000"/>
                <a:alpha val="40000"/>
              </a:schemeClr>
            </a:glow>
          </a:effectLst>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ar-SA"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إعداد و تنفيذ الميزانية </a:t>
            </a: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763688" y="1628800"/>
            <a:ext cx="648603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مراقبة صحة الاستخلاص وإدراجه في بابه والتحقق من الوثائق المثبتة للاستخلاص.</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مراقبة صحة الدين المطلوب منه تسويته وأداؤه .التحقق من:</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 typeface="Wingdings" pitchFamily="2" charset="2"/>
              <a:buChar char="ü"/>
              <a:tabLst/>
            </a:pPr>
            <a:r>
              <a:rPr kumimoji="0" lang="ar-MA" sz="2800" b="0" i="0" u="none" strike="noStrike" cap="none" normalizeH="0" baseline="0" dirty="0" smtClean="0">
                <a:ln>
                  <a:noFill/>
                </a:ln>
                <a:solidFill>
                  <a:srgbClr val="CC00CC"/>
                </a:solidFill>
                <a:effectLst/>
                <a:latin typeface="Arial" pitchFamily="34" charset="0"/>
                <a:ea typeface="Times New Roman" pitchFamily="18" charset="0"/>
                <a:cs typeface="Arial" pitchFamily="34" charset="0"/>
              </a:rPr>
              <a:t>صفة الآمر بالصرف.</a:t>
            </a:r>
            <a:endParaRPr kumimoji="0" lang="fr-FR" sz="1000" b="0" i="0" u="none" strike="noStrike" cap="none" normalizeH="0" baseline="0" dirty="0" smtClean="0">
              <a:ln>
                <a:noFill/>
              </a:ln>
              <a:solidFill>
                <a:srgbClr val="CC00CC"/>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 typeface="Wingdings" pitchFamily="2" charset="2"/>
              <a:buChar char="ü"/>
              <a:tabLst/>
            </a:pPr>
            <a:r>
              <a:rPr kumimoji="0" lang="ar-MA" sz="2800" b="0" i="0" u="none" strike="noStrike" cap="none" normalizeH="0" baseline="0" dirty="0" smtClean="0">
                <a:ln>
                  <a:noFill/>
                </a:ln>
                <a:solidFill>
                  <a:srgbClr val="CC00CC"/>
                </a:solidFill>
                <a:effectLst/>
                <a:latin typeface="Arial" pitchFamily="34" charset="0"/>
                <a:ea typeface="Times New Roman" pitchFamily="18" charset="0"/>
                <a:cs typeface="Arial" pitchFamily="34" charset="0"/>
              </a:rPr>
              <a:t>    توفر الاعتمادات.</a:t>
            </a:r>
            <a:endParaRPr kumimoji="0" lang="fr-FR" sz="1000" b="0" i="0" u="none" strike="noStrike" cap="none" normalizeH="0" baseline="0" dirty="0" smtClean="0">
              <a:ln>
                <a:noFill/>
              </a:ln>
              <a:solidFill>
                <a:srgbClr val="CC00CC"/>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 typeface="Wingdings" pitchFamily="2" charset="2"/>
              <a:buChar char="ü"/>
              <a:tabLst/>
            </a:pPr>
            <a:r>
              <a:rPr kumimoji="0" lang="ar-MA" sz="2800" b="0" i="0" u="none" strike="noStrike" cap="none" normalizeH="0" baseline="0" dirty="0" smtClean="0">
                <a:ln>
                  <a:noFill/>
                </a:ln>
                <a:solidFill>
                  <a:srgbClr val="CC00CC"/>
                </a:solidFill>
                <a:effectLst/>
                <a:latin typeface="Arial" pitchFamily="34" charset="0"/>
                <a:ea typeface="Times New Roman" pitchFamily="18" charset="0"/>
                <a:cs typeface="Arial" pitchFamily="34" charset="0"/>
              </a:rPr>
              <a:t>   تقديم الوثائق المثبتة تطبيقا للنصوص التنظيمية الجاري بها العمل.</a:t>
            </a:r>
            <a:endParaRPr kumimoji="0" lang="ar-MA" sz="2400" b="0" i="0" u="none" strike="noStrike" cap="none" normalizeH="0" baseline="0" dirty="0" smtClean="0">
              <a:ln>
                <a:noFill/>
              </a:ln>
              <a:solidFill>
                <a:srgbClr val="CC00CC"/>
              </a:solidFill>
              <a:effectLst/>
              <a:latin typeface="Arial" pitchFamily="34" charset="0"/>
              <a:cs typeface="Arial"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7">
                                            <p:txEl>
                                              <p:pRg st="0" end="0"/>
                                            </p:txEl>
                                          </p:spTgt>
                                        </p:tgtEl>
                                        <p:attrNameLst>
                                          <p:attrName>style.visibility</p:attrName>
                                        </p:attrNameLst>
                                      </p:cBhvr>
                                      <p:to>
                                        <p:strVal val="visible"/>
                                      </p:to>
                                    </p:set>
                                    <p:animEffect transition="in" filter="wipe(down)">
                                      <p:cBhvr>
                                        <p:cTn id="7" dur="500"/>
                                        <p:tgtEl>
                                          <p:spTgt spid="9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217">
                                            <p:txEl>
                                              <p:pRg st="1" end="1"/>
                                            </p:txEl>
                                          </p:spTgt>
                                        </p:tgtEl>
                                        <p:attrNameLst>
                                          <p:attrName>style.visibility</p:attrName>
                                        </p:attrNameLst>
                                      </p:cBhvr>
                                      <p:to>
                                        <p:strVal val="visible"/>
                                      </p:to>
                                    </p:set>
                                    <p:animEffect transition="in" filter="wipe(down)">
                                      <p:cBhvr>
                                        <p:cTn id="12" dur="500"/>
                                        <p:tgtEl>
                                          <p:spTgt spid="92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217">
                                            <p:txEl>
                                              <p:pRg st="2" end="2"/>
                                            </p:txEl>
                                          </p:spTgt>
                                        </p:tgtEl>
                                        <p:attrNameLst>
                                          <p:attrName>style.visibility</p:attrName>
                                        </p:attrNameLst>
                                      </p:cBhvr>
                                      <p:to>
                                        <p:strVal val="visible"/>
                                      </p:to>
                                    </p:set>
                                    <p:animEffect transition="in" filter="wipe(down)">
                                      <p:cBhvr>
                                        <p:cTn id="17" dur="500"/>
                                        <p:tgtEl>
                                          <p:spTgt spid="92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217">
                                            <p:txEl>
                                              <p:pRg st="3" end="3"/>
                                            </p:txEl>
                                          </p:spTgt>
                                        </p:tgtEl>
                                        <p:attrNameLst>
                                          <p:attrName>style.visibility</p:attrName>
                                        </p:attrNameLst>
                                      </p:cBhvr>
                                      <p:to>
                                        <p:strVal val="visible"/>
                                      </p:to>
                                    </p:set>
                                    <p:animEffect transition="in" filter="wipe(down)">
                                      <p:cBhvr>
                                        <p:cTn id="22" dur="500"/>
                                        <p:tgtEl>
                                          <p:spTgt spid="92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217">
                                            <p:txEl>
                                              <p:pRg st="4" end="4"/>
                                            </p:txEl>
                                          </p:spTgt>
                                        </p:tgtEl>
                                        <p:attrNameLst>
                                          <p:attrName>style.visibility</p:attrName>
                                        </p:attrNameLst>
                                      </p:cBhvr>
                                      <p:to>
                                        <p:strVal val="visible"/>
                                      </p:to>
                                    </p:set>
                                    <p:animEffect transition="in" filter="wipe(down)">
                                      <p:cBhvr>
                                        <p:cTn id="27" dur="500"/>
                                        <p:tgtEl>
                                          <p:spTgt spid="92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548680"/>
            <a:ext cx="7498080" cy="5699720"/>
          </a:xfrm>
        </p:spPr>
        <p:txBody>
          <a:bodyPr>
            <a:normAutofit fontScale="77500" lnSpcReduction="20000"/>
          </a:bodyPr>
          <a:lstStyle/>
          <a:p>
            <a:pPr lvl="0" indent="450850" algn="r" rtl="1" eaLnBrk="0" fontAlgn="base" hangingPunct="0">
              <a:spcBef>
                <a:spcPct val="0"/>
              </a:spcBef>
              <a:spcAft>
                <a:spcPct val="0"/>
              </a:spcAft>
            </a:pPr>
            <a:endParaRPr lang="ar-MA" dirty="0" smtClean="0">
              <a:latin typeface="Arial" pitchFamily="34" charset="0"/>
              <a:ea typeface="Times New Roman" pitchFamily="18" charset="0"/>
              <a:cs typeface="Arial" pitchFamily="34" charset="0"/>
            </a:endParaRPr>
          </a:p>
          <a:p>
            <a:pPr indent="450850" algn="r" rtl="1" eaLnBrk="0" fontAlgn="base" hangingPunct="0">
              <a:spcBef>
                <a:spcPct val="0"/>
              </a:spcBef>
              <a:spcAft>
                <a:spcPct val="0"/>
              </a:spcAft>
              <a:buClr>
                <a:schemeClr val="tx1"/>
              </a:buClr>
              <a:buFont typeface="Wingdings" pitchFamily="2" charset="2"/>
              <a:buChar char="v"/>
            </a:pPr>
            <a:r>
              <a:rPr lang="ar-MA" sz="3100" b="1" u="sng" dirty="0" smtClean="0">
                <a:latin typeface="Arial" pitchFamily="34" charset="0"/>
                <a:ea typeface="Times New Roman" pitchFamily="18" charset="0"/>
                <a:cs typeface="Arial" pitchFamily="34" charset="0"/>
              </a:rPr>
              <a:t>و لا يمكن الجمع بين مهام آمر بالصرف ومحاسب عمومي إلا إذا نصت على ذلك مقتضيات مخالفة.   </a:t>
            </a:r>
            <a:endParaRPr lang="ar-MA" sz="2800" b="1" u="sng"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buNone/>
            </a:pPr>
            <a:endParaRPr lang="ar-MA" sz="2800" b="1" dirty="0" smtClean="0">
              <a:latin typeface="Arial" pitchFamily="34" charset="0"/>
              <a:ea typeface="Times New Roman" pitchFamily="18" charset="0"/>
              <a:cs typeface="Arial" pitchFamily="34" charset="0"/>
            </a:endParaRPr>
          </a:p>
          <a:p>
            <a:pPr indent="450850" algn="r" rtl="1" eaLnBrk="0" fontAlgn="base" hangingPunct="0">
              <a:spcBef>
                <a:spcPct val="0"/>
              </a:spcBef>
              <a:spcAft>
                <a:spcPct val="0"/>
              </a:spcAft>
              <a:buClr>
                <a:schemeClr val="tx1"/>
              </a:buClr>
              <a:buFont typeface="Wingdings" pitchFamily="2" charset="2"/>
              <a:buChar char="v"/>
            </a:pPr>
            <a:r>
              <a:rPr lang="ar-MA" sz="31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المراقبون الماليون:</a:t>
            </a:r>
            <a:endParaRPr lang="fr-FR" sz="31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endParaRPr lang="ar-MA" sz="2800" dirty="0"/>
          </a:p>
          <a:p>
            <a:pPr lvl="0" indent="450850" algn="r" rtl="1" eaLnBrk="0" fontAlgn="base" hangingPunct="0">
              <a:spcBef>
                <a:spcPct val="0"/>
              </a:spcBef>
              <a:spcAft>
                <a:spcPct val="0"/>
              </a:spcAft>
              <a:buNone/>
            </a:pPr>
            <a:r>
              <a:rPr lang="ar-MA" sz="2900" dirty="0" smtClean="0">
                <a:latin typeface="Arial" pitchFamily="34" charset="0"/>
                <a:cs typeface="Arial" pitchFamily="34" charset="0"/>
              </a:rPr>
              <a:t>يعتبر </a:t>
            </a:r>
            <a:r>
              <a:rPr lang="ar-MA" sz="2900" b="1" dirty="0" smtClean="0">
                <a:latin typeface="Arial" pitchFamily="34" charset="0"/>
                <a:cs typeface="Arial" pitchFamily="34" charset="0"/>
              </a:rPr>
              <a:t>مراقبو الالتزام بالنفقات والمراقبون الماليون </a:t>
            </a:r>
            <a:r>
              <a:rPr lang="ar-MA" sz="2900" dirty="0" smtClean="0">
                <a:latin typeface="Arial" pitchFamily="34" charset="0"/>
                <a:cs typeface="Arial" pitchFamily="34" charset="0"/>
              </a:rPr>
              <a:t>مسؤولين </a:t>
            </a:r>
            <a:r>
              <a:rPr lang="ar-MA" sz="2900" b="1" dirty="0" smtClean="0">
                <a:latin typeface="Arial" pitchFamily="34" charset="0"/>
                <a:cs typeface="Arial" pitchFamily="34" charset="0"/>
              </a:rPr>
              <a:t>بصفة شخصية </a:t>
            </a:r>
            <a:r>
              <a:rPr lang="ar-MA" sz="2900" dirty="0" smtClean="0">
                <a:latin typeface="Arial" pitchFamily="34" charset="0"/>
                <a:cs typeface="Arial" pitchFamily="34" charset="0"/>
              </a:rPr>
              <a:t>عن أعمال المراقبة المقررة طبقا للنصوص التشريعية والتنظيمية الجاري بها العمل.</a:t>
            </a:r>
          </a:p>
          <a:p>
            <a:pPr indent="450850" algn="r" rtl="1" eaLnBrk="0" fontAlgn="base" hangingPunct="0">
              <a:spcBef>
                <a:spcPct val="0"/>
              </a:spcBef>
              <a:spcAft>
                <a:spcPct val="0"/>
              </a:spcAft>
              <a:buNone/>
            </a:pPr>
            <a:r>
              <a:rPr lang="ar-MA" sz="2900" dirty="0" smtClean="0">
                <a:latin typeface="Arial" pitchFamily="34" charset="0"/>
                <a:cs typeface="Arial" pitchFamily="34" charset="0"/>
              </a:rPr>
              <a:t>إذ يجب عليهم أن يتأكدوا من</a:t>
            </a:r>
            <a:r>
              <a:rPr lang="fr-FR" sz="2900" dirty="0" smtClean="0">
                <a:latin typeface="Arial" pitchFamily="34" charset="0"/>
                <a:cs typeface="Arial" pitchFamily="34" charset="0"/>
              </a:rPr>
              <a:t>:</a:t>
            </a:r>
            <a:r>
              <a:rPr lang="ar-MA" sz="2900" dirty="0" smtClean="0">
                <a:latin typeface="Arial" pitchFamily="34" charset="0"/>
                <a:cs typeface="Arial" pitchFamily="34" charset="0"/>
              </a:rPr>
              <a:t> </a:t>
            </a:r>
          </a:p>
          <a:p>
            <a:pPr indent="450850" algn="r" rtl="1" eaLnBrk="0" fontAlgn="base" hangingPunct="0">
              <a:spcBef>
                <a:spcPct val="0"/>
              </a:spcBef>
              <a:spcAft>
                <a:spcPct val="0"/>
              </a:spcAft>
            </a:pPr>
            <a:r>
              <a:rPr lang="ar-MA" sz="2900" dirty="0" smtClean="0">
                <a:latin typeface="Arial" pitchFamily="34" charset="0"/>
                <a:cs typeface="Arial" pitchFamily="34" charset="0"/>
              </a:rPr>
              <a:t>توفر الاعتمادات</a:t>
            </a:r>
            <a:endParaRPr lang="fr-FR" sz="2900" dirty="0" smtClean="0">
              <a:latin typeface="Arial" pitchFamily="34" charset="0"/>
              <a:cs typeface="Arial" pitchFamily="34" charset="0"/>
            </a:endParaRPr>
          </a:p>
          <a:p>
            <a:pPr indent="450850" algn="r" rtl="1" eaLnBrk="0" fontAlgn="base" hangingPunct="0">
              <a:spcBef>
                <a:spcPct val="0"/>
              </a:spcBef>
              <a:spcAft>
                <a:spcPct val="0"/>
              </a:spcAft>
            </a:pPr>
            <a:r>
              <a:rPr lang="ar-MA" sz="2900" dirty="0" smtClean="0">
                <a:latin typeface="Arial" pitchFamily="34" charset="0"/>
                <a:cs typeface="Arial" pitchFamily="34" charset="0"/>
              </a:rPr>
              <a:t>مطابقة مشروع الصفقة للنصوص المتعلقة بإبرام الصفقات العمومية</a:t>
            </a:r>
            <a:endParaRPr lang="fr-FR" sz="2900" dirty="0" smtClean="0">
              <a:latin typeface="Arial" pitchFamily="34" charset="0"/>
              <a:cs typeface="Arial" pitchFamily="34" charset="0"/>
            </a:endParaRPr>
          </a:p>
          <a:p>
            <a:pPr indent="450850" algn="r" rtl="1" eaLnBrk="0" fontAlgn="base" hangingPunct="0">
              <a:spcBef>
                <a:spcPct val="0"/>
              </a:spcBef>
              <a:spcAft>
                <a:spcPct val="0"/>
              </a:spcAft>
            </a:pPr>
            <a:r>
              <a:rPr lang="ar-MA" sz="2900" dirty="0" smtClean="0">
                <a:latin typeface="Arial" pitchFamily="34" charset="0"/>
                <a:cs typeface="Arial" pitchFamily="34" charset="0"/>
              </a:rPr>
              <a:t> توفر المنصب المالي</a:t>
            </a:r>
            <a:endParaRPr lang="fr-FR" sz="2900" dirty="0" smtClean="0">
              <a:latin typeface="Arial" pitchFamily="34" charset="0"/>
              <a:cs typeface="Arial" pitchFamily="34" charset="0"/>
            </a:endParaRPr>
          </a:p>
          <a:p>
            <a:pPr indent="450850" algn="r" rtl="1" eaLnBrk="0" fontAlgn="base" hangingPunct="0">
              <a:spcBef>
                <a:spcPct val="0"/>
              </a:spcBef>
              <a:spcAft>
                <a:spcPct val="0"/>
              </a:spcAft>
            </a:pPr>
            <a:r>
              <a:rPr lang="ar-MA" sz="2900" dirty="0" smtClean="0">
                <a:latin typeface="Arial" pitchFamily="34" charset="0"/>
                <a:cs typeface="Arial" pitchFamily="34" charset="0"/>
              </a:rPr>
              <a:t>كون مبلغ الالتزام يشمل مجموع النفقة التي تلتزم بها الإدارة</a:t>
            </a:r>
            <a:endParaRPr lang="fr-FR" sz="2900" dirty="0" smtClean="0">
              <a:latin typeface="Arial" pitchFamily="34" charset="0"/>
              <a:cs typeface="Arial" pitchFamily="34" charset="0"/>
            </a:endParaRPr>
          </a:p>
          <a:p>
            <a:pPr indent="450850" algn="r" rtl="1" eaLnBrk="0" fontAlgn="base" hangingPunct="0">
              <a:spcBef>
                <a:spcPct val="0"/>
              </a:spcBef>
              <a:spcAft>
                <a:spcPct val="0"/>
              </a:spcAft>
            </a:pPr>
            <a:r>
              <a:rPr lang="ar-MA" sz="2900" dirty="0" smtClean="0">
                <a:latin typeface="Arial" pitchFamily="34" charset="0"/>
                <a:cs typeface="Arial" pitchFamily="34" charset="0"/>
              </a:rPr>
              <a:t>صفة الاشخاص المؤهلين للتوقيع على اقتراحات الالتزام بالنفقات ...</a:t>
            </a:r>
          </a:p>
          <a:p>
            <a:pPr indent="450850" algn="r" rtl="1" eaLnBrk="0" fontAlgn="base" hangingPunct="0">
              <a:spcBef>
                <a:spcPct val="0"/>
              </a:spcBef>
              <a:spcAft>
                <a:spcPct val="0"/>
              </a:spcAft>
              <a:buNone/>
            </a:pPr>
            <a:endParaRPr lang="ar-MA" sz="2900" dirty="0" smtClean="0">
              <a:latin typeface="Arial" pitchFamily="34" charset="0"/>
              <a:ea typeface="Times New Roman" pitchFamily="18" charset="0"/>
              <a:cs typeface="Arial" pitchFamily="34" charset="0"/>
            </a:endParaRPr>
          </a:p>
          <a:p>
            <a:pPr indent="450850" algn="r" rtl="1" eaLnBrk="0" fontAlgn="base" hangingPunct="0">
              <a:spcBef>
                <a:spcPct val="0"/>
              </a:spcBef>
              <a:spcAft>
                <a:spcPct val="0"/>
              </a:spcAft>
              <a:buNone/>
            </a:pPr>
            <a:r>
              <a:rPr lang="ar-MA" sz="2900" b="1" dirty="0" smtClean="0">
                <a:latin typeface="Arial" pitchFamily="34" charset="0"/>
                <a:ea typeface="Times New Roman" pitchFamily="18" charset="0"/>
                <a:cs typeface="Arial" pitchFamily="34" charset="0"/>
              </a:rPr>
              <a:t>ويعتبر كل آمر بالصرف أو مراقب أو محاسب عمومي مسؤولا عن القرارات التي اتخذها أو اشر عليها أو نفذها من تاريخ استلامه لمهامه إلى تاريخ انقطاعه عنها.</a:t>
            </a:r>
            <a:endParaRPr lang="fr-FR" sz="2900" b="1" dirty="0" smtClean="0">
              <a:latin typeface="Arial" pitchFamily="34" charset="0"/>
              <a:cs typeface="Arial" pitchFamily="34" charset="0"/>
            </a:endParaRPr>
          </a:p>
          <a:p>
            <a:pPr lvl="0" indent="450850" algn="r" rtl="1" eaLnBrk="0" fontAlgn="base" hangingPunct="0">
              <a:spcBef>
                <a:spcPct val="0"/>
              </a:spcBef>
              <a:spcAft>
                <a:spcPct val="0"/>
              </a:spcAft>
              <a:buNone/>
            </a:pPr>
            <a:endParaRPr lang="ar-MA" sz="28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slide(fromBottom)">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slide(fromBottom)">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slide(fromBottom)">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slide(fromBottom)">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slide(fromBottom)">
                                      <p:cBhvr>
                                        <p:cTn id="5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1700809"/>
            <a:ext cx="6480720"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a:r>
              <a:rPr lang="ar-MA"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المخالفات و العقوبات </a:t>
            </a:r>
            <a:endParaRPr lang="fr-F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ar-MA"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ar-MA" sz="2400" dirty="0" smtClean="0"/>
              <a:t>(قانون رقم 62.99 المتعلق بمدونة المحاكم المالية.)</a:t>
            </a:r>
            <a:endParaRPr lang="fr-FR" sz="5400" dirty="0" smtClean="0"/>
          </a:p>
          <a:p>
            <a:pPr algn="ctr"/>
            <a:endParaRPr lang="fr-F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31640" y="620688"/>
            <a:ext cx="7498080" cy="5256584"/>
          </a:xfrm>
        </p:spPr>
        <p:txBody>
          <a:bodyPr>
            <a:normAutofit fontScale="85000" lnSpcReduction="20000"/>
          </a:bodyPr>
          <a:lstStyle/>
          <a:p>
            <a:pPr algn="r">
              <a:buNone/>
            </a:pPr>
            <a:r>
              <a:rPr lang="ar-MA" dirty="0" smtClean="0"/>
              <a:t>  يخضع كل </a:t>
            </a:r>
            <a:r>
              <a:rPr lang="ar-MA" b="1" dirty="0" smtClean="0"/>
              <a:t>آمر بالصرف </a:t>
            </a:r>
            <a:r>
              <a:rPr lang="ar-MA" dirty="0" smtClean="0"/>
              <a:t>أو </a:t>
            </a:r>
            <a:r>
              <a:rPr lang="ar-MA" b="1" dirty="0" smtClean="0"/>
              <a:t>آمر مساعد بالصرف </a:t>
            </a:r>
            <a:r>
              <a:rPr lang="ar-MA" dirty="0" smtClean="0"/>
              <a:t>أو</a:t>
            </a:r>
            <a:r>
              <a:rPr lang="ar-MA" b="1" dirty="0" smtClean="0"/>
              <a:t> </a:t>
            </a:r>
            <a:r>
              <a:rPr lang="ar-MA" b="1" dirty="0" smtClean="0">
                <a:cs typeface="Arabic Transparent" pitchFamily="2" charset="-78"/>
              </a:rPr>
              <a:t>مسؤول</a:t>
            </a:r>
            <a:r>
              <a:rPr lang="ar-MA" b="1" dirty="0" smtClean="0"/>
              <a:t> </a:t>
            </a:r>
            <a:r>
              <a:rPr lang="ar-MA" dirty="0" smtClean="0"/>
              <a:t>وكدا كل </a:t>
            </a:r>
            <a:r>
              <a:rPr lang="ar-MA" b="1" dirty="0" smtClean="0"/>
              <a:t>موظف</a:t>
            </a:r>
            <a:r>
              <a:rPr lang="ar-MA" dirty="0" smtClean="0"/>
              <a:t> أو</a:t>
            </a:r>
            <a:r>
              <a:rPr lang="ar-MA" b="1" dirty="0" smtClean="0"/>
              <a:t> عون </a:t>
            </a:r>
            <a:r>
              <a:rPr lang="ar-MA" dirty="0" smtClean="0"/>
              <a:t>يعمل تحت سلطتهم أو لحسابهم </a:t>
            </a:r>
            <a:r>
              <a:rPr lang="ar-MA" dirty="0" smtClean="0">
                <a:latin typeface="Arial" pitchFamily="34" charset="0"/>
                <a:cs typeface="Arial" pitchFamily="34" charset="0"/>
              </a:rPr>
              <a:t>إذ</a:t>
            </a:r>
            <a:r>
              <a:rPr lang="ar-MA" dirty="0" smtClean="0"/>
              <a:t>ا ارتكبوا أثناء مزاولة مهامهم إحدى المخالفات المنصوص عليها قانونيا .</a:t>
            </a:r>
            <a:endParaRPr lang="fr-FR" dirty="0" smtClean="0"/>
          </a:p>
          <a:p>
            <a:pPr algn="r">
              <a:buNone/>
            </a:pPr>
            <a:endParaRPr lang="fr-FR" dirty="0" smtClean="0"/>
          </a:p>
          <a:p>
            <a:pPr algn="r">
              <a:buNone/>
            </a:pPr>
            <a:r>
              <a:rPr lang="ar-MA" dirty="0" smtClean="0"/>
              <a:t>  ويخضع للعقوبات المنصوص عليها قانونيا كل </a:t>
            </a:r>
            <a:r>
              <a:rPr lang="ar-MA" b="1" dirty="0" smtClean="0"/>
              <a:t>مراقب للالتزام بالنفقات</a:t>
            </a:r>
            <a:r>
              <a:rPr lang="ar-MA" dirty="0" smtClean="0"/>
              <a:t> وكل </a:t>
            </a:r>
            <a:r>
              <a:rPr lang="ar-MA" b="1" dirty="0" smtClean="0"/>
              <a:t>مراقب مالي </a:t>
            </a:r>
            <a:r>
              <a:rPr lang="ar-MA" dirty="0" smtClean="0"/>
              <a:t>وكدا كل </a:t>
            </a:r>
            <a:r>
              <a:rPr lang="ar-MA" b="1" dirty="0" smtClean="0"/>
              <a:t>موظف</a:t>
            </a:r>
            <a:r>
              <a:rPr lang="ar-MA" dirty="0" smtClean="0"/>
              <a:t> او </a:t>
            </a:r>
            <a:r>
              <a:rPr lang="ar-MA" b="1" dirty="0" smtClean="0"/>
              <a:t>عون</a:t>
            </a:r>
            <a:r>
              <a:rPr lang="ar-MA" dirty="0" smtClean="0"/>
              <a:t> يعمل تحت امرة مراقب الالتزام بالنفقات او المراقب المالي او يعمل لحسابهما </a:t>
            </a:r>
            <a:r>
              <a:rPr lang="ar-MA" dirty="0" smtClean="0">
                <a:latin typeface="Arial" pitchFamily="34" charset="0"/>
                <a:cs typeface="Arial" pitchFamily="34" charset="0"/>
              </a:rPr>
              <a:t>إذ</a:t>
            </a:r>
            <a:r>
              <a:rPr lang="ar-MA" dirty="0" smtClean="0"/>
              <a:t>ا لم يقوموا بالمراقبات التي هم ملزمون بالقيام بها</a:t>
            </a:r>
          </a:p>
          <a:p>
            <a:pPr algn="r">
              <a:buNone/>
            </a:pPr>
            <a:r>
              <a:rPr lang="ar-MA" dirty="0" smtClean="0"/>
              <a:t>طبقا للنصوص التشريعية والتنظيمية المعمول بها.</a:t>
            </a:r>
          </a:p>
          <a:p>
            <a:pPr algn="r">
              <a:buNone/>
            </a:pPr>
            <a:endParaRPr lang="fr-FR" dirty="0" smtClean="0"/>
          </a:p>
          <a:p>
            <a:pPr algn="r">
              <a:buNone/>
            </a:pPr>
            <a:r>
              <a:rPr lang="ar-MA" dirty="0" smtClean="0"/>
              <a:t>   كما يخضع للعقوبات كل </a:t>
            </a:r>
            <a:r>
              <a:rPr lang="ar-MA" b="1" dirty="0" smtClean="0"/>
              <a:t>محاسب عمومي </a:t>
            </a:r>
            <a:r>
              <a:rPr lang="ar-MA" dirty="0" smtClean="0"/>
              <a:t>وكدا </a:t>
            </a:r>
            <a:r>
              <a:rPr lang="ar-MA" b="1" dirty="0" smtClean="0"/>
              <a:t>كل موظف </a:t>
            </a:r>
            <a:r>
              <a:rPr lang="ar-MA" dirty="0" smtClean="0"/>
              <a:t>أو </a:t>
            </a:r>
            <a:r>
              <a:rPr lang="ar-MA" b="1" dirty="0" smtClean="0"/>
              <a:t>عون</a:t>
            </a:r>
            <a:r>
              <a:rPr lang="ar-MA" dirty="0" smtClean="0"/>
              <a:t> يوجد تحت إمرته أو يعمل لحسابه </a:t>
            </a:r>
            <a:r>
              <a:rPr lang="ar-MA" dirty="0" smtClean="0">
                <a:latin typeface="Arial" pitchFamily="34" charset="0"/>
                <a:cs typeface="Arial" pitchFamily="34" charset="0"/>
              </a:rPr>
              <a:t>إذ</a:t>
            </a:r>
            <a:r>
              <a:rPr lang="ar-MA" dirty="0" smtClean="0"/>
              <a:t>ا لم يمارسوا أثناء مزاولة مهامهم المراقبات التي هم ملزمون بالقيام بها طبقا للنصوص </a:t>
            </a:r>
            <a:r>
              <a:rPr lang="fr-FR" dirty="0" smtClean="0"/>
              <a:t>  .</a:t>
            </a:r>
            <a:r>
              <a:rPr lang="ar-MA" dirty="0" smtClean="0"/>
              <a:t>التنظيمية المطبقة عليهم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r">
              <a:buNone/>
            </a:pPr>
            <a:r>
              <a:rPr lang="ar-MA" sz="2800" dirty="0" smtClean="0"/>
              <a:t>يتعرض </a:t>
            </a:r>
            <a:r>
              <a:rPr lang="ar-MA" sz="2800" b="1" dirty="0" smtClean="0"/>
              <a:t>الآمرون بالصرف و المراقبون و المحاسبون العموميون </a:t>
            </a:r>
            <a:r>
              <a:rPr lang="ar-MA" sz="2800" dirty="0" smtClean="0"/>
              <a:t>للمسؤولية </a:t>
            </a:r>
            <a:r>
              <a:rPr lang="ar-MA" sz="2800" b="1" dirty="0" smtClean="0"/>
              <a:t>التأديبية أو المدنية أو الجنائية </a:t>
            </a:r>
            <a:r>
              <a:rPr lang="ar-MA" sz="2800" dirty="0" smtClean="0"/>
              <a:t>بصرف النظر عن العقوبات التي يمكن أن يصدرها المجلس الأعلى أو المجالس الجهوية للحسابات في حقهم ما عدا في حالة وجود قوة قاهرة أو </a:t>
            </a:r>
            <a:endParaRPr lang="fr-FR" sz="2800" dirty="0" smtClean="0"/>
          </a:p>
          <a:p>
            <a:pPr algn="r">
              <a:buNone/>
            </a:pPr>
            <a:r>
              <a:rPr lang="ar-MA" sz="2800" dirty="0" smtClean="0"/>
              <a:t>استثناءات منصوص عليها في القانون .</a:t>
            </a:r>
            <a:endParaRPr lang="fr-FR" sz="2800" dirty="0" smtClean="0"/>
          </a:p>
          <a:p>
            <a:pPr algn="r">
              <a:buNone/>
            </a:pPr>
            <a:r>
              <a:rPr lang="ar-MA" sz="2800" dirty="0" smtClean="0"/>
              <a:t> </a:t>
            </a:r>
          </a:p>
          <a:p>
            <a:pPr algn="r">
              <a:buNone/>
            </a:pPr>
            <a:r>
              <a:rPr lang="ar-MA" sz="2800" dirty="0" smtClean="0"/>
              <a:t>    وعليه فانه يخضع </a:t>
            </a:r>
            <a:r>
              <a:rPr lang="ar-MA" sz="2800" b="1" dirty="0" smtClean="0"/>
              <a:t>للتأديب المالي </a:t>
            </a:r>
            <a:r>
              <a:rPr lang="ar-MA" sz="2800" dirty="0" smtClean="0"/>
              <a:t>بصفة عامة </a:t>
            </a:r>
            <a:r>
              <a:rPr lang="ar-MA" sz="2800" b="1" dirty="0" smtClean="0"/>
              <a:t>كل مسؤول أو</a:t>
            </a:r>
            <a:endParaRPr lang="fr-FR" sz="2800" b="1" dirty="0" smtClean="0"/>
          </a:p>
          <a:p>
            <a:pPr algn="r">
              <a:buNone/>
            </a:pPr>
            <a:r>
              <a:rPr lang="ar-MA" sz="2800" b="1" dirty="0" smtClean="0"/>
              <a:t> موظف أو عون </a:t>
            </a:r>
            <a:r>
              <a:rPr lang="ar-MA" sz="2800" dirty="0" smtClean="0"/>
              <a:t>يتدخل في تنفيذ النفقات و الموارد العمومية بما في دلك المسؤولين عن تدبير المالية العامة بمفهومها الواسع.</a:t>
            </a:r>
          </a:p>
          <a:p>
            <a:pPr algn="r">
              <a:buNone/>
            </a:pPr>
            <a:endParaRPr lang="ar-MA" sz="2800" dirty="0" smtClean="0"/>
          </a:p>
          <a:p>
            <a:pPr algn="justLow">
              <a:buNone/>
            </a:pPr>
            <a:r>
              <a:rPr lang="ar-MA" sz="2600" dirty="0" smtClean="0"/>
              <a:t>   يمكن للمجلس الأعلى للحسابات أن يحكم على الأشخاص الدين ارتكبوا مخالفة واحدة أو أكثر</a:t>
            </a:r>
            <a:r>
              <a:rPr lang="ar-MA" sz="2600" dirty="0" smtClean="0">
                <a:solidFill>
                  <a:srgbClr val="C00000"/>
                </a:solidFill>
              </a:rPr>
              <a:t> </a:t>
            </a:r>
            <a:r>
              <a:rPr lang="ar-MA" sz="2600" b="1" dirty="0" smtClean="0">
                <a:solidFill>
                  <a:srgbClr val="C00000"/>
                </a:solidFill>
              </a:rPr>
              <a:t>بغرامة</a:t>
            </a:r>
            <a:r>
              <a:rPr lang="ar-MA" sz="2600" dirty="0" smtClean="0">
                <a:solidFill>
                  <a:srgbClr val="C00000"/>
                </a:solidFill>
              </a:rPr>
              <a:t> </a:t>
            </a:r>
            <a:r>
              <a:rPr lang="ar-MA" sz="2600" dirty="0" smtClean="0"/>
              <a:t>يحدد مبلغها حسب خطورة وتكرار المخالفة </a:t>
            </a:r>
            <a:r>
              <a:rPr lang="ar-MA" sz="3000" dirty="0" smtClean="0"/>
              <a:t>.</a:t>
            </a:r>
            <a:endParaRPr lang="fr-F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3728" y="2492896"/>
            <a:ext cx="6192688" cy="1107996"/>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ar-MA" sz="6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تنفيذ الميزانية</a:t>
            </a:r>
            <a:r>
              <a:rPr lang="fr-FR"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ar-MA"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رابعا</a:t>
            </a:r>
            <a:endParaRPr lang="fr-FR"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115616" y="1240450"/>
            <a:ext cx="75650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يخضع تنفيذ الميزانية لقواعد وضوابط قانونية وتنظيمية محددة لتأمين التدبير السليم سواء على مستوى المداخيل أو على مستوى المصاريف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ويمر تنفيذ الميزانية </a:t>
            </a:r>
            <a:r>
              <a:rPr kumimoji="0" lang="ar-M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بالنسبة للنفقات </a:t>
            </a:r>
            <a:r>
              <a:rPr kumimoji="0" lang="ar-M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عبر مرحلتين أساسيتين:</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3200" b="0" i="0" u="none" strike="noStrike" cap="none" normalizeH="0" baseline="0" dirty="0" smtClean="0">
                <a:ln>
                  <a:noFill/>
                </a:ln>
                <a:solidFill>
                  <a:schemeClr val="accent5"/>
                </a:solidFill>
                <a:effectLst/>
                <a:latin typeface="Arial" pitchFamily="34" charset="0"/>
                <a:ea typeface="Times New Roman" pitchFamily="18" charset="0"/>
                <a:cs typeface="Arial" pitchFamily="34" charset="0"/>
              </a:rPr>
              <a:t>إعداد الحاجيات.</a:t>
            </a:r>
            <a:endParaRPr kumimoji="0" lang="fr-FR" sz="3200" b="0" i="0" u="none" strike="noStrike" cap="none" normalizeH="0" baseline="0" dirty="0" smtClean="0">
              <a:ln>
                <a:noFill/>
              </a:ln>
              <a:solidFill>
                <a:schemeClr val="accent5"/>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pPr>
            <a:r>
              <a:rPr kumimoji="0" lang="ar-MA" sz="3200" b="0" i="0" u="none" strike="noStrike" cap="none" normalizeH="0" baseline="0" dirty="0" smtClean="0">
                <a:ln>
                  <a:noFill/>
                </a:ln>
                <a:solidFill>
                  <a:schemeClr val="accent5"/>
                </a:solidFill>
                <a:effectLst/>
                <a:latin typeface="Arial" pitchFamily="34" charset="0"/>
                <a:ea typeface="Times New Roman" pitchFamily="18" charset="0"/>
                <a:cs typeface="Arial" pitchFamily="34" charset="0"/>
              </a:rPr>
              <a:t>العمل على إعداد البرامج وتحضير الصفقات-سندات الطلب</a:t>
            </a:r>
            <a:endParaRPr kumimoji="0" lang="fr-FR" sz="3200" b="0" i="0" u="none" strike="noStrike" cap="none" normalizeH="0" baseline="0" dirty="0" smtClean="0">
              <a:ln>
                <a:noFill/>
              </a:ln>
              <a:solidFill>
                <a:schemeClr val="accent5"/>
              </a:solidFill>
              <a:effectLst/>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tabLst/>
            </a:pPr>
            <a:r>
              <a:rPr kumimoji="0" lang="ar-MA" sz="3200" b="0" i="0" u="none" strike="noStrike" cap="none" normalizeH="0" baseline="0" dirty="0" smtClean="0">
                <a:ln>
                  <a:noFill/>
                </a:ln>
                <a:solidFill>
                  <a:schemeClr val="accent5"/>
                </a:solidFill>
                <a:effectLst/>
                <a:latin typeface="Arial" pitchFamily="34" charset="0"/>
                <a:ea typeface="Times New Roman" pitchFamily="18" charset="0"/>
                <a:cs typeface="Arial" pitchFamily="34" charset="0"/>
              </a:rPr>
              <a:t> وبالتالي الشروع في إعداد الالتزامات.</a:t>
            </a:r>
            <a:endParaRPr kumimoji="0" lang="fr-FR" sz="3200" b="0" i="0" u="none" strike="noStrike" cap="none" normalizeH="0" baseline="0" dirty="0" smtClean="0">
              <a:ln>
                <a:noFill/>
              </a:ln>
              <a:solidFill>
                <a:schemeClr val="accent5"/>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4">
                                            <p:txEl>
                                              <p:pRg st="0" end="0"/>
                                            </p:txEl>
                                          </p:spTgt>
                                        </p:tgtEl>
                                        <p:attrNameLst>
                                          <p:attrName>style.visibility</p:attrName>
                                        </p:attrNameLst>
                                      </p:cBhvr>
                                      <p:to>
                                        <p:strVal val="visible"/>
                                      </p:to>
                                    </p:set>
                                    <p:animEffect transition="in" filter="fade">
                                      <p:cBhvr>
                                        <p:cTn id="7" dur="2000"/>
                                        <p:tgtEl>
                                          <p:spTgt spid="696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4">
                                            <p:txEl>
                                              <p:pRg st="1" end="1"/>
                                            </p:txEl>
                                          </p:spTgt>
                                        </p:tgtEl>
                                        <p:attrNameLst>
                                          <p:attrName>style.visibility</p:attrName>
                                        </p:attrNameLst>
                                      </p:cBhvr>
                                      <p:to>
                                        <p:strVal val="visible"/>
                                      </p:to>
                                    </p:set>
                                    <p:animEffect transition="in" filter="fade">
                                      <p:cBhvr>
                                        <p:cTn id="12" dur="2000"/>
                                        <p:tgtEl>
                                          <p:spTgt spid="696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4">
                                            <p:txEl>
                                              <p:pRg st="2" end="2"/>
                                            </p:txEl>
                                          </p:spTgt>
                                        </p:tgtEl>
                                        <p:attrNameLst>
                                          <p:attrName>style.visibility</p:attrName>
                                        </p:attrNameLst>
                                      </p:cBhvr>
                                      <p:to>
                                        <p:strVal val="visible"/>
                                      </p:to>
                                    </p:set>
                                    <p:animEffect transition="in" filter="fade">
                                      <p:cBhvr>
                                        <p:cTn id="17" dur="2000"/>
                                        <p:tgtEl>
                                          <p:spTgt spid="696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4">
                                            <p:txEl>
                                              <p:pRg st="3" end="3"/>
                                            </p:txEl>
                                          </p:spTgt>
                                        </p:tgtEl>
                                        <p:attrNameLst>
                                          <p:attrName>style.visibility</p:attrName>
                                        </p:attrNameLst>
                                      </p:cBhvr>
                                      <p:to>
                                        <p:strVal val="visible"/>
                                      </p:to>
                                    </p:set>
                                    <p:animEffect transition="in" filter="fade">
                                      <p:cBhvr>
                                        <p:cTn id="22" dur="2000"/>
                                        <p:tgtEl>
                                          <p:spTgt spid="696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4">
                                            <p:txEl>
                                              <p:pRg st="4" end="4"/>
                                            </p:txEl>
                                          </p:spTgt>
                                        </p:tgtEl>
                                        <p:attrNameLst>
                                          <p:attrName>style.visibility</p:attrName>
                                        </p:attrNameLst>
                                      </p:cBhvr>
                                      <p:to>
                                        <p:strVal val="visible"/>
                                      </p:to>
                                    </p:set>
                                    <p:animEffect transition="in" filter="fade">
                                      <p:cBhvr>
                                        <p:cTn id="27" dur="2000"/>
                                        <p:tgtEl>
                                          <p:spTgt spid="696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5656" y="692696"/>
            <a:ext cx="7498080" cy="4800600"/>
          </a:xfrm>
        </p:spPr>
        <p:txBody>
          <a:bodyPr>
            <a:normAutofit fontScale="47500" lnSpcReduction="20000"/>
          </a:bodyPr>
          <a:lstStyle/>
          <a:p>
            <a:pPr marL="0" lvl="0" indent="450850" algn="r" rtl="1" eaLnBrk="0" fontAlgn="base" hangingPunct="0">
              <a:spcBef>
                <a:spcPct val="0"/>
              </a:spcBef>
              <a:spcAft>
                <a:spcPct val="0"/>
              </a:spcAft>
              <a:buClrTx/>
              <a:buSzTx/>
              <a:buNone/>
            </a:pPr>
            <a:r>
              <a:rPr lang="ar-MA" sz="5100" dirty="0" smtClean="0">
                <a:solidFill>
                  <a:schemeClr val="tx2"/>
                </a:solidFill>
                <a:latin typeface="Arial" pitchFamily="34" charset="0"/>
                <a:ea typeface="Times New Roman" pitchFamily="18" charset="0"/>
                <a:cs typeface="Arial" pitchFamily="34" charset="0"/>
              </a:rPr>
              <a:t>و تعتمد الدولة في إنجاز النفقات الضرورية لسير مختلف مرافقها</a:t>
            </a:r>
            <a:endParaRPr lang="fr-FR" sz="5100" dirty="0" smtClean="0">
              <a:solidFill>
                <a:schemeClr val="tx2"/>
              </a:solidFill>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None/>
            </a:pPr>
            <a:endParaRPr lang="fr-FR" sz="5100" dirty="0" smtClean="0">
              <a:solidFill>
                <a:schemeClr val="tx2"/>
              </a:solidFill>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None/>
            </a:pPr>
            <a:r>
              <a:rPr lang="ar-MA" sz="5100" dirty="0" smtClean="0">
                <a:solidFill>
                  <a:schemeClr val="tx2"/>
                </a:solidFill>
                <a:latin typeface="Arial" pitchFamily="34" charset="0"/>
                <a:ea typeface="Times New Roman" pitchFamily="18" charset="0"/>
                <a:cs typeface="Arial" pitchFamily="34" charset="0"/>
              </a:rPr>
              <a:t> الإدارية على طرق  ومساطر محددة بمقتضى القانون</a:t>
            </a:r>
            <a:endParaRPr lang="fr-FR" sz="5100" dirty="0" smtClean="0">
              <a:solidFill>
                <a:schemeClr val="tx2"/>
              </a:solidFill>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None/>
            </a:pPr>
            <a:endParaRPr lang="fr-FR" sz="5100" dirty="0" smtClean="0">
              <a:solidFill>
                <a:schemeClr val="tx2"/>
              </a:solidFill>
              <a:latin typeface="Arial" pitchFamily="34" charset="0"/>
              <a:cs typeface="Arial" pitchFamily="34" charset="0"/>
            </a:endParaRPr>
          </a:p>
          <a:p>
            <a:pPr marL="0" lvl="0" indent="450850" algn="r" rtl="1" eaLnBrk="0" fontAlgn="base" hangingPunct="0">
              <a:spcBef>
                <a:spcPct val="0"/>
              </a:spcBef>
              <a:spcAft>
                <a:spcPct val="0"/>
              </a:spcAft>
              <a:buClrTx/>
              <a:buSzTx/>
              <a:buNone/>
            </a:pPr>
            <a:r>
              <a:rPr lang="ar-MA" sz="5100" dirty="0" smtClean="0">
                <a:latin typeface="Arial" pitchFamily="34" charset="0"/>
                <a:ea typeface="Times New Roman" pitchFamily="18" charset="0"/>
                <a:cs typeface="Arial" pitchFamily="34" charset="0"/>
              </a:rPr>
              <a:t>وذلك</a:t>
            </a:r>
            <a:r>
              <a:rPr lang="fr-FR" sz="5100" dirty="0" smtClean="0">
                <a:latin typeface="Arial" pitchFamily="34" charset="0"/>
                <a:ea typeface="Times New Roman" pitchFamily="18" charset="0"/>
                <a:cs typeface="Arial" pitchFamily="34" charset="0"/>
              </a:rPr>
              <a:t> </a:t>
            </a:r>
            <a:r>
              <a:rPr lang="ar-MA" sz="5100" dirty="0" smtClean="0">
                <a:latin typeface="Arial" pitchFamily="34" charset="0"/>
                <a:ea typeface="Times New Roman" pitchFamily="18" charset="0"/>
                <a:cs typeface="Arial" pitchFamily="34" charset="0"/>
              </a:rPr>
              <a:t>إما عن طريق:</a:t>
            </a:r>
            <a:endParaRPr lang="fr-FR" sz="5100" dirty="0" smtClean="0">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None/>
            </a:pPr>
            <a:endParaRPr lang="fr-FR" dirty="0" smtClean="0">
              <a:latin typeface="Arial" pitchFamily="34" charset="0"/>
              <a:cs typeface="Arial" pitchFamily="34" charset="0"/>
            </a:endParaRPr>
          </a:p>
          <a:p>
            <a:pPr marL="0" indent="450850" algn="r" rtl="1" eaLnBrk="0" fontAlgn="base" hangingPunct="0">
              <a:spcBef>
                <a:spcPct val="0"/>
              </a:spcBef>
              <a:spcAft>
                <a:spcPct val="0"/>
              </a:spcAft>
              <a:buClr>
                <a:schemeClr val="tx1"/>
              </a:buClr>
              <a:buSzTx/>
              <a:buFont typeface="Wingdings" pitchFamily="2" charset="2"/>
              <a:buChar char="ü"/>
            </a:pPr>
            <a:r>
              <a:rPr lang="fr-FR" sz="4500" dirty="0" smtClean="0">
                <a:solidFill>
                  <a:schemeClr val="accent5"/>
                </a:solidFill>
                <a:latin typeface="Arial" pitchFamily="34" charset="0"/>
                <a:ea typeface="Times New Roman" pitchFamily="18" charset="0"/>
                <a:cs typeface="Arial" pitchFamily="34" charset="0"/>
              </a:rPr>
              <a:t>  </a:t>
            </a:r>
            <a:r>
              <a:rPr lang="ar-MA" sz="4500" dirty="0" smtClean="0">
                <a:solidFill>
                  <a:schemeClr val="accent5"/>
                </a:solidFill>
                <a:latin typeface="Arial" pitchFamily="34" charset="0"/>
                <a:ea typeface="Times New Roman" pitchFamily="18" charset="0"/>
                <a:cs typeface="Arial" pitchFamily="34" charset="0"/>
              </a:rPr>
              <a:t>الصفقات العمومية              </a:t>
            </a:r>
            <a:r>
              <a:rPr lang="fr-FR" sz="4500" dirty="0" smtClean="0">
                <a:solidFill>
                  <a:schemeClr val="accent5"/>
                </a:solidFill>
                <a:latin typeface="Arial" pitchFamily="34" charset="0"/>
                <a:ea typeface="Times New Roman" pitchFamily="18" charset="0"/>
                <a:cs typeface="Arial" pitchFamily="34" charset="0"/>
              </a:rPr>
              <a:t>Marchés publiques</a:t>
            </a:r>
            <a:endParaRPr lang="ar-MA" sz="4500" dirty="0" smtClean="0">
              <a:solidFill>
                <a:schemeClr val="accent5"/>
              </a:solidFill>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None/>
            </a:pPr>
            <a:r>
              <a:rPr lang="fr-FR" sz="4500" dirty="0" smtClean="0">
                <a:solidFill>
                  <a:schemeClr val="accent5"/>
                </a:solidFill>
                <a:latin typeface="Arial" pitchFamily="34" charset="0"/>
                <a:ea typeface="Times New Roman" pitchFamily="18" charset="0"/>
                <a:cs typeface="Arial" pitchFamily="34" charset="0"/>
              </a:rPr>
              <a:t>  </a:t>
            </a:r>
            <a:endParaRPr lang="fr-FR" sz="4500" dirty="0" smtClean="0">
              <a:solidFill>
                <a:schemeClr val="accent5"/>
              </a:solidFill>
              <a:latin typeface="Arial" pitchFamily="34" charset="0"/>
              <a:cs typeface="Arial" pitchFamily="34" charset="0"/>
            </a:endParaRPr>
          </a:p>
          <a:p>
            <a:pPr indent="450850" algn="r" rtl="1" eaLnBrk="0" fontAlgn="base" hangingPunct="0">
              <a:spcBef>
                <a:spcPct val="0"/>
              </a:spcBef>
              <a:spcAft>
                <a:spcPct val="0"/>
              </a:spcAft>
              <a:buClr>
                <a:schemeClr val="tx1"/>
              </a:buClr>
              <a:buFont typeface="Wingdings" pitchFamily="2" charset="2"/>
              <a:buChar char="ü"/>
            </a:pPr>
            <a:r>
              <a:rPr lang="ar-MA" sz="4500" dirty="0" smtClean="0">
                <a:solidFill>
                  <a:schemeClr val="accent5"/>
                </a:solidFill>
                <a:latin typeface="Arial" pitchFamily="34" charset="0"/>
                <a:ea typeface="Times New Roman" pitchFamily="18" charset="0"/>
                <a:cs typeface="Arial" pitchFamily="34" charset="0"/>
              </a:rPr>
              <a:t>سندات الطلب</a:t>
            </a:r>
            <a:r>
              <a:rPr lang="fr-FR" sz="4500" dirty="0" smtClean="0">
                <a:solidFill>
                  <a:schemeClr val="accent5"/>
                </a:solidFill>
                <a:latin typeface="Arial" pitchFamily="34" charset="0"/>
                <a:ea typeface="Times New Roman" pitchFamily="18" charset="0"/>
                <a:cs typeface="Arial" pitchFamily="34" charset="0"/>
              </a:rPr>
              <a:t>Bons de commande                  </a:t>
            </a:r>
            <a:endParaRPr lang="fr-FR" sz="4500" dirty="0" smtClean="0">
              <a:solidFill>
                <a:schemeClr val="accent5"/>
              </a:solidFill>
              <a:latin typeface="Arial" pitchFamily="34" charset="0"/>
              <a:cs typeface="Arial" pitchFamily="34" charset="0"/>
            </a:endParaRPr>
          </a:p>
          <a:p>
            <a:pPr marL="0" lvl="0" indent="450850" algn="r" rtl="1" eaLnBrk="0" fontAlgn="base" hangingPunct="0">
              <a:spcBef>
                <a:spcPct val="0"/>
              </a:spcBef>
              <a:spcAft>
                <a:spcPct val="0"/>
              </a:spcAft>
              <a:buClrTx/>
              <a:buSzTx/>
              <a:buFont typeface="Wingdings" pitchFamily="2" charset="2"/>
              <a:buChar char="ü"/>
            </a:pPr>
            <a:endParaRPr lang="fr-FR" sz="4500" dirty="0" smtClean="0">
              <a:solidFill>
                <a:schemeClr val="accent5"/>
              </a:solidFill>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Font typeface="Wingdings" pitchFamily="2" charset="2"/>
              <a:buChar char="ü"/>
            </a:pPr>
            <a:r>
              <a:rPr lang="fr-FR" sz="4500" dirty="0" smtClean="0">
                <a:solidFill>
                  <a:schemeClr val="accent5"/>
                </a:solidFill>
                <a:latin typeface="Arial" pitchFamily="34" charset="0"/>
                <a:ea typeface="Times New Roman" pitchFamily="18" charset="0"/>
                <a:cs typeface="Arial" pitchFamily="34" charset="0"/>
              </a:rPr>
              <a:t> </a:t>
            </a:r>
            <a:r>
              <a:rPr lang="ar-MA" sz="4500" dirty="0" smtClean="0">
                <a:solidFill>
                  <a:schemeClr val="accent5"/>
                </a:solidFill>
                <a:latin typeface="Arial" pitchFamily="34" charset="0"/>
                <a:ea typeface="Times New Roman" pitchFamily="18" charset="0"/>
                <a:cs typeface="Arial" pitchFamily="34" charset="0"/>
              </a:rPr>
              <a:t>الخوالة </a:t>
            </a:r>
            <a:r>
              <a:rPr lang="fr-FR" sz="4500" dirty="0" smtClean="0">
                <a:solidFill>
                  <a:schemeClr val="accent5"/>
                </a:solidFill>
                <a:latin typeface="Arial" pitchFamily="34" charset="0"/>
                <a:ea typeface="Times New Roman" pitchFamily="18" charset="0"/>
                <a:cs typeface="Arial" pitchFamily="34" charset="0"/>
              </a:rPr>
              <a:t>Régie                                                </a:t>
            </a:r>
          </a:p>
          <a:p>
            <a:pPr marL="0" lvl="0" indent="450850" algn="r" rtl="1" eaLnBrk="0" fontAlgn="base" hangingPunct="0">
              <a:spcBef>
                <a:spcPct val="0"/>
              </a:spcBef>
              <a:spcAft>
                <a:spcPct val="0"/>
              </a:spcAft>
              <a:buClrTx/>
              <a:buSzTx/>
              <a:buFont typeface="Wingdings" pitchFamily="2" charset="2"/>
              <a:buChar char="ü"/>
            </a:pPr>
            <a:endParaRPr lang="fr-FR" sz="4500" dirty="0" smtClean="0">
              <a:solidFill>
                <a:schemeClr val="accent5"/>
              </a:solidFill>
              <a:latin typeface="Arial" pitchFamily="34" charset="0"/>
              <a:cs typeface="Arial" pitchFamily="34" charset="0"/>
            </a:endParaRPr>
          </a:p>
          <a:p>
            <a:pPr indent="450850" algn="r" rtl="1" eaLnBrk="0" fontAlgn="base" hangingPunct="0">
              <a:spcBef>
                <a:spcPct val="0"/>
              </a:spcBef>
              <a:spcAft>
                <a:spcPct val="0"/>
              </a:spcAft>
              <a:buClr>
                <a:schemeClr val="tx1"/>
              </a:buClr>
              <a:buFont typeface="Wingdings" pitchFamily="2" charset="2"/>
              <a:buChar char="ü"/>
            </a:pPr>
            <a:r>
              <a:rPr lang="fr-FR" sz="4500" dirty="0" smtClean="0">
                <a:solidFill>
                  <a:schemeClr val="accent5"/>
                </a:solidFill>
                <a:latin typeface="Arial" pitchFamily="34" charset="0"/>
                <a:ea typeface="Times New Roman" pitchFamily="18" charset="0"/>
                <a:cs typeface="Arial" pitchFamily="34" charset="0"/>
              </a:rPr>
              <a:t> </a:t>
            </a:r>
            <a:r>
              <a:rPr lang="ar-MA" sz="4500" dirty="0" smtClean="0">
                <a:solidFill>
                  <a:schemeClr val="accent5"/>
                </a:solidFill>
                <a:latin typeface="Arial" pitchFamily="34" charset="0"/>
                <a:ea typeface="Times New Roman" pitchFamily="18" charset="0"/>
                <a:cs typeface="Arial" pitchFamily="34" charset="0"/>
              </a:rPr>
              <a:t>عقود </a:t>
            </a:r>
            <a:r>
              <a:rPr lang="ar-SA" sz="4500" dirty="0" smtClean="0">
                <a:solidFill>
                  <a:schemeClr val="accent5"/>
                </a:solidFill>
                <a:latin typeface="Arial" pitchFamily="34" charset="0"/>
                <a:ea typeface="Times New Roman" pitchFamily="18" charset="0"/>
                <a:cs typeface="Arial" pitchFamily="34" charset="0"/>
              </a:rPr>
              <a:t>ا</a:t>
            </a:r>
            <a:r>
              <a:rPr lang="ar-MA" sz="4500" dirty="0" smtClean="0">
                <a:solidFill>
                  <a:schemeClr val="accent5"/>
                </a:solidFill>
                <a:latin typeface="Arial" pitchFamily="34" charset="0"/>
                <a:ea typeface="Times New Roman" pitchFamily="18" charset="0"/>
                <a:cs typeface="Arial" pitchFamily="34" charset="0"/>
              </a:rPr>
              <a:t>و اتفاقات تخضع للقانون العادي</a:t>
            </a:r>
            <a:endParaRPr lang="fr-FR" sz="4500" dirty="0" smtClean="0">
              <a:solidFill>
                <a:schemeClr val="accent5"/>
              </a:solidFill>
              <a:latin typeface="Arial" pitchFamily="34" charset="0"/>
              <a:ea typeface="Times New Roman" pitchFamily="18" charset="0"/>
              <a:cs typeface="Arial" pitchFamily="34" charset="0"/>
            </a:endParaRPr>
          </a:p>
          <a:p>
            <a:pPr lvl="2" indent="450850" algn="r" rtl="1" eaLnBrk="0" fontAlgn="base" hangingPunct="0">
              <a:spcBef>
                <a:spcPct val="0"/>
              </a:spcBef>
              <a:spcAft>
                <a:spcPct val="0"/>
              </a:spcAft>
              <a:buClr>
                <a:schemeClr val="tx1"/>
              </a:buClr>
              <a:buNone/>
            </a:pPr>
            <a:endParaRPr lang="fr-FR" sz="4500" dirty="0" smtClean="0">
              <a:solidFill>
                <a:schemeClr val="accent5"/>
              </a:solidFill>
              <a:latin typeface="Arial" pitchFamily="34" charset="0"/>
              <a:ea typeface="Times New Roman" pitchFamily="18" charset="0"/>
              <a:cs typeface="Arial" pitchFamily="34" charset="0"/>
            </a:endParaRPr>
          </a:p>
          <a:p>
            <a:pPr indent="450850" algn="r" rtl="1" eaLnBrk="0" fontAlgn="base" hangingPunct="0">
              <a:spcBef>
                <a:spcPct val="0"/>
              </a:spcBef>
              <a:spcAft>
                <a:spcPct val="0"/>
              </a:spcAft>
              <a:buNone/>
            </a:pPr>
            <a:r>
              <a:rPr lang="fr-FR" sz="4500" dirty="0" smtClean="0">
                <a:solidFill>
                  <a:schemeClr val="accent5"/>
                </a:solidFill>
                <a:latin typeface="Arial" pitchFamily="34" charset="0"/>
                <a:ea typeface="Times New Roman" pitchFamily="18" charset="0"/>
                <a:cs typeface="Arial" pitchFamily="34" charset="0"/>
              </a:rPr>
              <a:t>Contrats ou conventions de droit commun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trips(downLeft)">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strips(downLeft)">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strips(downLeft)">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strips(downLeft)">
                                      <p:cBhvr>
                                        <p:cTn id="30" dur="500"/>
                                        <p:tgtEl>
                                          <p:spTgt spid="3">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strips(downLeft)">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strips(downLeft)">
                                      <p:cBhvr>
                                        <p:cTn id="4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1043608" y="2493477"/>
            <a:ext cx="767182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الصفقة العمومية هي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عقد مكتوب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يبرم بين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صاحب مشروع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 جهة</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وهي</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الإدارة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التي تبرم الصفقة باسم الدولة مع مقاول أو مورد</a:t>
            </a:r>
            <a:r>
              <a:rPr lang="fr-FR" sz="2800" dirty="0" smtClean="0">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خدماتي</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lang="fr-FR" sz="2800" dirty="0" smtClean="0">
                <a:latin typeface="Arial" pitchFamily="34" charset="0"/>
                <a:ea typeface="Times New Roman" pitchFamily="18" charset="0"/>
                <a:cs typeface="Arial" pitchFamily="34" charset="0"/>
              </a:rPr>
              <a:t>,</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شخص طبيعي أو معنوي</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 جهة أخرى</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fr-FR" sz="2800" dirty="0" smtClean="0">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يدعى</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مقاول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مورد</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خدماتي</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يهدف إلى تنفيذ أشغال أو تسليم توريدات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القيام بخدمات( مرسوم رقم 2.6.388 بتاريخ 05/02/2007).</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051720" y="1412776"/>
            <a:ext cx="5762412" cy="923330"/>
          </a:xfrm>
          <a:prstGeom prst="rect">
            <a:avLst/>
          </a:prstGeom>
          <a:noFill/>
        </p:spPr>
        <p:txBody>
          <a:bodyPr wrap="square" lIns="91440" tIns="45720" rIns="91440" bIns="45720">
            <a:spAutoFit/>
          </a:bodyPr>
          <a:lstStyle/>
          <a:p>
            <a:pPr algn="ctr"/>
            <a:r>
              <a:rPr lang="ar-MA"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الصفقة العمومية</a:t>
            </a:r>
            <a:endParaRPr lang="fr-F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8609"/>
                                        </p:tgtEl>
                                        <p:attrNameLst>
                                          <p:attrName>style.visibility</p:attrName>
                                        </p:attrNameLst>
                                      </p:cBhvr>
                                      <p:to>
                                        <p:strVal val="visible"/>
                                      </p:to>
                                    </p:set>
                                    <p:animEffect transition="in" filter="checkerboard(across)">
                                      <p:cBhvr>
                                        <p:cTn id="12" dur="500"/>
                                        <p:tgtEl>
                                          <p:spTgt spid="68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187624" y="1080300"/>
            <a:ext cx="767065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يمكن التمييز بين مجموعة من الصفقات إذ يمكن أن تتعلق بصفقات أشغال ،صفقات خدمات،</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او</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توريدات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a:t>
            </a:r>
            <a:r>
              <a:rPr kumimoji="0" lang="ar-MA"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صفقات الأشغال </a:t>
            </a:r>
            <a:r>
              <a:rPr kumimoji="0" lang="fr-FR"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a:t>
            </a:r>
            <a:r>
              <a:rPr kumimoji="0" lang="ar-MA"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a:t>
            </a:r>
            <a:r>
              <a:rPr kumimoji="0" lang="ar-MA"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الغرض منها تنفيذ أشغال مرتبطة بالبناء أو إعادة  البناء أو هدم أو ترميم أو تجديد بناية أو منشأة أو بنية مثل تحضير الورش أو أشغال التشييد أو البناء وكذا الخدمات الثانوية المرتبطة بألاشغال.</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a:t>
            </a:r>
            <a:r>
              <a:rPr kumimoji="0" lang="ar-MA"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صفقات </a:t>
            </a:r>
            <a:r>
              <a:rPr kumimoji="0" lang="ar-MA" sz="2800" b="1" i="0" u="sng" strike="noStrike"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التوريدات</a:t>
            </a:r>
            <a:r>
              <a:rPr kumimoji="0" lang="ar-MA"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 </a:t>
            </a:r>
            <a:r>
              <a:rPr kumimoji="0" lang="ar-MA"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تهدف الإدارة من خلالها إلى اقتناء منتوجات أو معدات توجد في السوق و التي لا يتم تصنيعها حسب مواصفات تقنية خاصة أو تلك التي يتطلب إنجازها مواصفات تقنية خاصة يجب </a:t>
            </a:r>
            <a:r>
              <a:rPr lang="ar-MA" sz="2400" dirty="0" smtClean="0">
                <a:latin typeface="Arial" pitchFamily="34" charset="0"/>
                <a:ea typeface="Times New Roman" pitchFamily="18" charset="0"/>
                <a:cs typeface="Arial" pitchFamily="34" charset="0"/>
              </a:rPr>
              <a:t>ا</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 يحددها  صاحب المشروع بكل دقة.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a:t>
            </a:r>
            <a:r>
              <a:rPr kumimoji="0" lang="ar-MA"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صفقات الخدمات </a:t>
            </a:r>
            <a:r>
              <a:rPr kumimoji="0" lang="fr-FR"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a:t>
            </a:r>
            <a:r>
              <a:rPr kumimoji="0" lang="ar-MA" sz="2800" b="1" i="0" u="sng" strike="noStrike"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pitchFamily="34" charset="0"/>
                <a:ea typeface="Times New Roman" pitchFamily="18" charset="0"/>
                <a:cs typeface="Arial" pitchFamily="34" charset="0"/>
              </a:rPr>
              <a:t>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يهدف من خلالها صاحب</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المشروع انجاز أعمال خدماتية لا يمكن وصفها بأشغال أو توريدات . و تتمثل في أعمال الدراسات أو بخدمات عادية أو بأعمال صيانة التجهيزات والمعدات و إصلاحها ،او أعمال التنظيف و حراسة المحلات الإدارية و البستنة</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circle(in)">
                                      <p:cBhvr>
                                        <p:cTn id="7" dur="2000"/>
                                        <p:tgtEl>
                                          <p:spTgt spid="67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7586">
                                            <p:txEl>
                                              <p:pRg st="1" end="1"/>
                                            </p:txEl>
                                          </p:spTgt>
                                        </p:tgtEl>
                                        <p:attrNameLst>
                                          <p:attrName>style.visibility</p:attrName>
                                        </p:attrNameLst>
                                      </p:cBhvr>
                                      <p:to>
                                        <p:strVal val="visible"/>
                                      </p:to>
                                    </p:set>
                                    <p:animEffect transition="in" filter="strips(downLeft)">
                                      <p:cBhvr>
                                        <p:cTn id="12" dur="500"/>
                                        <p:tgtEl>
                                          <p:spTgt spid="67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67586">
                                            <p:txEl>
                                              <p:pRg st="2" end="2"/>
                                            </p:txEl>
                                          </p:spTgt>
                                        </p:tgtEl>
                                        <p:attrNameLst>
                                          <p:attrName>style.visibility</p:attrName>
                                        </p:attrNameLst>
                                      </p:cBhvr>
                                      <p:to>
                                        <p:strVal val="visible"/>
                                      </p:to>
                                    </p:set>
                                    <p:animEffect transition="in" filter="strips(downLeft)">
                                      <p:cBhvr>
                                        <p:cTn id="17" dur="500"/>
                                        <p:tgtEl>
                                          <p:spTgt spid="67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67586">
                                            <p:txEl>
                                              <p:pRg st="3" end="3"/>
                                            </p:txEl>
                                          </p:spTgt>
                                        </p:tgtEl>
                                        <p:attrNameLst>
                                          <p:attrName>style.visibility</p:attrName>
                                        </p:attrNameLst>
                                      </p:cBhvr>
                                      <p:to>
                                        <p:strVal val="visible"/>
                                      </p:to>
                                    </p:set>
                                    <p:animEffect transition="in" filter="strips(downLeft)">
                                      <p:cBhvr>
                                        <p:cTn id="22" dur="500"/>
                                        <p:tgtEl>
                                          <p:spTgt spid="675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5656" y="332656"/>
            <a:ext cx="7498080" cy="6248400"/>
          </a:xfrm>
        </p:spPr>
        <p:txBody>
          <a:bodyPr>
            <a:normAutofit fontScale="32500" lnSpcReduction="20000"/>
          </a:bodyPr>
          <a:lstStyle/>
          <a:p>
            <a:pPr algn="ctr">
              <a:buNone/>
            </a:pPr>
            <a:r>
              <a:rPr lang="ar-MA" sz="8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النصوص المرجعية</a:t>
            </a:r>
            <a:endParaRPr lang="fr-FR" sz="1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r">
              <a:buNone/>
            </a:pPr>
            <a:r>
              <a:rPr lang="ar-MA" sz="5500" dirty="0" smtClean="0"/>
              <a:t>     </a:t>
            </a:r>
            <a:r>
              <a:rPr lang="ar-MA" sz="5500" b="1" dirty="0" smtClean="0"/>
              <a:t>-</a:t>
            </a:r>
            <a:r>
              <a:rPr lang="ar-MA" sz="5500" dirty="0" smtClean="0"/>
              <a:t>  </a:t>
            </a:r>
            <a:r>
              <a:rPr lang="ar-SA" sz="5500" dirty="0" smtClean="0"/>
              <a:t>الظهير الشريف رقم 1.00.203 الصادر في 15 صفر 1421 (2000/05/19) </a:t>
            </a:r>
            <a:r>
              <a:rPr lang="ar-MA" sz="5500" dirty="0" smtClean="0"/>
              <a:t>ب</a:t>
            </a:r>
            <a:r>
              <a:rPr lang="ar-SA" sz="5500" dirty="0" smtClean="0"/>
              <a:t>تنفيذ القانون رقم 7.00 القاضي بإحداث الأكاديميات الجهوية  للتربية والتكوين .</a:t>
            </a:r>
            <a:endParaRPr lang="fr-FR" sz="5500" dirty="0" smtClean="0"/>
          </a:p>
          <a:p>
            <a:pPr algn="r">
              <a:buNone/>
            </a:pPr>
            <a:r>
              <a:rPr lang="ar-MA" sz="5500" dirty="0" smtClean="0"/>
              <a:t>   </a:t>
            </a:r>
            <a:r>
              <a:rPr lang="ar-MA" sz="5500" b="1" dirty="0" smtClean="0"/>
              <a:t>-</a:t>
            </a:r>
            <a:r>
              <a:rPr lang="ar-MA" sz="5500" dirty="0" smtClean="0"/>
              <a:t>   ال</a:t>
            </a:r>
            <a:r>
              <a:rPr lang="ar-SA" sz="5500" dirty="0" smtClean="0"/>
              <a:t>مرسوم رقم 66.330 بتاريخ 21 ابريل 1967 بسن نظام عام للمحاسبة العمومية .</a:t>
            </a:r>
            <a:r>
              <a:rPr lang="ar-MA" sz="5500" dirty="0" smtClean="0"/>
              <a:t>  </a:t>
            </a:r>
            <a:endParaRPr lang="fr-FR" sz="5500" dirty="0" smtClean="0"/>
          </a:p>
          <a:p>
            <a:pPr algn="r">
              <a:buNone/>
            </a:pPr>
            <a:r>
              <a:rPr lang="ar-MA" sz="5500" dirty="0" smtClean="0"/>
              <a:t>    </a:t>
            </a:r>
            <a:r>
              <a:rPr lang="ar-MA" sz="5500" b="1" dirty="0" smtClean="0"/>
              <a:t>-</a:t>
            </a:r>
            <a:r>
              <a:rPr lang="ar-MA" sz="5500" dirty="0" smtClean="0"/>
              <a:t>  ال</a:t>
            </a:r>
            <a:r>
              <a:rPr lang="ar-SA" sz="5500" dirty="0" smtClean="0"/>
              <a:t>ظهير </a:t>
            </a:r>
            <a:r>
              <a:rPr lang="ar-MA" sz="5500" dirty="0" smtClean="0"/>
              <a:t>ال</a:t>
            </a:r>
            <a:r>
              <a:rPr lang="ar-SA" sz="5500" dirty="0" smtClean="0"/>
              <a:t>شريف رقم 1.02.25 صادر في 19 محرم 1423 (3 ابريل2002) بتنفيذ القانون رقم 61.99 المتعلق بتحديد مسؤولية الأمرين بالصرف والمراقبين والمحاسبين العموميين .</a:t>
            </a:r>
            <a:endParaRPr lang="fr-FR" sz="5500" dirty="0" smtClean="0"/>
          </a:p>
          <a:p>
            <a:pPr algn="r">
              <a:buNone/>
            </a:pPr>
            <a:r>
              <a:rPr lang="ar-MA" sz="5500" dirty="0" smtClean="0"/>
              <a:t>     </a:t>
            </a:r>
            <a:r>
              <a:rPr lang="ar-MA" sz="5500" b="1" dirty="0" smtClean="0"/>
              <a:t>-</a:t>
            </a:r>
            <a:r>
              <a:rPr lang="ar-MA" sz="5500" dirty="0" smtClean="0"/>
              <a:t> ال</a:t>
            </a:r>
            <a:r>
              <a:rPr lang="ar-SA" sz="5500" dirty="0" smtClean="0"/>
              <a:t>ظهير </a:t>
            </a:r>
            <a:r>
              <a:rPr lang="ar-MA" sz="5500" dirty="0" smtClean="0"/>
              <a:t>ال</a:t>
            </a:r>
            <a:r>
              <a:rPr lang="ar-SA" sz="5500" dirty="0" smtClean="0"/>
              <a:t>شريف رقم 1.03.195 صادر في 16 رمضان 1424 (11/11/2003) بتنفيذ القانون رقم 69.00 المتعلق بالمراقبة المالية للدولة على المنشات العامة وهيئات أخرى .</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المرسوم رقم 02.00.1016 الصادر في 07 ربيع الثاني  1422 (29/6/2001) بتطبيق</a:t>
            </a:r>
            <a:r>
              <a:rPr lang="ar-MA" sz="5500" dirty="0" smtClean="0"/>
              <a:t> </a:t>
            </a:r>
            <a:r>
              <a:rPr lang="ar-SA" sz="5500" dirty="0" smtClean="0"/>
              <a:t>القانون رقم  07.00 القاضي بإحداث الأكاديميات الجهوية  للتربية والتكوين .</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المرسوم رقم 2.01.1653 الصادر في فاتح شعبان 1422 (18/10/2001) بتحديد تاريخ الشروع الفعلي لمزاولة الأكاديميات الجهوية  للتربية والتكوين لمهامها واختصاصاتها .</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المرسوم رقم 2.02.382 الصادر في 6 جمادى الأولى 1423 (17/07/2002) بشان تحديد اختصاصات وتنظيم وزارة التربية الوطنية .</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المرسوم رقم 2.02.376 الصادر في 6 جمادى الأولى 1423 (17/07/2002) بمثابة النظام الأساسي الخاص بمؤسسات التربية والتعليم العمومي .كما وقع تغييره وتتميمه .</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القانون رقم 62.99 بمثابة النظام الأساسي للمحاكم المالية .</a:t>
            </a:r>
            <a:endParaRPr lang="fr-FR" sz="5500" dirty="0" smtClean="0"/>
          </a:p>
          <a:p>
            <a:pPr algn="r" rtl="1">
              <a:buNone/>
            </a:pPr>
            <a:r>
              <a:rPr lang="ar-MA" sz="5500" dirty="0" smtClean="0"/>
              <a:t>        </a:t>
            </a:r>
            <a:r>
              <a:rPr lang="ar-MA" sz="5500" b="1" dirty="0" smtClean="0"/>
              <a:t>- </a:t>
            </a:r>
            <a:r>
              <a:rPr lang="ar-MA" sz="5500" dirty="0" smtClean="0"/>
              <a:t>ال</a:t>
            </a:r>
            <a:r>
              <a:rPr lang="ar-SA" sz="5500" dirty="0" smtClean="0"/>
              <a:t>مرسوم رقم 2.06.388 بتاريخ 5 فبراير 2007 بتحديد شروط وأشكال إبرام صفقات الدولة وكذا بعض المقتضيات المتعلقة بتدبيرها ومراقبتها.</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دورية السيد وزير المالية رقم 2.2470 بتاريخ 17 مايو 2005 المتعلقة بالتنظيم المالي والمحاسباتي للأكاديميات الجهوية للتربية والتكوين .</a:t>
            </a:r>
            <a:endParaRPr lang="fr-FR" sz="5500" dirty="0" smtClean="0"/>
          </a:p>
          <a:p>
            <a:pPr algn="r" rtl="1">
              <a:buNone/>
            </a:pPr>
            <a:r>
              <a:rPr lang="ar-MA" sz="5500" dirty="0" smtClean="0"/>
              <a:t>       </a:t>
            </a:r>
            <a:r>
              <a:rPr lang="ar-MA" sz="5500" b="1" dirty="0" smtClean="0"/>
              <a:t>-</a:t>
            </a:r>
            <a:r>
              <a:rPr lang="ar-MA" sz="5500" dirty="0" smtClean="0"/>
              <a:t> </a:t>
            </a:r>
            <a:r>
              <a:rPr lang="ar-SA" sz="5500" dirty="0" smtClean="0"/>
              <a:t>دورية السيد  وزير المالية رقم 2.4786 بتاريخ (2008/11/26) المتعلقة بكيفيات إحداث  وتسيير ومراقبة خوالات  المداخيل والنفقات .</a:t>
            </a:r>
            <a:endParaRPr lang="fr-FR" sz="5500" dirty="0" smtClean="0"/>
          </a:p>
          <a:p>
            <a:pPr algn="r">
              <a:buNone/>
            </a:pPr>
            <a:endParaRPr lang="fr-FR" sz="5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trips(down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trips(down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trips(down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strips(downLeft)">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strips(downLeft)">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1043608" y="640661"/>
            <a:ext cx="774323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1" eaLnBrk="1" fontAlgn="base" latinLnBrk="0" hangingPunct="1">
              <a:lnSpc>
                <a:spcPct val="100000"/>
              </a:lnSpc>
              <a:spcBef>
                <a:spcPct val="0"/>
              </a:spcBef>
              <a:spcAft>
                <a:spcPct val="0"/>
              </a:spcAft>
              <a:buClrTx/>
              <a:buSzTx/>
              <a:buFontTx/>
              <a:buNone/>
              <a:tabLst/>
            </a:pPr>
            <a:r>
              <a:rPr kumimoji="0" lang="ar-MA"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طرق إبرام الصفقات </a:t>
            </a:r>
            <a:endParaRPr kumimoji="0" lang="fr-F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تبرم الصفقات إما عن طريق:</a:t>
            </a:r>
            <a:endParaRPr kumimoji="0" lang="fr-FR" sz="2800" i="0" u="none" strike="noStrike" cap="none" normalizeH="0" baseline="0" dirty="0" smtClean="0">
              <a:ln>
                <a:noFill/>
              </a:ln>
              <a:solidFill>
                <a:schemeClr val="tx1"/>
              </a:solidFill>
              <a:effectLst/>
              <a:latin typeface="Arial" pitchFamily="34" charset="0"/>
              <a:cs typeface="Arial" pitchFamily="34" charset="0"/>
            </a:endParaRPr>
          </a:p>
          <a:p>
            <a:pPr indent="450850" algn="r" rtl="1" eaLnBrk="0" fontAlgn="base" hangingPunct="0">
              <a:spcBef>
                <a:spcPct val="0"/>
              </a:spcBef>
              <a:spcAft>
                <a:spcPct val="0"/>
              </a:spcAft>
            </a:pPr>
            <a:r>
              <a:rPr kumimoji="0" lang="ar-MA" sz="2800"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-طلب العروض</a:t>
            </a:r>
            <a:endParaRPr kumimoji="0" lang="fr-FR" sz="2800" i="0" u="none" strike="noStrike" cap="none" normalizeH="0" baseline="0" dirty="0" smtClean="0">
              <a:ln>
                <a:noFill/>
              </a:ln>
              <a:solidFill>
                <a:srgbClr val="7030A0"/>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-المباراة</a:t>
            </a:r>
            <a:endParaRPr kumimoji="0" lang="fr-FR" sz="2800" i="0" u="none" strike="noStrike" cap="none" normalizeH="0" baseline="0" dirty="0" smtClean="0">
              <a:ln>
                <a:noFill/>
              </a:ln>
              <a:solidFill>
                <a:srgbClr val="7030A0"/>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-المسطرة التفاوضية</a:t>
            </a:r>
            <a:endParaRPr kumimoji="0" lang="fr-FR" sz="2800" i="0" u="none" strike="noStrike" cap="none" normalizeH="0" baseline="0" dirty="0" smtClean="0">
              <a:ln>
                <a:noFill/>
              </a:ln>
              <a:solidFill>
                <a:srgbClr val="7030A0"/>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وتبرم الدولة معظم صفقاتها عن طريق طلبات العروض.</a:t>
            </a:r>
            <a:endParaRPr kumimoji="0" lang="fr-FR" sz="280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ينقسم طلب العروض إلى:</a:t>
            </a: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طلب عروض مفتوح وطلب عروض محدود .</a:t>
            </a:r>
            <a:endParaRPr kumimoji="0" lang="fr-FR" sz="2800" i="0" u="sng"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تجدر الإشارة إلى أن المشرع ترك للإدارة حرية اختيار الطريقة الأنسب للقيام بإنجاز أشغال أو توريدات أو خدمات و لكن في حدود معينة مع التقيد بالمقتضيات القانونية الواجب إتباعها عند اختيار طريقة معينة.</a:t>
            </a:r>
            <a:endParaRPr kumimoji="0" lang="fr-FR" sz="280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en-US" sz="280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endParaRPr kumimoji="0" lang="en-US" sz="240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6561">
                                            <p:txEl>
                                              <p:pRg st="0" end="0"/>
                                            </p:txEl>
                                          </p:spTgt>
                                        </p:tgtEl>
                                        <p:attrNameLst>
                                          <p:attrName>style.visibility</p:attrName>
                                        </p:attrNameLst>
                                      </p:cBhvr>
                                      <p:to>
                                        <p:strVal val="visible"/>
                                      </p:to>
                                    </p:set>
                                    <p:animEffect transition="in" filter="circle(in)">
                                      <p:cBhvr>
                                        <p:cTn id="7" dur="2000"/>
                                        <p:tgtEl>
                                          <p:spTgt spid="665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6561">
                                            <p:txEl>
                                              <p:pRg st="1" end="1"/>
                                            </p:txEl>
                                          </p:spTgt>
                                        </p:tgtEl>
                                        <p:attrNameLst>
                                          <p:attrName>style.visibility</p:attrName>
                                        </p:attrNameLst>
                                      </p:cBhvr>
                                      <p:to>
                                        <p:strVal val="visible"/>
                                      </p:to>
                                    </p:set>
                                    <p:animEffect transition="in" filter="circle(in)">
                                      <p:cBhvr>
                                        <p:cTn id="12" dur="2000"/>
                                        <p:tgtEl>
                                          <p:spTgt spid="665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6561">
                                            <p:txEl>
                                              <p:pRg st="2" end="2"/>
                                            </p:txEl>
                                          </p:spTgt>
                                        </p:tgtEl>
                                        <p:attrNameLst>
                                          <p:attrName>style.visibility</p:attrName>
                                        </p:attrNameLst>
                                      </p:cBhvr>
                                      <p:to>
                                        <p:strVal val="visible"/>
                                      </p:to>
                                    </p:set>
                                    <p:animEffect transition="in" filter="checkerboard(across)">
                                      <p:cBhvr>
                                        <p:cTn id="17" dur="500"/>
                                        <p:tgtEl>
                                          <p:spTgt spid="66561">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66561">
                                            <p:txEl>
                                              <p:pRg st="3" end="3"/>
                                            </p:txEl>
                                          </p:spTgt>
                                        </p:tgtEl>
                                        <p:attrNameLst>
                                          <p:attrName>style.visibility</p:attrName>
                                        </p:attrNameLst>
                                      </p:cBhvr>
                                      <p:to>
                                        <p:strVal val="visible"/>
                                      </p:to>
                                    </p:set>
                                    <p:animEffect transition="in" filter="checkerboard(across)">
                                      <p:cBhvr>
                                        <p:cTn id="20" dur="500"/>
                                        <p:tgtEl>
                                          <p:spTgt spid="66561">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66561">
                                            <p:txEl>
                                              <p:pRg st="4" end="4"/>
                                            </p:txEl>
                                          </p:spTgt>
                                        </p:tgtEl>
                                        <p:attrNameLst>
                                          <p:attrName>style.visibility</p:attrName>
                                        </p:attrNameLst>
                                      </p:cBhvr>
                                      <p:to>
                                        <p:strVal val="visible"/>
                                      </p:to>
                                    </p:set>
                                    <p:animEffect transition="in" filter="checkerboard(across)">
                                      <p:cBhvr>
                                        <p:cTn id="23" dur="500"/>
                                        <p:tgtEl>
                                          <p:spTgt spid="6656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66561">
                                            <p:txEl>
                                              <p:pRg st="5" end="5"/>
                                            </p:txEl>
                                          </p:spTgt>
                                        </p:tgtEl>
                                        <p:attrNameLst>
                                          <p:attrName>style.visibility</p:attrName>
                                        </p:attrNameLst>
                                      </p:cBhvr>
                                      <p:to>
                                        <p:strVal val="visible"/>
                                      </p:to>
                                    </p:set>
                                    <p:anim to="" calcmode="lin" valueType="num">
                                      <p:cBhvr>
                                        <p:cTn id="28" dur="1" fill="hold"/>
                                        <p:tgtEl>
                                          <p:spTgt spid="66561">
                                            <p:txEl>
                                              <p:pRg st="5" end="5"/>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66561">
                                            <p:txEl>
                                              <p:pRg st="6" end="6"/>
                                            </p:txEl>
                                          </p:spTgt>
                                        </p:tgtEl>
                                        <p:attrNameLst>
                                          <p:attrName>style.visibility</p:attrName>
                                        </p:attrNameLst>
                                      </p:cBhvr>
                                      <p:to>
                                        <p:strVal val="visible"/>
                                      </p:to>
                                    </p:set>
                                    <p:anim to="" calcmode="lin" valueType="num">
                                      <p:cBhvr>
                                        <p:cTn id="31" dur="1" fill="hold"/>
                                        <p:tgtEl>
                                          <p:spTgt spid="66561">
                                            <p:txEl>
                                              <p:pRg st="6" end="6"/>
                                            </p:txEl>
                                          </p:spTgt>
                                        </p:tgtEl>
                                        <p:attrNameLst>
                                          <p:attrName/>
                                        </p:attrNameLst>
                                      </p:cBhvr>
                                    </p:anim>
                                  </p:childTnLst>
                                </p:cTn>
                              </p:par>
                              <p:par>
                                <p:cTn id="32" presetID="24" presetClass="entr" presetSubtype="0" fill="hold" nodeType="withEffect">
                                  <p:stCondLst>
                                    <p:cond delay="0"/>
                                  </p:stCondLst>
                                  <p:childTnLst>
                                    <p:set>
                                      <p:cBhvr>
                                        <p:cTn id="33" dur="1" fill="hold">
                                          <p:stCondLst>
                                            <p:cond delay="0"/>
                                          </p:stCondLst>
                                        </p:cTn>
                                        <p:tgtEl>
                                          <p:spTgt spid="66561">
                                            <p:txEl>
                                              <p:pRg st="7" end="7"/>
                                            </p:txEl>
                                          </p:spTgt>
                                        </p:tgtEl>
                                        <p:attrNameLst>
                                          <p:attrName>style.visibility</p:attrName>
                                        </p:attrNameLst>
                                      </p:cBhvr>
                                      <p:to>
                                        <p:strVal val="visible"/>
                                      </p:to>
                                    </p:set>
                                    <p:anim to="" calcmode="lin" valueType="num">
                                      <p:cBhvr>
                                        <p:cTn id="34" dur="1" fill="hold"/>
                                        <p:tgtEl>
                                          <p:spTgt spid="66561">
                                            <p:txEl>
                                              <p:pRg st="7" end="7"/>
                                            </p:txEl>
                                          </p:spTgt>
                                        </p:tgtEl>
                                        <p:attrNameLst>
                                          <p:attrName/>
                                        </p:attrNameLst>
                                      </p:cBhvr>
                                    </p:anim>
                                  </p:childTnLst>
                                </p:cTn>
                              </p:par>
                              <p:par>
                                <p:cTn id="35" presetID="24" presetClass="entr" presetSubtype="0" fill="hold" nodeType="withEffect">
                                  <p:stCondLst>
                                    <p:cond delay="0"/>
                                  </p:stCondLst>
                                  <p:childTnLst>
                                    <p:set>
                                      <p:cBhvr>
                                        <p:cTn id="36" dur="1" fill="hold">
                                          <p:stCondLst>
                                            <p:cond delay="0"/>
                                          </p:stCondLst>
                                        </p:cTn>
                                        <p:tgtEl>
                                          <p:spTgt spid="66561">
                                            <p:txEl>
                                              <p:pRg st="8" end="8"/>
                                            </p:txEl>
                                          </p:spTgt>
                                        </p:tgtEl>
                                        <p:attrNameLst>
                                          <p:attrName>style.visibility</p:attrName>
                                        </p:attrNameLst>
                                      </p:cBhvr>
                                      <p:to>
                                        <p:strVal val="visible"/>
                                      </p:to>
                                    </p:set>
                                    <p:anim to="" calcmode="lin" valueType="num">
                                      <p:cBhvr>
                                        <p:cTn id="37" dur="1" fill="hold"/>
                                        <p:tgtEl>
                                          <p:spTgt spid="66561">
                                            <p:txEl>
                                              <p:pRg st="8" end="8"/>
                                            </p:txEl>
                                          </p:spTgt>
                                        </p:tgtEl>
                                        <p:attrNameLst>
                                          <p:attrName/>
                                        </p:attrNameLst>
                                      </p:cBhvr>
                                    </p:anim>
                                  </p:childTnLst>
                                </p:cTn>
                              </p:par>
                              <p:par>
                                <p:cTn id="38" presetID="8" presetClass="entr" presetSubtype="16" fill="hold" nodeType="withEffect">
                                  <p:stCondLst>
                                    <p:cond delay="0"/>
                                  </p:stCondLst>
                                  <p:childTnLst>
                                    <p:set>
                                      <p:cBhvr>
                                        <p:cTn id="39" dur="1" fill="hold">
                                          <p:stCondLst>
                                            <p:cond delay="0"/>
                                          </p:stCondLst>
                                        </p:cTn>
                                        <p:tgtEl>
                                          <p:spTgt spid="66561">
                                            <p:txEl>
                                              <p:pRg st="9" end="9"/>
                                            </p:txEl>
                                          </p:spTgt>
                                        </p:tgtEl>
                                        <p:attrNameLst>
                                          <p:attrName>style.visibility</p:attrName>
                                        </p:attrNameLst>
                                      </p:cBhvr>
                                      <p:to>
                                        <p:strVal val="visible"/>
                                      </p:to>
                                    </p:set>
                                    <p:animEffect transition="in" filter="diamond(in)">
                                      <p:cBhvr>
                                        <p:cTn id="40" dur="2000"/>
                                        <p:tgtEl>
                                          <p:spTgt spid="6656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1640" y="1643050"/>
            <a:ext cx="7383764" cy="4401205"/>
          </a:xfrm>
          <a:prstGeom prst="rect">
            <a:avLst/>
          </a:prstGeom>
        </p:spPr>
        <p:txBody>
          <a:bodyPr wrap="square">
            <a:spAutoFit/>
          </a:bodyPr>
          <a:lstStyle/>
          <a:p>
            <a:pPr algn="r" rtl="1"/>
            <a:r>
              <a:rPr lang="ar-MA" sz="2800" dirty="0" smtClean="0"/>
              <a:t>و قبل القيام بأي إجراء و لضمان نجاح الطلبات سواء من حيث الجودة و الثمن يجب على صاحب المشروع </a:t>
            </a:r>
            <a:r>
              <a:rPr lang="ar-MA" sz="2800" b="1" dirty="0" smtClean="0"/>
              <a:t>تحديد الحاجيات </a:t>
            </a:r>
            <a:r>
              <a:rPr lang="ar-MA" sz="2800" dirty="0" smtClean="0"/>
              <a:t>المراد تلبيتها بكل دقة قبل القيام بأي إعلان عن طلب العروض أو أية استشارة أو مفاوضة</a:t>
            </a:r>
          </a:p>
          <a:p>
            <a:pPr algn="r" rtl="1"/>
            <a:r>
              <a:rPr lang="ar-MA" sz="2800" dirty="0" smtClean="0"/>
              <a:t>بعد الانتهاء من عملية تحديد الحاجيات و حصر اللوائح النهائية للإشغال المراد إنجازها أو الأدوات أو التجهيزات المراد اقتناؤها  يستوجب على صاحب المشروع القيام </a:t>
            </a:r>
            <a:r>
              <a:rPr lang="ar-MA" sz="2800" u="sng" dirty="0" smtClean="0"/>
              <a:t> </a:t>
            </a:r>
            <a:r>
              <a:rPr lang="ar-MA" sz="2800" u="sng" dirty="0" smtClean="0">
                <a:solidFill>
                  <a:schemeClr val="tx2">
                    <a:lumMod val="60000"/>
                    <a:lumOff val="40000"/>
                  </a:schemeClr>
                </a:solidFill>
              </a:rPr>
              <a:t>بدعوة  إلى المنافسة</a:t>
            </a:r>
            <a:r>
              <a:rPr lang="fr-FR" sz="2800" u="sng" dirty="0" smtClean="0">
                <a:solidFill>
                  <a:schemeClr val="tx2">
                    <a:lumMod val="60000"/>
                    <a:lumOff val="40000"/>
                  </a:schemeClr>
                </a:solidFill>
              </a:rPr>
              <a:t> .</a:t>
            </a:r>
            <a:endParaRPr lang="fr-FR" sz="2800" dirty="0" smtClean="0">
              <a:solidFill>
                <a:schemeClr val="tx2">
                  <a:lumMod val="60000"/>
                  <a:lumOff val="40000"/>
                </a:schemeClr>
              </a:solidFill>
            </a:endParaRPr>
          </a:p>
          <a:p>
            <a:pPr algn="r" rtl="1"/>
            <a:r>
              <a:rPr lang="ar-MA" sz="2800" dirty="0" smtClean="0"/>
              <a:t>قصد ضمان الشفافية في اختيارات صاحب المشروع  والمساواة في الوصول إلى طلبيات الهيئة وكدا فعالية النفقات وتحسين    مداخيل الهيئة</a:t>
            </a:r>
            <a:endParaRPr lang="fr-FR" sz="2800"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39752" y="908720"/>
            <a:ext cx="5490864" cy="923330"/>
          </a:xfrm>
          <a:prstGeom prst="rect">
            <a:avLst/>
          </a:prstGeom>
          <a:noFill/>
        </p:spPr>
        <p:txBody>
          <a:bodyPr wrap="square" lIns="91440" tIns="45720" rIns="91440" bIns="45720">
            <a:spAutoFit/>
          </a:bodyPr>
          <a:lstStyle/>
          <a:p>
            <a:pPr algn="ctr"/>
            <a:r>
              <a:rPr lang="ar-MA" sz="5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سندات الطلب</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Rectangle 5"/>
          <p:cNvSpPr/>
          <p:nvPr/>
        </p:nvSpPr>
        <p:spPr>
          <a:xfrm>
            <a:off x="1187624" y="1844824"/>
            <a:ext cx="7776864" cy="4616648"/>
          </a:xfrm>
          <a:prstGeom prst="rect">
            <a:avLst/>
          </a:prstGeom>
        </p:spPr>
        <p:txBody>
          <a:bodyPr wrap="square">
            <a:spAutoFit/>
          </a:bodyPr>
          <a:lstStyle/>
          <a:p>
            <a:pPr lvl="1" indent="-6350" algn="r" rtl="1" fontAlgn="base">
              <a:spcBef>
                <a:spcPct val="0"/>
              </a:spcBef>
              <a:spcAft>
                <a:spcPct val="0"/>
              </a:spcAft>
              <a:tabLst>
                <a:tab pos="914400" algn="l"/>
              </a:tabLst>
            </a:pPr>
            <a:r>
              <a:rPr lang="ar-MA" sz="3200" b="1" cap="all"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تعريف: </a:t>
            </a:r>
            <a:r>
              <a:rPr lang="ar-MA" sz="2800" dirty="0" smtClean="0">
                <a:latin typeface="Arial" pitchFamily="34" charset="0"/>
                <a:ea typeface="Times New Roman" pitchFamily="18" charset="0"/>
                <a:cs typeface="Arial" pitchFamily="34" charset="0"/>
              </a:rPr>
              <a:t>هو </a:t>
            </a:r>
            <a:r>
              <a:rPr lang="ar-MA" sz="2800" b="1" dirty="0" smtClean="0">
                <a:latin typeface="Arial" pitchFamily="34" charset="0"/>
                <a:ea typeface="Times New Roman" pitchFamily="18" charset="0"/>
                <a:cs typeface="Arial" pitchFamily="34" charset="0"/>
              </a:rPr>
              <a:t>وثيقة رسمية</a:t>
            </a:r>
            <a:r>
              <a:rPr lang="ar-MA" sz="2800" dirty="0" smtClean="0">
                <a:latin typeface="Arial" pitchFamily="34" charset="0"/>
                <a:ea typeface="Times New Roman" pitchFamily="18" charset="0"/>
                <a:cs typeface="Arial" pitchFamily="34" charset="0"/>
              </a:rPr>
              <a:t>، يصدرها الآمر بالصرف أو نائبه المؤهل لذلك، ويوجهها إلى مقاول أو مزود أو مورد أو خدماتي، بعد استكمالها للشروط الشكلية و الجوهرية بهدف تلبية حاجيات إدارته أو مؤسسته، بناء على نتائج الاستشارة التي قام بها (تقديم ثلاثة بيانات مختلفة للاثمنة)</a:t>
            </a:r>
            <a:endParaRPr lang="fr-FR" sz="2800" dirty="0" smtClean="0">
              <a:latin typeface="Arial" pitchFamily="34" charset="0"/>
              <a:ea typeface="Times New Roman" pitchFamily="18" charset="0"/>
              <a:cs typeface="Arial" pitchFamily="34" charset="0"/>
            </a:endParaRPr>
          </a:p>
          <a:p>
            <a:pPr lvl="1" indent="-6350" algn="r" rtl="1" fontAlgn="base">
              <a:spcBef>
                <a:spcPct val="0"/>
              </a:spcBef>
              <a:spcAft>
                <a:spcPct val="0"/>
              </a:spcAft>
              <a:buFontTx/>
              <a:buAutoNum type="arabicParenR"/>
              <a:tabLst>
                <a:tab pos="914400" algn="l"/>
              </a:tabLst>
            </a:pPr>
            <a:endParaRPr lang="fr-FR" sz="1000" dirty="0" smtClean="0">
              <a:latin typeface="Arial" pitchFamily="34" charset="0"/>
              <a:cs typeface="Arial" pitchFamily="34" charset="0"/>
            </a:endParaRPr>
          </a:p>
          <a:p>
            <a:pPr lvl="0" indent="450850" algn="r" rtl="1" eaLnBrk="0" fontAlgn="base" hangingPunct="0">
              <a:spcBef>
                <a:spcPct val="0"/>
              </a:spcBef>
              <a:spcAft>
                <a:spcPct val="0"/>
              </a:spcAft>
              <a:tabLst>
                <a:tab pos="914400" algn="l"/>
              </a:tabLst>
            </a:pPr>
            <a:r>
              <a:rPr lang="ar-MA" sz="2800" dirty="0" smtClean="0">
                <a:latin typeface="Arial" pitchFamily="34" charset="0"/>
                <a:ea typeface="Times New Roman" pitchFamily="18" charset="0"/>
                <a:cs typeface="Arial" pitchFamily="34" charset="0"/>
              </a:rPr>
              <a:t>ويعتبر </a:t>
            </a:r>
            <a:r>
              <a:rPr lang="ar-MA" sz="2800" b="1" dirty="0" smtClean="0">
                <a:latin typeface="Arial" pitchFamily="34" charset="0"/>
                <a:ea typeface="Times New Roman" pitchFamily="18" charset="0"/>
                <a:cs typeface="Arial" pitchFamily="34" charset="0"/>
              </a:rPr>
              <a:t>سند الطلب </a:t>
            </a:r>
            <a:r>
              <a:rPr lang="ar-MA" sz="2800" dirty="0" smtClean="0">
                <a:latin typeface="Arial" pitchFamily="34" charset="0"/>
                <a:ea typeface="Times New Roman" pitchFamily="18" charset="0"/>
                <a:cs typeface="Arial" pitchFamily="34" charset="0"/>
              </a:rPr>
              <a:t>هذا من الأعمال الإدارية المنوطة بالأمر بالصرف أو نائبه المؤهل،والذي بإصداره يترتب عنه دين على الإدارة،أو المؤسسة العمومية تجاه الاغيار (المزودون ) وبالتالي يتعين قبل تحرير هذه الوثيقة التأكد من </a:t>
            </a:r>
            <a:r>
              <a:rPr lang="ar-MA" sz="2800" b="1" dirty="0" smtClean="0">
                <a:latin typeface="Arial" pitchFamily="34" charset="0"/>
                <a:ea typeface="Times New Roman" pitchFamily="18" charset="0"/>
                <a:cs typeface="Arial" pitchFamily="34" charset="0"/>
              </a:rPr>
              <a:t>توفر الاعتماد </a:t>
            </a:r>
            <a:r>
              <a:rPr lang="ar-MA" sz="2800" dirty="0" smtClean="0">
                <a:latin typeface="Arial" pitchFamily="34" charset="0"/>
                <a:ea typeface="Times New Roman" pitchFamily="18" charset="0"/>
                <a:cs typeface="Arial" pitchFamily="34" charset="0"/>
              </a:rPr>
              <a:t>اللازم لتغطية الدين الذي سيترتب عنه.</a:t>
            </a:r>
            <a:endParaRPr lang="ar-MA" sz="2400" dirty="0" smtClean="0">
              <a:latin typeface="Arial" pitchFamily="34" charset="0"/>
              <a:cs typeface="Arial" pitchFamily="34" charset="0"/>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edg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5616" y="1052736"/>
            <a:ext cx="7740352" cy="1815882"/>
          </a:xfrm>
          <a:prstGeom prst="rect">
            <a:avLst/>
          </a:prstGeom>
        </p:spPr>
        <p:txBody>
          <a:bodyPr wrap="square">
            <a:spAutoFit/>
          </a:bodyPr>
          <a:lstStyle/>
          <a:p>
            <a:pPr algn="ctr"/>
            <a:endParaRPr lang="ar-MA" sz="2800" dirty="0" smtClean="0"/>
          </a:p>
          <a:p>
            <a:pPr algn="ctr"/>
            <a:r>
              <a:rPr lang="ar-MA" sz="2800" dirty="0" smtClean="0"/>
              <a:t>وتخضع الأعمال موضوع سندات الطلب إلى </a:t>
            </a:r>
            <a:r>
              <a:rPr lang="ar-MA" sz="2800" b="1" dirty="0" smtClean="0"/>
              <a:t>منافسة مسبقة</a:t>
            </a:r>
          </a:p>
          <a:p>
            <a:pPr algn="ctr"/>
            <a:endParaRPr lang="ar-MA" sz="2800" b="1" dirty="0" smtClean="0"/>
          </a:p>
          <a:p>
            <a:pPr algn="ctr"/>
            <a:r>
              <a:rPr lang="ar-MA" sz="2800" dirty="0" smtClean="0"/>
              <a:t>تحدد سندات الطلب </a:t>
            </a:r>
            <a:r>
              <a:rPr lang="ar-MA" sz="2800" b="1" dirty="0" smtClean="0"/>
              <a:t>مواصفات ومحتوى </a:t>
            </a:r>
            <a:r>
              <a:rPr lang="ar-MA" sz="2800" dirty="0" smtClean="0"/>
              <a:t>الأعمال المراد تلبيتها</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27784" y="764704"/>
            <a:ext cx="5016117" cy="707886"/>
          </a:xfrm>
          <a:prstGeom prst="rect">
            <a:avLst/>
          </a:prstGeom>
          <a:noFill/>
        </p:spPr>
        <p:txBody>
          <a:bodyPr wrap="none" lIns="91440" tIns="45720" rIns="91440" bIns="45720">
            <a:spAutoFit/>
          </a:bodyPr>
          <a:lstStyle/>
          <a:p>
            <a:pPr rtl="1"/>
            <a:r>
              <a:rPr lang="ar-MA" sz="40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شساعة أو خوالة المصاريف:</a:t>
            </a:r>
            <a:endParaRPr lang="fr-FR"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2465" name="Rectangle 1"/>
          <p:cNvSpPr>
            <a:spLocks noChangeArrowheads="1"/>
          </p:cNvSpPr>
          <p:nvPr/>
        </p:nvSpPr>
        <p:spPr bwMode="auto">
          <a:xfrm>
            <a:off x="1187624" y="1595564"/>
            <a:ext cx="748883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r" rtl="1" fontAlgn="base">
              <a:spcBef>
                <a:spcPct val="0"/>
              </a:spcBef>
              <a:spcAft>
                <a:spcPct val="0"/>
              </a:spcAf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هي طريقة تقليدية لتنفيذ النفقة العمومية، و بواسطتها توضع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سيولة نقدية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رهن إشارة شخص معين (</a:t>
            </a:r>
            <a:r>
              <a:rPr kumimoji="0" lang="ar-MA" sz="2800" b="1" i="1" strike="noStrike" cap="none" normalizeH="0" baseline="0" dirty="0" smtClean="0">
                <a:ln>
                  <a:noFill/>
                </a:ln>
                <a:solidFill>
                  <a:schemeClr val="tx1"/>
                </a:solidFill>
                <a:effectLst/>
                <a:latin typeface="Arial" pitchFamily="34" charset="0"/>
                <a:ea typeface="Times New Roman" pitchFamily="18" charset="0"/>
                <a:cs typeface="Arial" pitchFamily="34" charset="0"/>
              </a:rPr>
              <a:t>الشسيع أو الخائل </a:t>
            </a:r>
            <a:r>
              <a:rPr lang="fr-FR" sz="2800" b="1" i="1" dirty="0" smtClean="0">
                <a:latin typeface="Arial" pitchFamily="34" charset="0"/>
                <a:ea typeface="Times New Roman" pitchFamily="18" charset="0"/>
                <a:cs typeface="Arial" pitchFamily="34" charset="0"/>
              </a:rPr>
              <a:t>le  </a:t>
            </a:r>
            <a:r>
              <a:rPr kumimoji="0" lang="fr-FR" sz="2800" b="1" i="1" strike="noStrike" cap="none" normalizeH="0" baseline="0" dirty="0" smtClean="0">
                <a:ln>
                  <a:noFill/>
                </a:ln>
                <a:solidFill>
                  <a:schemeClr val="tx1"/>
                </a:solidFill>
                <a:effectLst/>
                <a:latin typeface="Arial" pitchFamily="34" charset="0"/>
                <a:ea typeface="Times New Roman" pitchFamily="18" charset="0"/>
                <a:cs typeface="Arial" pitchFamily="34" charset="0"/>
              </a:rPr>
              <a:t>régisseur</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بهدف أداء نفقة تكتسي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طابعا خاصا</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غير متوقع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ذات أهمية قليلة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 حيث  المبلغ. أو نظرا لكون طبيعة النفقة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لا يمكن إخضاعها لشروط الالتزام و الأمر بالدفع و الأداء. </a:t>
            </a:r>
            <a:endParaRPr kumimoji="0" lang="fr-FR" sz="1000" b="0" i="0" u="sng"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ومن مميزات هذه الطريقة التي يمكن اعتبارها استثنائية أنها تمكن من </a:t>
            </a:r>
            <a:r>
              <a:rPr kumimoji="0" lang="ar-MA" sz="2800" b="0" i="0" u="sng" strike="noStrike" cap="none" normalizeH="0" baseline="0" dirty="0" smtClean="0">
                <a:ln>
                  <a:noFill/>
                </a:ln>
                <a:solidFill>
                  <a:srgbClr val="002060"/>
                </a:solidFill>
                <a:effectLst/>
                <a:latin typeface="Arial" pitchFamily="34" charset="0"/>
                <a:ea typeface="Times New Roman" pitchFamily="18" charset="0"/>
                <a:cs typeface="Arial" pitchFamily="34" charset="0"/>
              </a:rPr>
              <a:t>تبسيط أداء النفقة و بالسرعة التي يفرضها الاستعجال و ضرورة المصلحة.</a:t>
            </a:r>
            <a:endParaRPr kumimoji="0" lang="fr-FR" sz="1000" b="0" i="0" u="sng" strike="noStrike" cap="none" normalizeH="0" baseline="0" dirty="0" smtClean="0">
              <a:ln>
                <a:noFill/>
              </a:ln>
              <a:solidFill>
                <a:srgbClr val="002060"/>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وتجدر الإشارة هنا إلى أنه لا يمكن أداء أية نفقة عن طريق الشساعة إلا النفقات المرخص بها من طرف وزير المالية </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2465">
                                            <p:txEl>
                                              <p:pRg st="0" end="0"/>
                                            </p:txEl>
                                          </p:spTgt>
                                        </p:tgtEl>
                                        <p:attrNameLst>
                                          <p:attrName>style.visibility</p:attrName>
                                        </p:attrNameLst>
                                      </p:cBhvr>
                                      <p:to>
                                        <p:strVal val="visible"/>
                                      </p:to>
                                    </p:set>
                                    <p:animEffect transition="in" filter="diamond(in)">
                                      <p:cBhvr>
                                        <p:cTn id="12" dur="2000"/>
                                        <p:tgtEl>
                                          <p:spTgt spid="6246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62465">
                                            <p:txEl>
                                              <p:pRg st="1" end="1"/>
                                            </p:txEl>
                                          </p:spTgt>
                                        </p:tgtEl>
                                        <p:attrNameLst>
                                          <p:attrName>style.visibility</p:attrName>
                                        </p:attrNameLst>
                                      </p:cBhvr>
                                      <p:to>
                                        <p:strVal val="visible"/>
                                      </p:to>
                                    </p:set>
                                    <p:animEffect transition="in" filter="diamond(in)">
                                      <p:cBhvr>
                                        <p:cTn id="15" dur="2000"/>
                                        <p:tgtEl>
                                          <p:spTgt spid="6246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62465">
                                            <p:txEl>
                                              <p:pRg st="2" end="2"/>
                                            </p:txEl>
                                          </p:spTgt>
                                        </p:tgtEl>
                                        <p:attrNameLst>
                                          <p:attrName>style.visibility</p:attrName>
                                        </p:attrNameLst>
                                      </p:cBhvr>
                                      <p:to>
                                        <p:strVal val="visible"/>
                                      </p:to>
                                    </p:set>
                                    <p:animEffect transition="in" filter="diamond(in)">
                                      <p:cBhvr>
                                        <p:cTn id="18" dur="2000"/>
                                        <p:tgtEl>
                                          <p:spTgt spid="624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115616" y="1340768"/>
            <a:ext cx="8028384" cy="4770537"/>
          </a:xfrm>
          <a:prstGeom prst="rect">
            <a:avLst/>
          </a:prstGeom>
          <a:noFill/>
          <a:ln w="9525">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تحدث الخوالة </a:t>
            </a:r>
            <a:r>
              <a:rPr kumimoji="0" lang="ar-MA" sz="2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بقرار مشترك للوزير المعني و وزير المالية.</a:t>
            </a:r>
            <a:endParaRPr kumimoji="0" lang="fr-FR" sz="1000" b="1" i="1"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هذا القرار يبقى ساريا ومعمولا به إلى أن يتم إدخال تغييرات أو تعديلات على الخوالة أو إلغاؤها بصفة نهائية.</a:t>
            </a:r>
          </a:p>
          <a:p>
            <a:pPr algn="r" rtl="1"/>
            <a:r>
              <a:rPr lang="ar-M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يجب أن يحدد قرار أحداث الخوالة ما يلي:</a:t>
            </a:r>
            <a:endParaRPr lang="fr-FR" sz="28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algn="r" rtl="1">
              <a:buFont typeface="Wingdings" pitchFamily="2" charset="2"/>
              <a:buChar char="Ø"/>
            </a:pPr>
            <a:r>
              <a:rPr lang="ar-MA" sz="2800" dirty="0" smtClean="0">
                <a:solidFill>
                  <a:schemeClr val="accent5">
                    <a:lumMod val="50000"/>
                  </a:schemeClr>
                </a:solidFill>
                <a:latin typeface="Arial" pitchFamily="34" charset="0"/>
                <a:ea typeface="Times New Roman" pitchFamily="18" charset="0"/>
                <a:cs typeface="Arial" pitchFamily="34" charset="0"/>
              </a:rPr>
              <a:t>طبيعة النفقات المسموح أداؤها من طرف </a:t>
            </a:r>
            <a:r>
              <a:rPr lang="ar-MA" sz="2800" dirty="0" err="1" smtClean="0">
                <a:solidFill>
                  <a:schemeClr val="accent5">
                    <a:lumMod val="50000"/>
                  </a:schemeClr>
                </a:solidFill>
                <a:latin typeface="Arial" pitchFamily="34" charset="0"/>
                <a:ea typeface="Times New Roman" pitchFamily="18" charset="0"/>
                <a:cs typeface="Arial" pitchFamily="34" charset="0"/>
              </a:rPr>
              <a:t>ا</a:t>
            </a:r>
            <a:r>
              <a:rPr lang="fr-FR" sz="2800" dirty="0" smtClean="0">
                <a:solidFill>
                  <a:schemeClr val="accent5">
                    <a:lumMod val="50000"/>
                  </a:schemeClr>
                </a:solidFill>
                <a:latin typeface="Arial" pitchFamily="34" charset="0"/>
                <a:ea typeface="Times New Roman" pitchFamily="18" charset="0"/>
                <a:cs typeface="Arial" pitchFamily="34" charset="0"/>
              </a:rPr>
              <a:t> </a:t>
            </a:r>
            <a:r>
              <a:rPr lang="ar-MA" sz="2800" dirty="0" smtClean="0">
                <a:solidFill>
                  <a:schemeClr val="accent5">
                    <a:lumMod val="50000"/>
                  </a:schemeClr>
                </a:solidFill>
                <a:latin typeface="Arial" pitchFamily="34" charset="0"/>
                <a:ea typeface="Times New Roman" pitchFamily="18" charset="0"/>
                <a:cs typeface="Arial" pitchFamily="34" charset="0"/>
              </a:rPr>
              <a:t>لخائل.</a:t>
            </a:r>
            <a:endParaRPr lang="fr-FR" sz="2800" dirty="0" smtClean="0">
              <a:solidFill>
                <a:schemeClr val="accent5">
                  <a:lumMod val="50000"/>
                </a:schemeClr>
              </a:solidFill>
              <a:latin typeface="Arial" pitchFamily="34" charset="0"/>
              <a:ea typeface="Times New Roman" pitchFamily="18" charset="0"/>
              <a:cs typeface="Arial" pitchFamily="34" charset="0"/>
            </a:endParaRPr>
          </a:p>
          <a:p>
            <a:pPr lvl="0" algn="r" rtl="1">
              <a:buFont typeface="Wingdings" pitchFamily="2" charset="2"/>
              <a:buChar char="Ø"/>
            </a:pPr>
            <a:r>
              <a:rPr lang="ar-MA" sz="2800" dirty="0" smtClean="0">
                <a:solidFill>
                  <a:schemeClr val="accent5">
                    <a:lumMod val="50000"/>
                  </a:schemeClr>
                </a:solidFill>
                <a:latin typeface="Arial" pitchFamily="34" charset="0"/>
                <a:ea typeface="Times New Roman" pitchFamily="18" charset="0"/>
                <a:cs typeface="Arial" pitchFamily="34" charset="0"/>
              </a:rPr>
              <a:t>الانتساب المالي للنفقة(تجاوزا السطر المالي)</a:t>
            </a:r>
            <a:endParaRPr lang="fr-FR" sz="2800" dirty="0" smtClean="0">
              <a:solidFill>
                <a:schemeClr val="accent5">
                  <a:lumMod val="50000"/>
                </a:schemeClr>
              </a:solidFill>
              <a:latin typeface="Arial" pitchFamily="34" charset="0"/>
              <a:ea typeface="Times New Roman" pitchFamily="18" charset="0"/>
              <a:cs typeface="Arial" pitchFamily="34" charset="0"/>
            </a:endParaRPr>
          </a:p>
          <a:p>
            <a:pPr lvl="0" algn="r" rtl="1">
              <a:buFont typeface="Wingdings" pitchFamily="2" charset="2"/>
              <a:buChar char="Ø"/>
            </a:pPr>
            <a:r>
              <a:rPr lang="ar-MA" sz="2800" dirty="0" smtClean="0">
                <a:solidFill>
                  <a:schemeClr val="accent5">
                    <a:lumMod val="50000"/>
                  </a:schemeClr>
                </a:solidFill>
                <a:latin typeface="Arial" pitchFamily="34" charset="0"/>
                <a:ea typeface="Times New Roman" pitchFamily="18" charset="0"/>
                <a:cs typeface="Arial" pitchFamily="34" charset="0"/>
              </a:rPr>
              <a:t>سقف الخوالة </a:t>
            </a:r>
            <a:r>
              <a:rPr lang="ar-MA" sz="2800" dirty="0" err="1" smtClean="0">
                <a:solidFill>
                  <a:schemeClr val="accent5">
                    <a:lumMod val="50000"/>
                  </a:schemeClr>
                </a:solidFill>
                <a:latin typeface="Arial" pitchFamily="34" charset="0"/>
                <a:ea typeface="Times New Roman" pitchFamily="18" charset="0"/>
                <a:cs typeface="Arial" pitchFamily="34" charset="0"/>
              </a:rPr>
              <a:t>اي</a:t>
            </a:r>
            <a:r>
              <a:rPr lang="ar-MA" sz="2800" dirty="0" smtClean="0">
                <a:solidFill>
                  <a:schemeClr val="accent5">
                    <a:lumMod val="50000"/>
                  </a:schemeClr>
                </a:solidFill>
                <a:latin typeface="Arial" pitchFamily="34" charset="0"/>
                <a:ea typeface="Times New Roman" pitchFamily="18" charset="0"/>
                <a:cs typeface="Arial" pitchFamily="34" charset="0"/>
              </a:rPr>
              <a:t> المبلغ الأقصى الممكن سحبه من طرف الخائل كلما أراد القيام بأداء النفقات</a:t>
            </a:r>
            <a:endParaRPr lang="fr-FR" sz="2800" dirty="0" smtClean="0">
              <a:solidFill>
                <a:schemeClr val="accent5">
                  <a:lumMod val="50000"/>
                </a:schemeClr>
              </a:solidFill>
              <a:latin typeface="Arial" pitchFamily="34" charset="0"/>
              <a:ea typeface="Times New Roman" pitchFamily="18" charset="0"/>
              <a:cs typeface="Arial" pitchFamily="34" charset="0"/>
            </a:endParaRPr>
          </a:p>
          <a:p>
            <a:pPr lvl="0" algn="r" rtl="1">
              <a:buFont typeface="Wingdings" pitchFamily="2" charset="2"/>
              <a:buChar char="Ø"/>
            </a:pPr>
            <a:r>
              <a:rPr lang="ar-MA" sz="2800" dirty="0" smtClean="0">
                <a:solidFill>
                  <a:schemeClr val="accent5">
                    <a:lumMod val="50000"/>
                  </a:schemeClr>
                </a:solidFill>
                <a:latin typeface="Arial" pitchFamily="34" charset="0"/>
                <a:ea typeface="Times New Roman" pitchFamily="18" charset="0"/>
                <a:cs typeface="Arial" pitchFamily="34" charset="0"/>
              </a:rPr>
              <a:t>المحاسب المكلف بالتأشير على النفقة</a:t>
            </a:r>
            <a:endParaRPr lang="fr-FR" sz="2800" dirty="0" smtClean="0">
              <a:solidFill>
                <a:schemeClr val="accent5">
                  <a:lumMod val="50000"/>
                </a:schemeClr>
              </a:solidFill>
              <a:latin typeface="Arial" pitchFamily="34" charset="0"/>
              <a:ea typeface="Times New Roman" pitchFamily="18" charset="0"/>
              <a:cs typeface="Arial" pitchFamily="34" charset="0"/>
            </a:endParaRPr>
          </a:p>
          <a:p>
            <a:pPr lvl="0" algn="r" rtl="1">
              <a:buFont typeface="Wingdings" pitchFamily="2" charset="2"/>
              <a:buChar char="Ø"/>
            </a:pPr>
            <a:r>
              <a:rPr lang="ar-MA" sz="2800" dirty="0" smtClean="0">
                <a:solidFill>
                  <a:schemeClr val="accent5">
                    <a:lumMod val="50000"/>
                  </a:schemeClr>
                </a:solidFill>
                <a:latin typeface="Arial" pitchFamily="34" charset="0"/>
                <a:ea typeface="Times New Roman" pitchFamily="18" charset="0"/>
                <a:cs typeface="Arial" pitchFamily="34" charset="0"/>
              </a:rPr>
              <a:t>المحاسب المعتمد</a:t>
            </a:r>
            <a:endParaRPr lang="fr-FR" sz="2800" dirty="0" smtClean="0">
              <a:solidFill>
                <a:schemeClr val="accent5">
                  <a:lumMod val="50000"/>
                </a:schemeClr>
              </a:solidFill>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379377" y="404664"/>
            <a:ext cx="2964273" cy="830997"/>
          </a:xfrm>
          <a:prstGeom prst="rect">
            <a:avLst/>
          </a:prstGeom>
          <a:noFill/>
        </p:spPr>
        <p:txBody>
          <a:bodyPr wrap="none" lIns="91440" tIns="45720" rIns="91440" bIns="45720">
            <a:spAutoFit/>
          </a:bodyPr>
          <a:lstStyle/>
          <a:p>
            <a:pPr algn="ctr"/>
            <a:r>
              <a:rPr lang="ar-MA"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إحداث الخوالة</a:t>
            </a:r>
            <a:endParaRPr lang="fr-FR"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1441">
                                            <p:txEl>
                                              <p:pRg st="0" end="0"/>
                                            </p:txEl>
                                          </p:spTgt>
                                        </p:tgtEl>
                                        <p:attrNameLst>
                                          <p:attrName>style.visibility</p:attrName>
                                        </p:attrNameLst>
                                      </p:cBhvr>
                                      <p:to>
                                        <p:strVal val="visible"/>
                                      </p:to>
                                    </p:set>
                                    <p:animEffect transition="in" filter="strips(downLeft)">
                                      <p:cBhvr>
                                        <p:cTn id="7" dur="500"/>
                                        <p:tgtEl>
                                          <p:spTgt spid="61441">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61441">
                                            <p:txEl>
                                              <p:pRg st="1" end="1"/>
                                            </p:txEl>
                                          </p:spTgt>
                                        </p:tgtEl>
                                        <p:attrNameLst>
                                          <p:attrName>style.visibility</p:attrName>
                                        </p:attrNameLst>
                                      </p:cBhvr>
                                      <p:to>
                                        <p:strVal val="visible"/>
                                      </p:to>
                                    </p:set>
                                    <p:animEffect transition="in" filter="strips(downLeft)">
                                      <p:cBhvr>
                                        <p:cTn id="10" dur="500"/>
                                        <p:tgtEl>
                                          <p:spTgt spid="6144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61441">
                                            <p:txEl>
                                              <p:pRg st="2" end="2"/>
                                            </p:txEl>
                                          </p:spTgt>
                                        </p:tgtEl>
                                        <p:attrNameLst>
                                          <p:attrName>style.visibility</p:attrName>
                                        </p:attrNameLst>
                                      </p:cBhvr>
                                      <p:to>
                                        <p:strVal val="visible"/>
                                      </p:to>
                                    </p:set>
                                    <p:animEffect transition="in" filter="circle(in)">
                                      <p:cBhvr>
                                        <p:cTn id="15" dur="2000"/>
                                        <p:tgtEl>
                                          <p:spTgt spid="6144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61441">
                                            <p:txEl>
                                              <p:pRg st="3" end="3"/>
                                            </p:txEl>
                                          </p:spTgt>
                                        </p:tgtEl>
                                        <p:attrNameLst>
                                          <p:attrName>style.visibility</p:attrName>
                                        </p:attrNameLst>
                                      </p:cBhvr>
                                      <p:to>
                                        <p:strVal val="visible"/>
                                      </p:to>
                                    </p:set>
                                    <p:animEffect transition="in" filter="checkerboard(across)">
                                      <p:cBhvr>
                                        <p:cTn id="20" dur="500"/>
                                        <p:tgtEl>
                                          <p:spTgt spid="6144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61441">
                                            <p:txEl>
                                              <p:pRg st="4" end="4"/>
                                            </p:txEl>
                                          </p:spTgt>
                                        </p:tgtEl>
                                        <p:attrNameLst>
                                          <p:attrName>style.visibility</p:attrName>
                                        </p:attrNameLst>
                                      </p:cBhvr>
                                      <p:to>
                                        <p:strVal val="visible"/>
                                      </p:to>
                                    </p:set>
                                    <p:animEffect transition="in" filter="checkerboard(across)">
                                      <p:cBhvr>
                                        <p:cTn id="25" dur="500"/>
                                        <p:tgtEl>
                                          <p:spTgt spid="6144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61441">
                                            <p:txEl>
                                              <p:pRg st="5" end="5"/>
                                            </p:txEl>
                                          </p:spTgt>
                                        </p:tgtEl>
                                        <p:attrNameLst>
                                          <p:attrName>style.visibility</p:attrName>
                                        </p:attrNameLst>
                                      </p:cBhvr>
                                      <p:to>
                                        <p:strVal val="visible"/>
                                      </p:to>
                                    </p:set>
                                    <p:animEffect transition="in" filter="checkerboard(across)">
                                      <p:cBhvr>
                                        <p:cTn id="30" dur="500"/>
                                        <p:tgtEl>
                                          <p:spTgt spid="6144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61441">
                                            <p:txEl>
                                              <p:pRg st="6" end="6"/>
                                            </p:txEl>
                                          </p:spTgt>
                                        </p:tgtEl>
                                        <p:attrNameLst>
                                          <p:attrName>style.visibility</p:attrName>
                                        </p:attrNameLst>
                                      </p:cBhvr>
                                      <p:to>
                                        <p:strVal val="visible"/>
                                      </p:to>
                                    </p:set>
                                    <p:animEffect transition="in" filter="checkerboard(across)">
                                      <p:cBhvr>
                                        <p:cTn id="35" dur="500"/>
                                        <p:tgtEl>
                                          <p:spTgt spid="6144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61441">
                                            <p:txEl>
                                              <p:pRg st="7" end="7"/>
                                            </p:txEl>
                                          </p:spTgt>
                                        </p:tgtEl>
                                        <p:attrNameLst>
                                          <p:attrName>style.visibility</p:attrName>
                                        </p:attrNameLst>
                                      </p:cBhvr>
                                      <p:to>
                                        <p:strVal val="visible"/>
                                      </p:to>
                                    </p:set>
                                    <p:animEffect transition="in" filter="checkerboard(across)">
                                      <p:cBhvr>
                                        <p:cTn id="40" dur="500"/>
                                        <p:tgtEl>
                                          <p:spTgt spid="6144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55776" y="1124744"/>
            <a:ext cx="5431295" cy="707886"/>
          </a:xfrm>
          <a:prstGeom prst="rect">
            <a:avLst/>
          </a:prstGeom>
          <a:noFill/>
        </p:spPr>
        <p:txBody>
          <a:bodyPr wrap="none" lIns="91440" tIns="45720" rIns="91440" bIns="45720">
            <a:spAutoFit/>
          </a:bodyPr>
          <a:lstStyle/>
          <a:p>
            <a:pPr rtl="1"/>
            <a:r>
              <a:rPr lang="ar-MA" sz="40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تعيين المكلف بالخوالة (الخائل )</a:t>
            </a:r>
            <a:endParaRPr lang="fr-FR" sz="40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0418" name="Rectangle 2"/>
          <p:cNvSpPr>
            <a:spLocks noChangeArrowheads="1"/>
          </p:cNvSpPr>
          <p:nvPr/>
        </p:nvSpPr>
        <p:spPr bwMode="auto">
          <a:xfrm>
            <a:off x="1329327" y="1988840"/>
            <a:ext cx="7814673"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يعين المكلف بالخوالة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بموجب قرار مشترك لوزير المالية والوزير المعني</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(وزير التربية الوطنية)</a:t>
            </a:r>
          </a:p>
          <a:p>
            <a:pPr indent="450850" algn="r" rtl="1" fontAlgn="base">
              <a:spcBef>
                <a:spcPct val="0"/>
              </a:spcBef>
              <a:spcAft>
                <a:spcPct val="0"/>
              </a:spcAft>
            </a:pPr>
            <a:r>
              <a:rPr lang="ar-MA" sz="2800" dirty="0" smtClean="0">
                <a:latin typeface="Arial" pitchFamily="34" charset="0"/>
                <a:ea typeface="Times New Roman" pitchFamily="18" charset="0"/>
                <a:cs typeface="Arial" pitchFamily="34" charset="0"/>
              </a:rPr>
              <a:t>وتجدر الإشارة هنا إلى انه لا يمكن إسناد مهام الخائل إلا </a:t>
            </a:r>
            <a:r>
              <a:rPr lang="ar-MA" sz="2800" b="1" dirty="0" smtClean="0">
                <a:latin typeface="Arial" pitchFamily="34" charset="0"/>
                <a:ea typeface="Times New Roman" pitchFamily="18" charset="0"/>
                <a:cs typeface="Arial" pitchFamily="34" charset="0"/>
              </a:rPr>
              <a:t>لموظف</a:t>
            </a:r>
            <a:r>
              <a:rPr lang="ar-MA" sz="2800" dirty="0" smtClean="0">
                <a:latin typeface="Arial" pitchFamily="34" charset="0"/>
                <a:ea typeface="Times New Roman" pitchFamily="18" charset="0"/>
                <a:cs typeface="Arial" pitchFamily="34" charset="0"/>
              </a:rPr>
              <a:t> </a:t>
            </a:r>
            <a:r>
              <a:rPr lang="ar-MA" sz="2800" b="1" dirty="0" smtClean="0">
                <a:latin typeface="Arial" pitchFamily="34" charset="0"/>
                <a:ea typeface="Times New Roman" pitchFamily="18" charset="0"/>
                <a:cs typeface="Arial" pitchFamily="34" charset="0"/>
              </a:rPr>
              <a:t>رسمي</a:t>
            </a:r>
            <a:r>
              <a:rPr lang="ar-MA" sz="2800" dirty="0" smtClean="0">
                <a:latin typeface="Arial" pitchFamily="34" charset="0"/>
                <a:ea typeface="Times New Roman" pitchFamily="18" charset="0"/>
                <a:cs typeface="Arial" pitchFamily="34" charset="0"/>
              </a:rPr>
              <a:t> تتوفر فيه الكفاءات والضمانات الضرورية كما لا يمكن أن يكون المكلف بالخوالة </a:t>
            </a:r>
            <a:r>
              <a:rPr lang="ar-MA" sz="2800" b="1" dirty="0" smtClean="0">
                <a:latin typeface="Arial" pitchFamily="34" charset="0"/>
                <a:ea typeface="Times New Roman" pitchFamily="18" charset="0"/>
                <a:cs typeface="Arial" pitchFamily="34" charset="0"/>
              </a:rPr>
              <a:t>قاصرا</a:t>
            </a:r>
            <a:r>
              <a:rPr lang="ar-MA" sz="2800" dirty="0" smtClean="0">
                <a:latin typeface="Arial" pitchFamily="34" charset="0"/>
                <a:ea typeface="Times New Roman" pitchFamily="18" charset="0"/>
                <a:cs typeface="Arial" pitchFamily="34" charset="0"/>
              </a:rPr>
              <a:t> وإذا استحال تكليف موظف رسمي بالخوالة فيمكن آنذاك تكليف عون مؤقت على أن يرفق اقتراح تكليفه بشهادة إدارية  يحررها  من قام باقتراحه لهذه المهمة </a:t>
            </a:r>
            <a:endParaRPr lang="fr-FR" sz="2800" dirty="0" smtClean="0">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8">
                                            <p:txEl>
                                              <p:pRg st="0" end="0"/>
                                            </p:txEl>
                                          </p:spTgt>
                                        </p:tgtEl>
                                        <p:attrNameLst>
                                          <p:attrName>style.visibility</p:attrName>
                                        </p:attrNameLst>
                                      </p:cBhvr>
                                      <p:to>
                                        <p:strVal val="visible"/>
                                      </p:to>
                                    </p:set>
                                    <p:anim calcmode="lin" valueType="num">
                                      <p:cBhvr additive="base">
                                        <p:cTn id="13" dur="500" fill="hold"/>
                                        <p:tgtEl>
                                          <p:spTgt spid="6041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18">
                                            <p:txEl>
                                              <p:pRg st="1" end="1"/>
                                            </p:txEl>
                                          </p:spTgt>
                                        </p:tgtEl>
                                        <p:attrNameLst>
                                          <p:attrName>style.visibility</p:attrName>
                                        </p:attrNameLst>
                                      </p:cBhvr>
                                      <p:to>
                                        <p:strVal val="visible"/>
                                      </p:to>
                                    </p:set>
                                    <p:anim calcmode="lin" valueType="num">
                                      <p:cBhvr additive="base">
                                        <p:cTn id="19" dur="500" fill="hold"/>
                                        <p:tgtEl>
                                          <p:spTgt spid="6041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041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475656" y="998979"/>
            <a:ext cx="709687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tab pos="457200" algn="l"/>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يتعين على </a:t>
            </a:r>
            <a:r>
              <a:rPr kumimoji="0" lang="ar-MA"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الخائل</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مسك محاسبة  دقيقة للأرصدة  التي تسلمها بمناسبة قيامه بأداء النفقات العمومية الشيء الذي يحتم عليه مسك عدد من الدفاتر وهي على التوالي:</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tab pos="457200" algn="l"/>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دفتر قبض( أو استلام) الأرصدة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tab pos="457200" algn="l"/>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دفتر طلب وقبض الأرصدة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tab pos="457200" algn="l"/>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دفتر الحسابات</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Char char="•"/>
              <a:tabLst>
                <a:tab pos="457200" algn="l"/>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دفتر الصندوق</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lvl="0" indent="450850" algn="r" rtl="1" eaLnBrk="0" fontAlgn="base" hangingPunct="0">
              <a:spcBef>
                <a:spcPct val="0"/>
              </a:spcBef>
              <a:spcAft>
                <a:spcPct val="0"/>
              </a:spcAft>
              <a:tabLst>
                <a:tab pos="457200" algn="l"/>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هذا ويتعين على الخائل أن يقوم بمراقبة صندوقه يوميا وان يقدم دفتر الصندوق إلى رئيسه المباشر على الأقل مرة في الشهر للتأشير عليه كما يجب  </a:t>
            </a:r>
            <a:r>
              <a:rPr lang="ar-MA" sz="2800" dirty="0" smtClean="0">
                <a:latin typeface="Arial" pitchFamily="34" charset="0"/>
                <a:ea typeface="Times New Roman" pitchFamily="18" charset="0"/>
                <a:cs typeface="Arial" pitchFamily="34" charset="0"/>
              </a:rPr>
              <a:t>عليه حصره</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أخر كل سنة مالية</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9393">
                                            <p:txEl>
                                              <p:pRg st="0" end="0"/>
                                            </p:txEl>
                                          </p:spTgt>
                                        </p:tgtEl>
                                        <p:attrNameLst>
                                          <p:attrName>style.visibility</p:attrName>
                                        </p:attrNameLst>
                                      </p:cBhvr>
                                      <p:to>
                                        <p:strVal val="visible"/>
                                      </p:to>
                                    </p:set>
                                    <p:animEffect transition="in" filter="wedge">
                                      <p:cBhvr>
                                        <p:cTn id="7" dur="2000"/>
                                        <p:tgtEl>
                                          <p:spTgt spid="593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9393">
                                            <p:txEl>
                                              <p:pRg st="1" end="1"/>
                                            </p:txEl>
                                          </p:spTgt>
                                        </p:tgtEl>
                                        <p:attrNameLst>
                                          <p:attrName>style.visibility</p:attrName>
                                        </p:attrNameLst>
                                      </p:cBhvr>
                                      <p:to>
                                        <p:strVal val="visible"/>
                                      </p:to>
                                    </p:set>
                                    <p:animEffect transition="in" filter="checkerboard(across)">
                                      <p:cBhvr>
                                        <p:cTn id="12" dur="500"/>
                                        <p:tgtEl>
                                          <p:spTgt spid="593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9393">
                                            <p:txEl>
                                              <p:pRg st="2" end="2"/>
                                            </p:txEl>
                                          </p:spTgt>
                                        </p:tgtEl>
                                        <p:attrNameLst>
                                          <p:attrName>style.visibility</p:attrName>
                                        </p:attrNameLst>
                                      </p:cBhvr>
                                      <p:to>
                                        <p:strVal val="visible"/>
                                      </p:to>
                                    </p:set>
                                    <p:animEffect transition="in" filter="checkerboard(across)">
                                      <p:cBhvr>
                                        <p:cTn id="17" dur="500"/>
                                        <p:tgtEl>
                                          <p:spTgt spid="593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9393">
                                            <p:txEl>
                                              <p:pRg st="3" end="3"/>
                                            </p:txEl>
                                          </p:spTgt>
                                        </p:tgtEl>
                                        <p:attrNameLst>
                                          <p:attrName>style.visibility</p:attrName>
                                        </p:attrNameLst>
                                      </p:cBhvr>
                                      <p:to>
                                        <p:strVal val="visible"/>
                                      </p:to>
                                    </p:set>
                                    <p:animEffect transition="in" filter="checkerboard(across)">
                                      <p:cBhvr>
                                        <p:cTn id="22" dur="500"/>
                                        <p:tgtEl>
                                          <p:spTgt spid="593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9393">
                                            <p:txEl>
                                              <p:pRg st="4" end="4"/>
                                            </p:txEl>
                                          </p:spTgt>
                                        </p:tgtEl>
                                        <p:attrNameLst>
                                          <p:attrName>style.visibility</p:attrName>
                                        </p:attrNameLst>
                                      </p:cBhvr>
                                      <p:to>
                                        <p:strVal val="visible"/>
                                      </p:to>
                                    </p:set>
                                    <p:animEffect transition="in" filter="checkerboard(across)">
                                      <p:cBhvr>
                                        <p:cTn id="27" dur="500"/>
                                        <p:tgtEl>
                                          <p:spTgt spid="593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9393">
                                            <p:txEl>
                                              <p:pRg st="5" end="5"/>
                                            </p:txEl>
                                          </p:spTgt>
                                        </p:tgtEl>
                                        <p:attrNameLst>
                                          <p:attrName>style.visibility</p:attrName>
                                        </p:attrNameLst>
                                      </p:cBhvr>
                                      <p:to>
                                        <p:strVal val="visible"/>
                                      </p:to>
                                    </p:set>
                                    <p:animEffect transition="in" filter="diamond(in)">
                                      <p:cBhvr>
                                        <p:cTn id="32" dur="2000"/>
                                        <p:tgtEl>
                                          <p:spTgt spid="593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2708920"/>
            <a:ext cx="7600960" cy="1384995"/>
          </a:xfrm>
          <a:prstGeom prst="rect">
            <a:avLst/>
          </a:prstGeom>
        </p:spPr>
        <p:txBody>
          <a:bodyPr wrap="square">
            <a:spAutoFit/>
          </a:bodyPr>
          <a:lstStyle/>
          <a:p>
            <a:pPr algn="r" rtl="1"/>
            <a:r>
              <a:rPr lang="ar-MA" sz="2800" dirty="0" smtClean="0"/>
              <a:t>هو مسؤول </a:t>
            </a:r>
            <a:r>
              <a:rPr lang="ar-MA" sz="2800" b="1" dirty="0" smtClean="0"/>
              <a:t>شخصيا وماليا </a:t>
            </a:r>
            <a:r>
              <a:rPr lang="ar-MA" sz="2800" dirty="0" smtClean="0"/>
              <a:t>عن جميع الاداءات التي قام بها في إطار الخوالة  ومسؤول أيضا عن جميع المراقبات التي يتعين عليه القيام بها قبل الأداء (مراقبة صحة الوثائق وسلامتها )</a:t>
            </a:r>
            <a:endParaRPr lang="fr-FR" sz="2800" dirty="0"/>
          </a:p>
        </p:txBody>
      </p:sp>
      <p:sp>
        <p:nvSpPr>
          <p:cNvPr id="6" name="Rectangle 5"/>
          <p:cNvSpPr/>
          <p:nvPr/>
        </p:nvSpPr>
        <p:spPr>
          <a:xfrm>
            <a:off x="3203848" y="1373867"/>
            <a:ext cx="4104456" cy="830997"/>
          </a:xfrm>
          <a:prstGeom prst="rect">
            <a:avLst/>
          </a:prstGeom>
          <a:noFill/>
        </p:spPr>
        <p:txBody>
          <a:bodyPr wrap="square" lIns="91440" tIns="45720" rIns="91440" bIns="45720">
            <a:spAutoFit/>
          </a:bodyPr>
          <a:lstStyle/>
          <a:p>
            <a:pPr rtl="1"/>
            <a:r>
              <a:rPr lang="ar-MA" sz="4800"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مسؤوليات الخائل:</a:t>
            </a:r>
            <a:endParaRPr lang="fr-FR"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23120" y="980728"/>
            <a:ext cx="7920880" cy="830997"/>
          </a:xfrm>
          <a:prstGeom prst="rect">
            <a:avLst/>
          </a:prstGeom>
          <a:noFill/>
        </p:spPr>
        <p:txBody>
          <a:bodyPr wrap="square" lIns="91440" tIns="45720" rIns="91440" bIns="45720">
            <a:spAutoFit/>
          </a:bodyPr>
          <a:lstStyle/>
          <a:p>
            <a:r>
              <a:rPr lang="ar-MA" sz="4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عقود </a:t>
            </a:r>
            <a:r>
              <a:rPr lang="ar-SA" sz="4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a:t>
            </a:r>
            <a:r>
              <a:rPr lang="ar-MA" sz="4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 اتفاقات تخضع للقانون العادي</a:t>
            </a:r>
            <a:endParaRPr lang="fr-FR"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971600" y="2132856"/>
            <a:ext cx="7704856" cy="3539430"/>
          </a:xfrm>
          <a:prstGeom prst="rect">
            <a:avLst/>
          </a:prstGeom>
        </p:spPr>
        <p:txBody>
          <a:bodyPr wrap="square">
            <a:spAutoFit/>
          </a:bodyPr>
          <a:lstStyle/>
          <a:p>
            <a:pPr lvl="0" algn="r" rtl="1" fontAlgn="base">
              <a:spcBef>
                <a:spcPct val="0"/>
              </a:spcBef>
              <a:spcAft>
                <a:spcPct val="0"/>
              </a:spcAft>
            </a:pPr>
            <a:r>
              <a:rPr lang="ar-MA" sz="3200" dirty="0" smtClean="0">
                <a:latin typeface="Arial" pitchFamily="34" charset="0"/>
                <a:ea typeface="Times New Roman" pitchFamily="18" charset="0"/>
                <a:cs typeface="Arial" pitchFamily="34" charset="0"/>
              </a:rPr>
              <a:t>و هي عقود أو اتفاقات يكون موضوعها بالخصوص الحصول على أعمال سبق تحديد شروط توريدها و أثمانها و لا يمكن لصاحب المشروع تعديلها أو ليست له فائدة في تعديلها.</a:t>
            </a:r>
            <a:endParaRPr lang="fr-FR" sz="3200" dirty="0" smtClean="0">
              <a:latin typeface="Arial" pitchFamily="34" charset="0"/>
              <a:cs typeface="Arial" pitchFamily="34" charset="0"/>
            </a:endParaRPr>
          </a:p>
          <a:p>
            <a:pPr lvl="0" algn="r" rtl="1" eaLnBrk="0" fontAlgn="base" hangingPunct="0">
              <a:spcBef>
                <a:spcPct val="0"/>
              </a:spcBef>
              <a:spcAft>
                <a:spcPct val="0"/>
              </a:spcAft>
            </a:pPr>
            <a:r>
              <a:rPr lang="ar-MA" sz="3200" dirty="0" smtClean="0">
                <a:latin typeface="Arial" pitchFamily="34" charset="0"/>
                <a:ea typeface="Times New Roman" pitchFamily="18" charset="0"/>
                <a:cs typeface="Arial" pitchFamily="34" charset="0"/>
              </a:rPr>
              <a:t>و تحدد لائحة الأعمال التي يمكن أن تكون موضوع </a:t>
            </a:r>
            <a:r>
              <a:rPr lang="ar-MA" sz="3200" b="1" u="sng" dirty="0" smtClean="0">
                <a:solidFill>
                  <a:schemeClr val="bg2">
                    <a:lumMod val="50000"/>
                  </a:schemeClr>
                </a:solidFill>
                <a:latin typeface="Arial" pitchFamily="34" charset="0"/>
                <a:ea typeface="Times New Roman" pitchFamily="18" charset="0"/>
                <a:cs typeface="Arial" pitchFamily="34" charset="0"/>
              </a:rPr>
              <a:t>عقود </a:t>
            </a:r>
            <a:r>
              <a:rPr lang="ar-SA" sz="3200" b="1" u="sng" dirty="0" smtClean="0">
                <a:solidFill>
                  <a:schemeClr val="bg2">
                    <a:lumMod val="50000"/>
                  </a:schemeClr>
                </a:solidFill>
                <a:latin typeface="Arial" pitchFamily="34" charset="0"/>
                <a:ea typeface="Times New Roman" pitchFamily="18" charset="0"/>
                <a:cs typeface="Arial" pitchFamily="34" charset="0"/>
              </a:rPr>
              <a:t>ا</a:t>
            </a:r>
            <a:r>
              <a:rPr lang="ar-MA" sz="3200" b="1" u="sng" dirty="0" smtClean="0">
                <a:solidFill>
                  <a:schemeClr val="bg2">
                    <a:lumMod val="50000"/>
                  </a:schemeClr>
                </a:solidFill>
                <a:latin typeface="Arial" pitchFamily="34" charset="0"/>
                <a:ea typeface="Times New Roman" pitchFamily="18" charset="0"/>
                <a:cs typeface="Arial" pitchFamily="34" charset="0"/>
              </a:rPr>
              <a:t>و</a:t>
            </a:r>
            <a:r>
              <a:rPr lang="ar-MA" sz="3200" b="1" u="sng" dirty="0" smtClean="0">
                <a:latin typeface="Arial" pitchFamily="34" charset="0"/>
                <a:ea typeface="Times New Roman" pitchFamily="18" charset="0"/>
                <a:cs typeface="Arial" pitchFamily="34" charset="0"/>
              </a:rPr>
              <a:t> </a:t>
            </a:r>
            <a:r>
              <a:rPr lang="ar-MA" sz="3200" b="1" u="sng" dirty="0" smtClean="0">
                <a:solidFill>
                  <a:schemeClr val="bg2">
                    <a:lumMod val="50000"/>
                  </a:schemeClr>
                </a:solidFill>
                <a:latin typeface="Arial" pitchFamily="34" charset="0"/>
                <a:ea typeface="Times New Roman" pitchFamily="18" charset="0"/>
                <a:cs typeface="Arial" pitchFamily="34" charset="0"/>
              </a:rPr>
              <a:t>اتفاقات تخضع للقانون العادي </a:t>
            </a:r>
            <a:r>
              <a:rPr lang="ar-MA" sz="3200" dirty="0" smtClean="0">
                <a:solidFill>
                  <a:schemeClr val="bg2">
                    <a:lumMod val="50000"/>
                  </a:schemeClr>
                </a:solidFill>
                <a:latin typeface="Arial" pitchFamily="34" charset="0"/>
                <a:ea typeface="Times New Roman" pitchFamily="18" charset="0"/>
                <a:cs typeface="Arial" pitchFamily="34" charset="0"/>
              </a:rPr>
              <a:t> </a:t>
            </a:r>
            <a:r>
              <a:rPr lang="ar-MA" sz="3200" dirty="0" smtClean="0">
                <a:latin typeface="Arial" pitchFamily="34" charset="0"/>
                <a:ea typeface="Times New Roman" pitchFamily="18" charset="0"/>
                <a:cs typeface="Arial" pitchFamily="34" charset="0"/>
              </a:rPr>
              <a:t>بمقرر للوزير الأول بعد استطلاع رأي لجنة الصفقات.</a:t>
            </a:r>
            <a:endParaRPr lang="ar-MA" sz="3200" dirty="0" smtClean="0">
              <a:latin typeface="Arial" pitchFamily="34" charset="0"/>
              <a:cs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path" presetSubtype="0" accel="50000" decel="50000" fill="hold" nodeType="clickEffect">
                                  <p:stCondLst>
                                    <p:cond delay="0"/>
                                  </p:stCondLst>
                                  <p:childTnLst>
                                    <p:animMotion origin="layout" path="M 3.61111E-6 -4.53284E-6 C 0.03003 -0.05064 0.075 -0.08256 0.125 -0.08256 C 0.175 -0.08256 0.21996 -0.05064 0.25 -4.53284E-6 C 0.21996 0.05065 0.175 0.08257 0.125 0.08257 C 0.075 0.08257 0.03003 0.05065 3.61111E-6 -4.53284E-6 Z " pathEditMode="relative" rAng="0" ptsTypes="fffff">
                                      <p:cBhvr>
                                        <p:cTn id="6" dur="2000" fill="hold"/>
                                        <p:tgtEl>
                                          <p:spTgt spid="6">
                                            <p:txEl>
                                              <p:pRg st="0" end="0"/>
                                            </p:txEl>
                                          </p:spTgt>
                                        </p:tgtEl>
                                        <p:attrNameLst>
                                          <p:attrName>ppt_x</p:attrName>
                                          <p:attrName>ppt_y</p:attrName>
                                        </p:attrNameLst>
                                      </p:cBhvr>
                                      <p:rCtr x="125" y="0"/>
                                    </p:animMotion>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5">
                                            <p:txEl>
                                              <p:pRg st="0" end="0"/>
                                            </p:txEl>
                                          </p:spTgt>
                                        </p:tgtEl>
                                      </p:cBhvr>
                                    </p:animEffect>
                                  </p:childTnLst>
                                </p:cTn>
                              </p:par>
                              <p:par>
                                <p:cTn id="14" presetID="53" presetClass="entr" presetSubtype="0"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115616" y="1566044"/>
            <a:ext cx="7855266"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1" eaLnBrk="1" fontAlgn="base" latinLnBrk="0" hangingPunct="1">
              <a:lnSpc>
                <a:spcPct val="100000"/>
              </a:lnSpc>
              <a:spcBef>
                <a:spcPct val="0"/>
              </a:spcBef>
              <a:spcAft>
                <a:spcPct val="0"/>
              </a:spcAft>
              <a:buClrTx/>
              <a:buSzTx/>
              <a:buFontTx/>
              <a:buNone/>
              <a:tabLst/>
            </a:pPr>
            <a:r>
              <a:rPr kumimoji="0" lang="ar-MA" sz="40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تقديم عام</a:t>
            </a: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2800"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32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تجرى النشاطات المالية للدولة والمؤسسات العمومية حسب وثيرة متكررة ومنتظمة ومضبوطة، فمواردها ونفقاتها مقدرة مسبقا بالنسبة لسنة مالية كاملة طبقا لجدول مفصل يكتسي طابعا إلزاميا بحيث أنه لا يمكن تحصيل أي مدخول و لا يمكن الالتزام  بأية نفقة إذا لم يتم تسجيلها ضمن هذا البرنامج المالي السنوي الذي يدعي</a:t>
            </a:r>
            <a:r>
              <a:rPr kumimoji="0" lang="ar-M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الميزانية</a:t>
            </a:r>
            <a:r>
              <a:rPr kumimoji="0" lang="ar-MA" sz="32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ar-MA" sz="32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1745">
                                            <p:txEl>
                                              <p:pRg st="0" end="0"/>
                                            </p:txEl>
                                          </p:spTgt>
                                        </p:tgtEl>
                                        <p:attrNameLst>
                                          <p:attrName>style.visibility</p:attrName>
                                        </p:attrNameLst>
                                      </p:cBhvr>
                                      <p:to>
                                        <p:strVal val="visible"/>
                                      </p:to>
                                    </p:set>
                                    <p:animEffect transition="in" filter="diamond(in)">
                                      <p:cBhvr>
                                        <p:cTn id="7" dur="2000"/>
                                        <p:tgtEl>
                                          <p:spTgt spid="317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1745">
                                            <p:txEl>
                                              <p:pRg st="2" end="2"/>
                                            </p:txEl>
                                          </p:spTgt>
                                        </p:tgtEl>
                                        <p:attrNameLst>
                                          <p:attrName>style.visibility</p:attrName>
                                        </p:attrNameLst>
                                      </p:cBhvr>
                                      <p:to>
                                        <p:strVal val="visible"/>
                                      </p:to>
                                    </p:set>
                                    <p:animEffect transition="in" filter="checkerboard(across)">
                                      <p:cBhvr>
                                        <p:cTn id="12" dur="500"/>
                                        <p:tgtEl>
                                          <p:spTgt spid="317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527" y="1844824"/>
            <a:ext cx="8153473" cy="3416320"/>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lvl="0" indent="450850" algn="ctr" rtl="1" fontAlgn="base">
              <a:spcBef>
                <a:spcPct val="0"/>
              </a:spcBef>
              <a:spcAft>
                <a:spcPct val="0"/>
              </a:spcAft>
            </a:pPr>
            <a:r>
              <a:rPr lang="fr-FR" sz="54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a:t>
            </a:r>
            <a:r>
              <a:rPr lang="ar-MA" sz="54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خامسا </a:t>
            </a:r>
            <a:r>
              <a:rPr lang="fr-FR" sz="54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a:t>
            </a:r>
            <a:r>
              <a:rPr lang="ar-MA" sz="5400" b="1" i="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مراقبة أعمال الآمرين بالصرف</a:t>
            </a:r>
          </a:p>
          <a:p>
            <a:pPr lvl="0" indent="450850" algn="ctr" rtl="1" fontAlgn="base">
              <a:spcBef>
                <a:spcPct val="0"/>
              </a:spcBef>
              <a:spcAft>
                <a:spcPct val="0"/>
              </a:spcAft>
            </a:pPr>
            <a:r>
              <a:rPr lang="ar-MA" sz="5400" b="1" i="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والمحاسبين العموميين</a:t>
            </a:r>
          </a:p>
          <a:p>
            <a:pPr lvl="0" indent="450850" algn="ctr" rtl="1" fontAlgn="base">
              <a:spcBef>
                <a:spcPct val="0"/>
              </a:spcBef>
              <a:spcAft>
                <a:spcPct val="0"/>
              </a:spcAft>
            </a:pPr>
            <a:r>
              <a:rPr lang="ar-MA" sz="5400" b="1" i="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ea typeface="Times New Roman" pitchFamily="18" charset="0"/>
                <a:cs typeface="Arial" pitchFamily="34" charset="0"/>
              </a:rPr>
              <a:t> ومن في حكمهم</a:t>
            </a:r>
            <a:endParaRPr lang="ar-M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187624" y="1052736"/>
            <a:ext cx="795637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المراقبة المالية:</a:t>
            </a: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تهدف هذه الرقابة إلى ضمان سلامة تنفيذ الميزانية طبقا لما قررته السلطة التشريعية، وتتم هذه الرقابة بعدة طرق.</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رقابة إدارية:</a:t>
            </a:r>
            <a:r>
              <a:rPr kumimoji="0" lang="ar-MA" sz="32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وتقوم بها الإدارة التابعة لنفس  جهة التنفيذ عن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طريق موظفين حكوميين</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رقابة سياسية:</a:t>
            </a:r>
            <a:r>
              <a:rPr kumimoji="0" lang="ar-MA" sz="32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وتقوم بها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السلطة التشريعية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ويمكن أن تكون عند التنفيذ أو تكون لاحقة أي في نهاية السنة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رقابة خارجية</a:t>
            </a:r>
            <a:r>
              <a:rPr kumimoji="0" lang="ar-MA" sz="32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kumimoji="0" lang="fr-FR" sz="28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يتم اللجوء إليها نظرا لعدم كفاية الرقابة الإدارية والسياسية ويقوم بها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المجلس </a:t>
            </a:r>
            <a:r>
              <a:rPr lang="ar-MA" sz="2800" b="1" dirty="0" smtClean="0">
                <a:latin typeface="Arial" pitchFamily="34" charset="0"/>
                <a:ea typeface="Times New Roman" pitchFamily="18" charset="0"/>
                <a:cs typeface="Arial" pitchFamily="34" charset="0"/>
              </a:rPr>
              <a:t>الأعلى</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للحسابات</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المجالس الجهوية للحسابات).</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9">
                                            <p:txEl>
                                              <p:pRg st="0" end="0"/>
                                            </p:txEl>
                                          </p:spTgt>
                                        </p:tgtEl>
                                        <p:attrNameLst>
                                          <p:attrName>style.visibility</p:attrName>
                                        </p:attrNameLst>
                                      </p:cBhvr>
                                      <p:to>
                                        <p:strVal val="visible"/>
                                      </p:to>
                                    </p:set>
                                    <p:animEffect transition="in" filter="fade">
                                      <p:cBhvr>
                                        <p:cTn id="7" dur="2000"/>
                                        <p:tgtEl>
                                          <p:spTgt spid="71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9">
                                            <p:txEl>
                                              <p:pRg st="2" end="2"/>
                                            </p:txEl>
                                          </p:spTgt>
                                        </p:tgtEl>
                                        <p:attrNameLst>
                                          <p:attrName>style.visibility</p:attrName>
                                        </p:attrNameLst>
                                      </p:cBhvr>
                                      <p:to>
                                        <p:strVal val="visible"/>
                                      </p:to>
                                    </p:set>
                                    <p:animEffect transition="in" filter="fade">
                                      <p:cBhvr>
                                        <p:cTn id="12" dur="2000"/>
                                        <p:tgtEl>
                                          <p:spTgt spid="71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9">
                                            <p:txEl>
                                              <p:pRg st="3" end="3"/>
                                            </p:txEl>
                                          </p:spTgt>
                                        </p:tgtEl>
                                        <p:attrNameLst>
                                          <p:attrName>style.visibility</p:attrName>
                                        </p:attrNameLst>
                                      </p:cBhvr>
                                      <p:to>
                                        <p:strVal val="visible"/>
                                      </p:to>
                                    </p:set>
                                    <p:animEffect transition="in" filter="fade">
                                      <p:cBhvr>
                                        <p:cTn id="17" dur="2000"/>
                                        <p:tgtEl>
                                          <p:spTgt spid="716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9">
                                            <p:txEl>
                                              <p:pRg st="4" end="4"/>
                                            </p:txEl>
                                          </p:spTgt>
                                        </p:tgtEl>
                                        <p:attrNameLst>
                                          <p:attrName>style.visibility</p:attrName>
                                        </p:attrNameLst>
                                      </p:cBhvr>
                                      <p:to>
                                        <p:strVal val="visible"/>
                                      </p:to>
                                    </p:set>
                                    <p:animEffect transition="in" filter="fade">
                                      <p:cBhvr>
                                        <p:cTn id="22" dur="2000"/>
                                        <p:tgtEl>
                                          <p:spTgt spid="716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9">
                                            <p:txEl>
                                              <p:pRg st="5" end="5"/>
                                            </p:txEl>
                                          </p:spTgt>
                                        </p:tgtEl>
                                        <p:attrNameLst>
                                          <p:attrName>style.visibility</p:attrName>
                                        </p:attrNameLst>
                                      </p:cBhvr>
                                      <p:to>
                                        <p:strVal val="visible"/>
                                      </p:to>
                                    </p:set>
                                    <p:animEffect transition="in" filter="fade">
                                      <p:cBhvr>
                                        <p:cTn id="27" dur="2000"/>
                                        <p:tgtEl>
                                          <p:spTgt spid="71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115616" y="712098"/>
            <a:ext cx="759978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تجرى مراقبة على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تصرف الآمرين بالصرف وتصرف المحاسبين العموميين</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طبقا للشروط المقررة.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تجرى</a:t>
            </a:r>
            <a:r>
              <a:rPr kumimoji="0" lang="ar-MA"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المراقبة على تصرف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الآمرين بالصرف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طرف هيئات </a:t>
            </a:r>
            <a:r>
              <a:rPr kumimoji="0" lang="ar-MA"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لجان المراقبة المختصة ووزير المالية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يخضع</a:t>
            </a:r>
            <a:r>
              <a:rPr kumimoji="0" lang="ar-MA"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تدبير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الآمرين بالصرف لإفتحاص مالي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يتم وفق الشروط المنصوص عليها في القانون.</a:t>
            </a:r>
          </a:p>
          <a:p>
            <a:pPr marL="0" marR="0" lvl="0" indent="450850" algn="r" defTabSz="914400" rtl="1" eaLnBrk="0" fontAlgn="base" latinLnBrk="0" hangingPunct="0">
              <a:lnSpc>
                <a:spcPct val="100000"/>
              </a:lnSpc>
              <a:spcBef>
                <a:spcPct val="0"/>
              </a:spcBef>
              <a:spcAft>
                <a:spcPct val="0"/>
              </a:spcAft>
              <a:buClrTx/>
              <a:buSzTx/>
              <a:buFontTx/>
              <a:buNone/>
              <a:tabLst/>
            </a:pPr>
            <a:r>
              <a:rPr lang="ar-MA" sz="2800" dirty="0" smtClean="0">
                <a:latin typeface="Arial" pitchFamily="34" charset="0"/>
                <a:cs typeface="Arial" pitchFamily="34" charset="0"/>
              </a:rPr>
              <a:t>يتم إجراء </a:t>
            </a:r>
            <a:r>
              <a:rPr lang="ar-MA" sz="2800" b="1" dirty="0" smtClean="0">
                <a:solidFill>
                  <a:srgbClr val="C00000"/>
                </a:solidFill>
                <a:latin typeface="Arial" pitchFamily="34" charset="0"/>
                <a:cs typeface="Arial" pitchFamily="34" charset="0"/>
              </a:rPr>
              <a:t>الافتحاص</a:t>
            </a:r>
            <a:r>
              <a:rPr lang="ar-MA" sz="2800" dirty="0" smtClean="0">
                <a:latin typeface="Arial" pitchFamily="34" charset="0"/>
                <a:cs typeface="Arial" pitchFamily="34" charset="0"/>
              </a:rPr>
              <a:t> المالي في عين المكان وبناء على الوثائق المحاسبية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تجرى</a:t>
            </a:r>
            <a:r>
              <a:rPr kumimoji="0" lang="ar-MA"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المراقبة على</a:t>
            </a:r>
            <a:r>
              <a:rPr kumimoji="0" lang="ar-MA" sz="28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ar-MA"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تصرف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المحاسبين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 طرف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رؤسائهم الإداريين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وهيئات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المراقبة المختصة و المفتشية العامة للمالية</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تناط </a:t>
            </a:r>
            <a:r>
              <a:rPr kumimoji="0" lang="ar-MA" sz="2800" b="1"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المراقبة على الوثائق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بقاضي الحسابات أو الخازن العام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بتفويض من هذا الأخير</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و تعرض هذه الحسابات على قاضي الحسابات بواسطة رئيسهم المباشر</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145">
                                            <p:txEl>
                                              <p:pRg st="0" end="0"/>
                                            </p:txEl>
                                          </p:spTgt>
                                        </p:tgtEl>
                                        <p:attrNameLst>
                                          <p:attrName>style.visibility</p:attrName>
                                        </p:attrNameLst>
                                      </p:cBhvr>
                                      <p:to>
                                        <p:strVal val="visible"/>
                                      </p:to>
                                    </p:set>
                                    <p:animEffect transition="in" filter="strips(downLeft)">
                                      <p:cBhvr>
                                        <p:cTn id="7" dur="500"/>
                                        <p:tgtEl>
                                          <p:spTgt spid="6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145">
                                            <p:txEl>
                                              <p:pRg st="1" end="1"/>
                                            </p:txEl>
                                          </p:spTgt>
                                        </p:tgtEl>
                                        <p:attrNameLst>
                                          <p:attrName>style.visibility</p:attrName>
                                        </p:attrNameLst>
                                      </p:cBhvr>
                                      <p:to>
                                        <p:strVal val="visible"/>
                                      </p:to>
                                    </p:set>
                                    <p:animEffect transition="in" filter="strips(downLeft)">
                                      <p:cBhvr>
                                        <p:cTn id="12" dur="500"/>
                                        <p:tgtEl>
                                          <p:spTgt spid="6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6145">
                                            <p:txEl>
                                              <p:pRg st="2" end="2"/>
                                            </p:txEl>
                                          </p:spTgt>
                                        </p:tgtEl>
                                        <p:attrNameLst>
                                          <p:attrName>style.visibility</p:attrName>
                                        </p:attrNameLst>
                                      </p:cBhvr>
                                      <p:to>
                                        <p:strVal val="visible"/>
                                      </p:to>
                                    </p:set>
                                    <p:animEffect transition="in" filter="strips(downLeft)">
                                      <p:cBhvr>
                                        <p:cTn id="17" dur="500"/>
                                        <p:tgtEl>
                                          <p:spTgt spid="6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6145">
                                            <p:txEl>
                                              <p:pRg st="3" end="3"/>
                                            </p:txEl>
                                          </p:spTgt>
                                        </p:tgtEl>
                                        <p:attrNameLst>
                                          <p:attrName>style.visibility</p:attrName>
                                        </p:attrNameLst>
                                      </p:cBhvr>
                                      <p:to>
                                        <p:strVal val="visible"/>
                                      </p:to>
                                    </p:set>
                                    <p:animEffect transition="in" filter="strips(downLeft)">
                                      <p:cBhvr>
                                        <p:cTn id="22" dur="500"/>
                                        <p:tgtEl>
                                          <p:spTgt spid="6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6145">
                                            <p:txEl>
                                              <p:pRg st="4" end="4"/>
                                            </p:txEl>
                                          </p:spTgt>
                                        </p:tgtEl>
                                        <p:attrNameLst>
                                          <p:attrName>style.visibility</p:attrName>
                                        </p:attrNameLst>
                                      </p:cBhvr>
                                      <p:to>
                                        <p:strVal val="visible"/>
                                      </p:to>
                                    </p:set>
                                    <p:animEffect transition="in" filter="strips(downLeft)">
                                      <p:cBhvr>
                                        <p:cTn id="27" dur="500"/>
                                        <p:tgtEl>
                                          <p:spTgt spid="61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6145">
                                            <p:txEl>
                                              <p:pRg st="5" end="5"/>
                                            </p:txEl>
                                          </p:spTgt>
                                        </p:tgtEl>
                                        <p:attrNameLst>
                                          <p:attrName>style.visibility</p:attrName>
                                        </p:attrNameLst>
                                      </p:cBhvr>
                                      <p:to>
                                        <p:strVal val="visible"/>
                                      </p:to>
                                    </p:set>
                                    <p:animEffect transition="in" filter="strips(downLeft)">
                                      <p:cBhvr>
                                        <p:cTn id="32" dur="500"/>
                                        <p:tgtEl>
                                          <p:spTgt spid="61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1052736"/>
            <a:ext cx="7668344" cy="4401205"/>
          </a:xfrm>
          <a:prstGeom prst="rect">
            <a:avLst/>
          </a:prstGeom>
        </p:spPr>
        <p:txBody>
          <a:bodyPr wrap="square">
            <a:spAutoFit/>
          </a:bodyPr>
          <a:lstStyle/>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يجري </a:t>
            </a:r>
            <a:r>
              <a:rPr lang="ar-MA" sz="2800" b="1" dirty="0" smtClean="0">
                <a:latin typeface="Arial" pitchFamily="34" charset="0"/>
                <a:ea typeface="Times New Roman" pitchFamily="18" charset="0"/>
                <a:cs typeface="Arial" pitchFamily="34" charset="0"/>
              </a:rPr>
              <a:t>وزير المالية </a:t>
            </a:r>
            <a:r>
              <a:rPr lang="ar-MA" sz="2800" b="1" dirty="0" smtClean="0">
                <a:solidFill>
                  <a:srgbClr val="C00000"/>
                </a:solidFill>
                <a:latin typeface="Arial" pitchFamily="34" charset="0"/>
                <a:ea typeface="Times New Roman" pitchFamily="18" charset="0"/>
                <a:cs typeface="Arial" pitchFamily="34" charset="0"/>
              </a:rPr>
              <a:t>أعمال المراقبة </a:t>
            </a:r>
            <a:r>
              <a:rPr lang="ar-MA" sz="2800" dirty="0" smtClean="0">
                <a:latin typeface="Arial" pitchFamily="34" charset="0"/>
                <a:ea typeface="Times New Roman" pitchFamily="18" charset="0"/>
                <a:cs typeface="Arial" pitchFamily="34" charset="0"/>
              </a:rPr>
              <a:t>من طرف </a:t>
            </a:r>
            <a:r>
              <a:rPr lang="ar-MA" sz="2800" b="1" dirty="0" smtClean="0">
                <a:latin typeface="Arial" pitchFamily="34" charset="0"/>
                <a:ea typeface="Times New Roman" pitchFamily="18" charset="0"/>
                <a:cs typeface="Arial" pitchFamily="34" charset="0"/>
              </a:rPr>
              <a:t>المفتشية العامة للمالية</a:t>
            </a:r>
            <a:r>
              <a:rPr lang="ar-MA" sz="2800" dirty="0" smtClean="0">
                <a:latin typeface="Arial" pitchFamily="34" charset="0"/>
                <a:ea typeface="Times New Roman" pitchFamily="18" charset="0"/>
                <a:cs typeface="Arial" pitchFamily="34" charset="0"/>
              </a:rPr>
              <a:t> </a:t>
            </a:r>
            <a:r>
              <a:rPr lang="ar-MA" sz="2800" b="1" dirty="0" smtClean="0">
                <a:latin typeface="Arial" pitchFamily="34" charset="0"/>
                <a:ea typeface="Times New Roman" pitchFamily="18" charset="0"/>
                <a:cs typeface="Arial" pitchFamily="34" charset="0"/>
              </a:rPr>
              <a:t>والهيئات الأخرى والأعوان أو المصالح المؤهلة لهذا الغرض بموجب </a:t>
            </a:r>
            <a:r>
              <a:rPr lang="ar-MA" sz="2800" b="1" i="1" dirty="0" smtClean="0">
                <a:latin typeface="Arial" pitchFamily="34" charset="0"/>
                <a:ea typeface="Times New Roman" pitchFamily="18" charset="0"/>
                <a:cs typeface="Arial" pitchFamily="34" charset="0"/>
              </a:rPr>
              <a:t>نصوص خاصة</a:t>
            </a:r>
            <a:r>
              <a:rPr lang="ar-MA" sz="2800" b="1" dirty="0" smtClean="0">
                <a:latin typeface="Arial" pitchFamily="34" charset="0"/>
                <a:ea typeface="Times New Roman" pitchFamily="18" charset="0"/>
                <a:cs typeface="Arial" pitchFamily="34" charset="0"/>
              </a:rPr>
              <a:t>.</a:t>
            </a:r>
          </a:p>
          <a:p>
            <a:pPr lvl="0" indent="450850" algn="r" rtl="1" eaLnBrk="0" fontAlgn="base" hangingPunct="0">
              <a:spcBef>
                <a:spcPct val="0"/>
              </a:spcBef>
              <a:spcAft>
                <a:spcPct val="0"/>
              </a:spcAft>
            </a:pPr>
            <a:endParaRPr lang="fr-FR" sz="2800" b="1" dirty="0" smtClean="0">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تمارس </a:t>
            </a:r>
            <a:r>
              <a:rPr lang="ar-MA" sz="2800" b="1" dirty="0" smtClean="0">
                <a:latin typeface="Arial" pitchFamily="34" charset="0"/>
                <a:ea typeface="Times New Roman" pitchFamily="18" charset="0"/>
                <a:cs typeface="Arial" pitchFamily="34" charset="0"/>
              </a:rPr>
              <a:t>المجالس الجهوية للحسابات </a:t>
            </a:r>
            <a:r>
              <a:rPr lang="ar-MA" sz="2800" dirty="0" smtClean="0">
                <a:latin typeface="Arial" pitchFamily="34" charset="0"/>
                <a:ea typeface="Times New Roman" pitchFamily="18" charset="0"/>
                <a:cs typeface="Arial" pitchFamily="34" charset="0"/>
              </a:rPr>
              <a:t>اختصاصاتها على الأعمال التي </a:t>
            </a:r>
            <a:r>
              <a:rPr lang="ar-MA" sz="2800" dirty="0" smtClean="0">
                <a:solidFill>
                  <a:srgbClr val="7030A0"/>
                </a:solidFill>
                <a:latin typeface="Arial" pitchFamily="34" charset="0"/>
                <a:ea typeface="Times New Roman" pitchFamily="18" charset="0"/>
                <a:cs typeface="Arial" pitchFamily="34" charset="0"/>
              </a:rPr>
              <a:t>يقوم بها و يؤشر عليها و ينفذها </a:t>
            </a:r>
            <a:r>
              <a:rPr lang="ar-MA" sz="2800" dirty="0" smtClean="0">
                <a:latin typeface="Arial" pitchFamily="34" charset="0"/>
                <a:ea typeface="Times New Roman" pitchFamily="18" charset="0"/>
                <a:cs typeface="Arial" pitchFamily="34" charset="0"/>
              </a:rPr>
              <a:t>على التوالي ا</a:t>
            </a:r>
            <a:r>
              <a:rPr lang="ar-MA" sz="2800" b="1" dirty="0" smtClean="0">
                <a:latin typeface="Arial" pitchFamily="34" charset="0"/>
                <a:ea typeface="Times New Roman" pitchFamily="18" charset="0"/>
                <a:cs typeface="Arial" pitchFamily="34" charset="0"/>
              </a:rPr>
              <a:t>لآمر بالصرف و المحاسب العمومي.</a:t>
            </a:r>
          </a:p>
          <a:p>
            <a:pPr lvl="0" indent="450850" algn="r" rtl="1" eaLnBrk="0" fontAlgn="base" hangingPunct="0">
              <a:spcBef>
                <a:spcPct val="0"/>
              </a:spcBef>
              <a:spcAft>
                <a:spcPct val="0"/>
              </a:spcAft>
            </a:pPr>
            <a:endParaRPr lang="en-US" sz="2800" b="1" dirty="0" smtClean="0">
              <a:latin typeface="Arial" pitchFamily="34" charset="0"/>
              <a:ea typeface="Times New Roman" pitchFamily="18"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يتم إجراء هذه المراقبة في </a:t>
            </a:r>
            <a:r>
              <a:rPr lang="ar-MA" sz="2800" b="1" dirty="0" smtClean="0">
                <a:latin typeface="Arial" pitchFamily="34" charset="0"/>
                <a:ea typeface="Times New Roman" pitchFamily="18" charset="0"/>
                <a:cs typeface="Arial" pitchFamily="34" charset="0"/>
              </a:rPr>
              <a:t>عين المكان </a:t>
            </a:r>
            <a:r>
              <a:rPr lang="ar-MA" sz="2800" dirty="0" smtClean="0">
                <a:latin typeface="Arial" pitchFamily="34" charset="0"/>
                <a:ea typeface="Times New Roman" pitchFamily="18" charset="0"/>
                <a:cs typeface="Arial" pitchFamily="34" charset="0"/>
              </a:rPr>
              <a:t>و بناء على</a:t>
            </a:r>
            <a:r>
              <a:rPr lang="ar-MA" sz="2800" b="1" dirty="0" smtClean="0">
                <a:latin typeface="Arial" pitchFamily="34" charset="0"/>
                <a:ea typeface="Times New Roman" pitchFamily="18" charset="0"/>
                <a:cs typeface="Arial" pitchFamily="34" charset="0"/>
              </a:rPr>
              <a:t> الوثائق المحاسباتية</a:t>
            </a:r>
            <a:r>
              <a:rPr lang="fr-FR" sz="2800" dirty="0" smtClean="0">
                <a:latin typeface="Arial" pitchFamily="34" charset="0"/>
                <a:cs typeface="Arial" pitchFamily="34" charset="0"/>
              </a:rPr>
              <a:t> </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checkerboard(across)">
                                      <p:cBhvr>
                                        <p:cTn id="10" dur="500"/>
                                        <p:tgtEl>
                                          <p:spTgt spid="5">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checkerboard(across)">
                                      <p:cBhvr>
                                        <p:cTn id="13" dur="500"/>
                                        <p:tgtEl>
                                          <p:spTgt spid="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strips(downLeft)">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strips(downLeft)">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strips(downLeft)">
                                      <p:cBhvr>
                                        <p:cTn id="2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6" y="1225203"/>
            <a:ext cx="6048672" cy="2923877"/>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rtl="1"/>
            <a:r>
              <a:rPr lang="ar-MA" sz="4400" b="1" dirty="0" smtClean="0">
                <a:ln w="17780" cmpd="sng">
                  <a:solidFill>
                    <a:srgbClr val="FFFFFF"/>
                  </a:solidFill>
                  <a:prstDash val="solid"/>
                  <a:miter lim="800000"/>
                </a:ln>
                <a:effectLst>
                  <a:outerShdw blurRad="50800" algn="tl" rotWithShape="0">
                    <a:srgbClr val="000000"/>
                  </a:outerShdw>
                </a:effectLst>
                <a:latin typeface="Arial" pitchFamily="34" charset="0"/>
                <a:cs typeface="Arial" pitchFamily="34" charset="0"/>
              </a:rPr>
              <a:t>مراقبة أعمال الآمرين بالصرف في اطارالمؤسسة العمومية </a:t>
            </a:r>
          </a:p>
          <a:p>
            <a:pPr algn="ctr" rtl="1"/>
            <a:r>
              <a:rPr lang="ar-MA" sz="3200" dirty="0" smtClean="0">
                <a:ln w="11430"/>
                <a:effectLst>
                  <a:outerShdw blurRad="50800" dist="39000" dir="5460000" algn="tl">
                    <a:srgbClr val="000000">
                      <a:alpha val="38000"/>
                    </a:srgbClr>
                  </a:outerShdw>
                </a:effectLst>
                <a:latin typeface="Arial" pitchFamily="34" charset="0"/>
                <a:cs typeface="Arial" pitchFamily="34" charset="0"/>
              </a:rPr>
              <a:t>الأكاديميات  الجهوية للتربية والتكوين </a:t>
            </a:r>
          </a:p>
          <a:p>
            <a:pPr algn="ctr" rtl="1"/>
            <a:r>
              <a:rPr lang="ar-MA" sz="3200" dirty="0" smtClean="0">
                <a:ln w="11430"/>
                <a:effectLst>
                  <a:outerShdw blurRad="50800" dist="39000" dir="5460000" algn="tl">
                    <a:srgbClr val="000000">
                      <a:alpha val="38000"/>
                    </a:srgbClr>
                  </a:outerShdw>
                </a:effectLst>
                <a:latin typeface="Arial" pitchFamily="34" charset="0"/>
                <a:cs typeface="Arial" pitchFamily="34" charset="0"/>
              </a:rPr>
              <a:t>قانون رقم 69-00 متعلق بالمراقبة المالية للدولة على المنشئات العامة وهيئات أخرى</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187624" y="571908"/>
            <a:ext cx="76318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تخضع  الأكاديميات الجهوية للتربية</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 التكوين لمراقبة قبلية يقوم بها</a:t>
            </a:r>
            <a:endPar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 typeface="Wingdings" pitchFamily="2" charset="2"/>
              <a:buChar char="Ø"/>
              <a:tabLst/>
            </a:pPr>
            <a:r>
              <a:rPr kumimoji="0" lang="ar-MA" sz="32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وزير المالية </a:t>
            </a:r>
            <a:endParaRPr kumimoji="0" lang="fr-FR" sz="32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 typeface="Wingdings" pitchFamily="2" charset="2"/>
              <a:buChar char="Ø"/>
              <a:tabLst/>
            </a:pPr>
            <a:r>
              <a:rPr kumimoji="0" lang="ar-MA" sz="32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مراقب الدولة </a:t>
            </a:r>
            <a:endParaRPr kumimoji="0" lang="fr-FR" sz="32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 typeface="Wingdings" pitchFamily="2" charset="2"/>
              <a:buChar char="Ø"/>
              <a:tabLst/>
            </a:pPr>
            <a:r>
              <a:rPr kumimoji="0" lang="ar-MA" sz="32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خازن مكلف بالأداء </a:t>
            </a:r>
            <a:endParaRPr kumimoji="0" lang="fr-FR" sz="32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ar-M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Effect transition="in" filter="wedge">
                                      <p:cBhvr>
                                        <p:cTn id="7" dur="2000"/>
                                        <p:tgtEl>
                                          <p:spTgt spid="30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073">
                                            <p:txEl>
                                              <p:pRg st="2" end="2"/>
                                            </p:txEl>
                                          </p:spTgt>
                                        </p:tgtEl>
                                        <p:attrNameLst>
                                          <p:attrName>style.visibility</p:attrName>
                                        </p:attrNameLst>
                                      </p:cBhvr>
                                      <p:to>
                                        <p:strVal val="visible"/>
                                      </p:to>
                                    </p:set>
                                    <p:animEffect transition="in" filter="strips(downLeft)">
                                      <p:cBhvr>
                                        <p:cTn id="12" dur="500"/>
                                        <p:tgtEl>
                                          <p:spTgt spid="307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073">
                                            <p:txEl>
                                              <p:pRg st="4" end="4"/>
                                            </p:txEl>
                                          </p:spTgt>
                                        </p:tgtEl>
                                        <p:attrNameLst>
                                          <p:attrName>style.visibility</p:attrName>
                                        </p:attrNameLst>
                                      </p:cBhvr>
                                      <p:to>
                                        <p:strVal val="visible"/>
                                      </p:to>
                                    </p:set>
                                    <p:animEffect transition="in" filter="strips(downLeft)">
                                      <p:cBhvr>
                                        <p:cTn id="17" dur="500"/>
                                        <p:tgtEl>
                                          <p:spTgt spid="307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073">
                                            <p:txEl>
                                              <p:pRg st="6" end="6"/>
                                            </p:txEl>
                                          </p:spTgt>
                                        </p:tgtEl>
                                        <p:attrNameLst>
                                          <p:attrName>style.visibility</p:attrName>
                                        </p:attrNameLst>
                                      </p:cBhvr>
                                      <p:to>
                                        <p:strVal val="visible"/>
                                      </p:to>
                                    </p:set>
                                    <p:animEffect transition="in" filter="strips(downLeft)">
                                      <p:cBhvr>
                                        <p:cTn id="22" dur="500"/>
                                        <p:tgtEl>
                                          <p:spTgt spid="30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187624" y="1062608"/>
            <a:ext cx="7670688"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r" rtl="1" fontAlgn="base">
              <a:spcBef>
                <a:spcPct val="0"/>
              </a:spcBef>
              <a:spcAft>
                <a:spcPct val="0"/>
              </a:spcAft>
            </a:pP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مراقب الدولة</a:t>
            </a:r>
            <a:r>
              <a:rPr kumimoji="0" lang="fr-FR"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lang="ar-MA" sz="32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r>
              <a:rPr lang="fr-FR"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lang="ar-MA"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 </a:t>
            </a:r>
            <a:r>
              <a:rPr kumimoji="0" lang="es-ES_tradnl" sz="3200" b="1" i="0" u="sng" strike="noStrike" normalizeH="0" baseline="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controleur</a:t>
            </a:r>
            <a:r>
              <a:rPr kumimoji="0" lang="es-ES_tradnl" sz="3200" b="1" i="0" u="sng" strike="noStrike" normalizeH="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d </a:t>
            </a:r>
            <a:r>
              <a:rPr kumimoji="0" lang="es-ES_tradnl" sz="3200" b="1" i="0" u="sng" strike="noStrike" normalizeH="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Etat</a:t>
            </a:r>
            <a:r>
              <a:rPr kumimoji="0" lang="ar-MA" sz="3200" b="1" i="0" u="sng" strike="noStrike" normalizeH="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endParaRPr lang="fr-FR" sz="32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indent="450850" algn="r" rtl="1" fontAlgn="base">
              <a:spcBef>
                <a:spcPct val="0"/>
              </a:spcBef>
              <a:spcAft>
                <a:spcPct val="0"/>
              </a:spcAft>
            </a:pPr>
            <a:endParaRPr lang="fr-FR"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indent="450850" algn="r" rtl="1" fontAlgn="base">
              <a:spcBef>
                <a:spcPct val="0"/>
              </a:spcBef>
              <a:spcAft>
                <a:spcPct val="0"/>
              </a:spcAf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يتمتع   مراقب الدولة ضمن الحدود التي يعينها الوزير المكلف بالمالية بسلطة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تأشير مسبق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على الاقتناءات العقارية وجميع العقود أو الاتفاقات المتعلقة بالأشغال و التوريدات والخدمات وكذا منح الإعانات المالية والهبات ،ويمارس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حق تأشير مسبق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على قرارات المستخدمين بالمؤسسات العامة التي لا تتوفر على نظام أساسي خاص للمستخدمين مصادق عليه من طرف وزير المالية.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Effect transition="in" filter="strips(downLeft)">
                                      <p:cBhvr>
                                        <p:cTn id="7" dur="500"/>
                                        <p:tgtEl>
                                          <p:spTgt spid="30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073">
                                            <p:txEl>
                                              <p:pRg st="2" end="2"/>
                                            </p:txEl>
                                          </p:spTgt>
                                        </p:tgtEl>
                                        <p:attrNameLst>
                                          <p:attrName>style.visibility</p:attrName>
                                        </p:attrNameLst>
                                      </p:cBhvr>
                                      <p:to>
                                        <p:strVal val="visible"/>
                                      </p:to>
                                    </p:set>
                                    <p:animEffect transition="in" filter="strips(downLeft)">
                                      <p:cBhvr>
                                        <p:cTn id="12" dur="500"/>
                                        <p:tgtEl>
                                          <p:spTgt spid="30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8376" y="1052736"/>
            <a:ext cx="7498080" cy="5472608"/>
          </a:xfrm>
        </p:spPr>
        <p:txBody>
          <a:bodyPr>
            <a:normAutofit/>
          </a:bodyPr>
          <a:lstStyle/>
          <a:p>
            <a:pPr marL="0" lvl="0" indent="450850" algn="r" rtl="1" eaLnBrk="0" fontAlgn="base" hangingPunct="0">
              <a:spcBef>
                <a:spcPct val="0"/>
              </a:spcBef>
              <a:spcAft>
                <a:spcPct val="0"/>
              </a:spcAft>
              <a:buClrTx/>
              <a:buSzTx/>
              <a:buNone/>
            </a:pPr>
            <a:r>
              <a:rPr lang="ar-MA" sz="2800" dirty="0" smtClean="0">
                <a:latin typeface="Arial" pitchFamily="34" charset="0"/>
                <a:ea typeface="Times New Roman" pitchFamily="18" charset="0"/>
                <a:cs typeface="Arial" pitchFamily="34" charset="0"/>
              </a:rPr>
              <a:t>يجوز لمراقب الدولة أن يبدي رأيه في كل عملية تتعلق بتسيير الهيئة أثناء مزاولة مهامه وأن يبلغه كتابة إلى الوزير المكلف بالمالية أو رئيس مجلس الإدارة أو الجهاز التداولي.</a:t>
            </a:r>
            <a:endParaRPr lang="fr-FR" sz="2800" dirty="0" smtClean="0">
              <a:latin typeface="Arial" pitchFamily="34" charset="0"/>
              <a:cs typeface="Arial" pitchFamily="34" charset="0"/>
            </a:endParaRPr>
          </a:p>
          <a:p>
            <a:pPr marL="0" indent="450850" algn="ctr" rtl="1" eaLnBrk="0" fontAlgn="base" hangingPunct="0">
              <a:spcBef>
                <a:spcPct val="0"/>
              </a:spcBef>
              <a:spcAft>
                <a:spcPct val="0"/>
              </a:spcAft>
              <a:buClrTx/>
              <a:buFontTx/>
              <a:buChar char="-"/>
            </a:pPr>
            <a:r>
              <a:rPr lang="ar-MA" sz="2800" dirty="0" smtClean="0">
                <a:latin typeface="Arial" pitchFamily="34" charset="0"/>
                <a:ea typeface="Times New Roman" pitchFamily="18" charset="0"/>
                <a:cs typeface="Arial" pitchFamily="34" charset="0"/>
              </a:rPr>
              <a:t>يحضر بصفة استشارية جلسات المجلس الإداري.</a:t>
            </a:r>
            <a:endParaRPr lang="fr-FR" sz="2800" dirty="0" smtClean="0">
              <a:latin typeface="Arial" pitchFamily="34" charset="0"/>
              <a:cs typeface="Arial" pitchFamily="34" charset="0"/>
            </a:endParaRPr>
          </a:p>
          <a:p>
            <a:pPr marL="0" lvl="0" indent="450850" algn="r" rtl="1" eaLnBrk="0" fontAlgn="base" hangingPunct="0">
              <a:spcBef>
                <a:spcPct val="0"/>
              </a:spcBef>
              <a:spcAft>
                <a:spcPct val="0"/>
              </a:spcAft>
              <a:buClrTx/>
              <a:buSzTx/>
              <a:buNone/>
            </a:pPr>
            <a:r>
              <a:rPr lang="ar-MA" sz="2800" dirty="0" smtClean="0">
                <a:latin typeface="Arial" pitchFamily="34" charset="0"/>
                <a:ea typeface="Times New Roman" pitchFamily="18" charset="0"/>
                <a:cs typeface="Arial" pitchFamily="34" charset="0"/>
              </a:rPr>
              <a:t> - يتمتع بحق الإطلاع على جميع المعلومات والوثائق لدى الهيئة، ويجوز له القيام في كل حين وبعين المكان بجميع أعمال التحقق والمراقبة التي يراها ملائمة اعتمادا على المستندات</a:t>
            </a:r>
            <a:r>
              <a:rPr lang="fr-FR" sz="2800" dirty="0" smtClean="0">
                <a:latin typeface="Arial" pitchFamily="34" charset="0"/>
                <a:ea typeface="Times New Roman" pitchFamily="18" charset="0"/>
                <a:cs typeface="Arial" pitchFamily="34" charset="0"/>
              </a:rPr>
              <a:t>.</a:t>
            </a:r>
            <a:r>
              <a:rPr lang="ar-MA" sz="2800" dirty="0" smtClean="0">
                <a:latin typeface="Arial" pitchFamily="34" charset="0"/>
                <a:ea typeface="Times New Roman" pitchFamily="18" charset="0"/>
                <a:cs typeface="Arial" pitchFamily="34" charset="0"/>
              </a:rPr>
              <a:t> </a:t>
            </a:r>
            <a:endParaRPr lang="fr-FR" sz="2800" dirty="0" smtClean="0">
              <a:latin typeface="Arial" pitchFamily="34" charset="0"/>
              <a:ea typeface="Times New Roman" pitchFamily="18" charset="0"/>
              <a:cs typeface="Arial" pitchFamily="34" charset="0"/>
            </a:endParaRPr>
          </a:p>
          <a:p>
            <a:pPr marL="0" lvl="0" indent="450850" algn="r" rtl="1" eaLnBrk="0" fontAlgn="base" hangingPunct="0">
              <a:spcBef>
                <a:spcPct val="0"/>
              </a:spcBef>
              <a:spcAft>
                <a:spcPct val="0"/>
              </a:spcAft>
              <a:buClrTx/>
              <a:buSzTx/>
              <a:buNone/>
            </a:pPr>
            <a:r>
              <a:rPr lang="ar-MA" sz="2800" dirty="0" smtClean="0">
                <a:latin typeface="Arial" pitchFamily="34" charset="0"/>
                <a:ea typeface="Times New Roman" pitchFamily="18" charset="0"/>
                <a:cs typeface="Arial" pitchFamily="34" charset="0"/>
              </a:rPr>
              <a:t>وله أن يطلب الإطلاع على جميع الوثائق التي يعتبرها مفيدة لمزاولة مهمته.</a:t>
            </a:r>
          </a:p>
          <a:p>
            <a:pPr marL="0" lvl="0" indent="450850" algn="r" rtl="1" eaLnBrk="0" fontAlgn="base" hangingPunct="0">
              <a:spcBef>
                <a:spcPct val="0"/>
              </a:spcBef>
              <a:spcAft>
                <a:spcPct val="0"/>
              </a:spcAft>
              <a:buClrTx/>
              <a:buSzTx/>
              <a:buNone/>
            </a:pPr>
            <a:r>
              <a:rPr lang="ar-MA" sz="2800" dirty="0" smtClean="0">
                <a:latin typeface="Arial" pitchFamily="34" charset="0"/>
                <a:cs typeface="Arial" pitchFamily="34" charset="0"/>
              </a:rPr>
              <a:t>ويحرر تقريرا سنويا يوجهه إلى وزير المالية ويعرض على مجلس الإدارة</a:t>
            </a:r>
            <a:endParaRPr lang="fr-FR" sz="2800" dirty="0" smtClean="0">
              <a:latin typeface="Arial" pitchFamily="34" charset="0"/>
              <a:cs typeface="Arial" pitchFamily="34"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9363" y="707923"/>
            <a:ext cx="8100392" cy="4462760"/>
          </a:xfrm>
          <a:prstGeom prst="rect">
            <a:avLst/>
          </a:prstGeom>
        </p:spPr>
        <p:txBody>
          <a:bodyPr wrap="square">
            <a:spAutoFit/>
          </a:bodyPr>
          <a:lstStyle/>
          <a:p>
            <a:pPr lvl="0" indent="450850" algn="ctr" rtl="1" eaLnBrk="0" fontAlgn="base" hangingPunct="0">
              <a:spcBef>
                <a:spcPct val="0"/>
              </a:spcBef>
              <a:spcAft>
                <a:spcPct val="0"/>
              </a:spcAft>
              <a:buFontTx/>
              <a:buChar char="-"/>
            </a:pPr>
            <a:r>
              <a:rPr lang="ar-MA" sz="3200" dirty="0" smtClean="0">
                <a:solidFill>
                  <a:srgbClr val="002060"/>
                </a:solidFill>
                <a:latin typeface="Arial" pitchFamily="34" charset="0"/>
                <a:ea typeface="Times New Roman" pitchFamily="18" charset="0"/>
                <a:cs typeface="Arial" pitchFamily="34" charset="0"/>
              </a:rPr>
              <a:t>تهدف هذه المراقبة إلى:</a:t>
            </a:r>
          </a:p>
          <a:p>
            <a:pPr lvl="0" indent="450850" algn="r" rtl="1" eaLnBrk="0" fontAlgn="base" hangingPunct="0">
              <a:spcBef>
                <a:spcPct val="0"/>
              </a:spcBef>
              <a:spcAft>
                <a:spcPct val="0"/>
              </a:spcAft>
              <a:buFontTx/>
              <a:buChar char="-"/>
            </a:pPr>
            <a:endParaRPr lang="fr-FR" sz="2800" dirty="0" smtClean="0">
              <a:solidFill>
                <a:srgbClr val="C00000"/>
              </a:solidFill>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المتابعة المنتظمة لتسيير الهيئات الخاضعة للمراقبة المالية.</a:t>
            </a:r>
            <a:endParaRPr lang="fr-FR" sz="2800" dirty="0" smtClean="0">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السهر على صحة عملياتها المالية بالنظر إلى أحكام النصوص القانونية والتنظيمية والنظامية المطبقة عليها.</a:t>
            </a:r>
            <a:endParaRPr lang="fr-FR" sz="2800" dirty="0" smtClean="0">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تقييم جودة تسييرها وإنجازاتها الاقتصادية والمالية وكذا مطابقة تسييرها للمهام و الأهداف المحددة لها.</a:t>
            </a:r>
            <a:endParaRPr lang="fr-FR" sz="2800" dirty="0" smtClean="0">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 العمل على تحسين منظوماتها الإعلامية و التدبيرية.</a:t>
            </a:r>
            <a:endParaRPr lang="fr-FR" sz="2800" dirty="0" smtClean="0">
              <a:latin typeface="Arial" pitchFamily="34" charset="0"/>
              <a:cs typeface="Arial" pitchFamily="34" charset="0"/>
            </a:endParaRPr>
          </a:p>
          <a:p>
            <a:pPr lvl="0" indent="450850" algn="r" rtl="1" eaLnBrk="0" fontAlgn="base" hangingPunct="0">
              <a:spcBef>
                <a:spcPct val="0"/>
              </a:spcBef>
              <a:spcAft>
                <a:spcPct val="0"/>
              </a:spcAft>
            </a:pPr>
            <a:r>
              <a:rPr lang="ar-MA" sz="2800" dirty="0" smtClean="0">
                <a:latin typeface="Arial" pitchFamily="34" charset="0"/>
                <a:ea typeface="Times New Roman" pitchFamily="18" charset="0"/>
                <a:cs typeface="Arial" pitchFamily="34" charset="0"/>
              </a:rPr>
              <a:t>*جمع وتحليل المعلومات المتعلقة بمحفظة سندات الدولة وإنجازاتها الاقتصادية والمالية.</a:t>
            </a:r>
            <a:endParaRPr lang="ar-MA" sz="2800" dirty="0" smtClean="0">
              <a:latin typeface="Arial" pitchFamily="34" charset="0"/>
              <a:cs typeface="Arial" pitchFamily="34"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down)">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15616" y="796062"/>
            <a:ext cx="785248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الخازن المكلف بالأداء: </a:t>
            </a:r>
            <a:r>
              <a:rPr kumimoji="0" lang="fr-FR" sz="3200" b="1" i="0" u="sng" strike="noStrike" normalizeH="0" baseline="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Tresorier</a:t>
            </a:r>
            <a:r>
              <a:rPr kumimoji="0" lang="fr-FR"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payeur</a:t>
            </a:r>
            <a:endParaRPr kumimoji="0" lang="ar-MA" sz="32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endParaRP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32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يعتبر الخازن المكلف بالأداء كمحاسب عمومي مسؤولا عن عمليات النفقات سواء بالنظر إلى أحكام النصوص القانونية والتنظيمية أو إلى أحكام الأنظمة الأساسية والمالية للهيئة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وبذلك فهو يعمل على:</a:t>
            </a:r>
            <a:endParaRPr kumimoji="0" lang="fr-FR" sz="2800" b="0" i="0" u="sng"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التأكد من أن الآداءات تتم لفائدة الدائن الحقيقي ومن توفر الاعتمادات بناء على وثائق الإثبات والخدمة المنجزة.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غير أن الخازن المكلف بالأداء يصبح غير مسؤول عندما يوجه رفضا معللا إلى مدير الهيئة ويوجه إليه المدير أمرا بالتسخير.</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يوقع الخازن المكلف بالأداء مع مدير الهيئة أو الشخص المؤهل على وسائل الأداء مثل الشيكات والتحويلات و الأوراق التجارية.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5">
                                            <p:txEl>
                                              <p:pRg st="3" end="3"/>
                                            </p:txEl>
                                          </p:spTgt>
                                        </p:tgtEl>
                                        <p:attrNameLst>
                                          <p:attrName>style.visibility</p:attrName>
                                        </p:attrNameLst>
                                      </p:cBhvr>
                                      <p:to>
                                        <p:strVal val="visible"/>
                                      </p:to>
                                    </p:set>
                                    <p:anim calcmode="lin" valueType="num">
                                      <p:cBhvr additive="base">
                                        <p:cTn id="19" dur="500" fill="hold"/>
                                        <p:tgtEl>
                                          <p:spTgt spid="102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5">
                                            <p:txEl>
                                              <p:pRg st="4" end="4"/>
                                            </p:txEl>
                                          </p:spTgt>
                                        </p:tgtEl>
                                        <p:attrNameLst>
                                          <p:attrName>style.visibility</p:attrName>
                                        </p:attrNameLst>
                                      </p:cBhvr>
                                      <p:to>
                                        <p:strVal val="visible"/>
                                      </p:to>
                                    </p:set>
                                    <p:anim calcmode="lin" valueType="num">
                                      <p:cBhvr additive="base">
                                        <p:cTn id="25" dur="500" fill="hold"/>
                                        <p:tgtEl>
                                          <p:spTgt spid="102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5">
                                            <p:txEl>
                                              <p:pRg st="5" end="5"/>
                                            </p:txEl>
                                          </p:spTgt>
                                        </p:tgtEl>
                                        <p:attrNameLst>
                                          <p:attrName>style.visibility</p:attrName>
                                        </p:attrNameLst>
                                      </p:cBhvr>
                                      <p:to>
                                        <p:strVal val="visible"/>
                                      </p:to>
                                    </p:set>
                                    <p:anim calcmode="lin" valueType="num">
                                      <p:cBhvr additive="base">
                                        <p:cTn id="31" dur="500" fill="hold"/>
                                        <p:tgtEl>
                                          <p:spTgt spid="102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1412776"/>
            <a:ext cx="7498080" cy="4800600"/>
          </a:xfrm>
        </p:spPr>
        <p:txBody>
          <a:bodyPr>
            <a:normAutofit/>
          </a:bodyPr>
          <a:lstStyle/>
          <a:p>
            <a:pPr marL="0" lvl="0" indent="450850" algn="r" rtl="1" eaLnBrk="0" fontAlgn="base" hangingPunct="0">
              <a:spcBef>
                <a:spcPct val="0"/>
              </a:spcBef>
              <a:spcAft>
                <a:spcPct val="0"/>
              </a:spcAft>
              <a:buClrTx/>
              <a:buSzTx/>
              <a:buNone/>
            </a:pPr>
            <a:r>
              <a:rPr lang="ar-MA" sz="2800" b="1" dirty="0" smtClean="0">
                <a:latin typeface="Arial" pitchFamily="34" charset="0"/>
                <a:ea typeface="Times New Roman" pitchFamily="18" charset="0"/>
                <a:cs typeface="Arial" pitchFamily="34" charset="0"/>
              </a:rPr>
              <a:t>الميزانية</a:t>
            </a:r>
            <a:r>
              <a:rPr lang="ar-MA" sz="2800" dirty="0" smtClean="0">
                <a:latin typeface="Arial" pitchFamily="34" charset="0"/>
                <a:ea typeface="Times New Roman" pitchFamily="18" charset="0"/>
                <a:cs typeface="Arial" pitchFamily="34" charset="0"/>
              </a:rPr>
              <a:t> كلمة تقابلها باللغة الفرنسية كلمة </a:t>
            </a:r>
            <a:r>
              <a:rPr lang="fr-FR" sz="2800" dirty="0" smtClean="0">
                <a:latin typeface="Arial" pitchFamily="34" charset="0"/>
                <a:ea typeface="Times New Roman" pitchFamily="18" charset="0"/>
                <a:cs typeface="Arial" pitchFamily="34" charset="0"/>
              </a:rPr>
              <a:t>Budget </a:t>
            </a:r>
            <a:r>
              <a:rPr lang="ar-MA" sz="2800" dirty="0" smtClean="0">
                <a:latin typeface="Arial" pitchFamily="34" charset="0"/>
                <a:ea typeface="Times New Roman" pitchFamily="18" charset="0"/>
                <a:cs typeface="Arial" pitchFamily="34" charset="0"/>
              </a:rPr>
              <a:t>   وهي كلمة مشتقة من   </a:t>
            </a:r>
            <a:r>
              <a:rPr lang="fr-FR" sz="2800" dirty="0" smtClean="0">
                <a:latin typeface="Arial" pitchFamily="34" charset="0"/>
                <a:ea typeface="Times New Roman" pitchFamily="18" charset="0"/>
                <a:cs typeface="Arial" pitchFamily="34" charset="0"/>
              </a:rPr>
              <a:t>bougette </a:t>
            </a:r>
            <a:r>
              <a:rPr lang="ar-MA" sz="2800" dirty="0" smtClean="0">
                <a:latin typeface="Arial" pitchFamily="34" charset="0"/>
                <a:ea typeface="Times New Roman" pitchFamily="18" charset="0"/>
                <a:cs typeface="Arial" pitchFamily="34" charset="0"/>
              </a:rPr>
              <a:t> </a:t>
            </a:r>
            <a:r>
              <a:rPr lang="fr-FR" sz="2800" dirty="0" smtClean="0">
                <a:latin typeface="Arial" pitchFamily="34" charset="0"/>
                <a:ea typeface="Times New Roman" pitchFamily="18" charset="0"/>
                <a:cs typeface="Arial" pitchFamily="34" charset="0"/>
              </a:rPr>
              <a:t> </a:t>
            </a:r>
            <a:r>
              <a:rPr lang="ar-MA" sz="2800" dirty="0" smtClean="0">
                <a:latin typeface="Arial" pitchFamily="34" charset="0"/>
                <a:ea typeface="Times New Roman" pitchFamily="18" charset="0"/>
                <a:cs typeface="Arial" pitchFamily="34" charset="0"/>
              </a:rPr>
              <a:t>كلمة من أصل فرنسي قديم التي أصبحت أنجلو سكسونية تعبر عن الحافظة كان وزير المالية البريطاني يضع فيها الوثائق المالية </a:t>
            </a:r>
            <a:r>
              <a:rPr lang="fr-FR" sz="2800" dirty="0" smtClean="0">
                <a:latin typeface="Arial" pitchFamily="34" charset="0"/>
                <a:ea typeface="Times New Roman" pitchFamily="18" charset="0"/>
                <a:cs typeface="Arial" pitchFamily="34" charset="0"/>
              </a:rPr>
              <a:t>.</a:t>
            </a:r>
            <a:endParaRPr lang="fr-FR" sz="2800" dirty="0" smtClean="0">
              <a:latin typeface="Arial" pitchFamily="34" charset="0"/>
              <a:cs typeface="Arial" pitchFamily="34" charset="0"/>
            </a:endParaRPr>
          </a:p>
          <a:p>
            <a:pPr marL="0" lvl="0" indent="450850" algn="r" rtl="1" eaLnBrk="0" fontAlgn="base" hangingPunct="0">
              <a:spcBef>
                <a:spcPct val="0"/>
              </a:spcBef>
              <a:spcAft>
                <a:spcPct val="0"/>
              </a:spcAft>
              <a:buClrTx/>
              <a:buSzTx/>
              <a:buNone/>
            </a:pPr>
            <a:r>
              <a:rPr lang="ar-MA" sz="2800" dirty="0" smtClean="0">
                <a:latin typeface="Arial" pitchFamily="34" charset="0"/>
                <a:ea typeface="Times New Roman" pitchFamily="18" charset="0"/>
                <a:cs typeface="Arial" pitchFamily="34" charset="0"/>
              </a:rPr>
              <a:t>أما في اللغة العربية فكلمة ميزانية مشتقة من كلمة </a:t>
            </a:r>
            <a:r>
              <a:rPr lang="ar-MA" sz="2800" b="1" dirty="0" smtClean="0">
                <a:latin typeface="Arial" pitchFamily="34" charset="0"/>
                <a:ea typeface="Times New Roman" pitchFamily="18" charset="0"/>
                <a:cs typeface="Arial" pitchFamily="34" charset="0"/>
              </a:rPr>
              <a:t>الميزان</a:t>
            </a:r>
            <a:r>
              <a:rPr lang="ar-MA" sz="2800" dirty="0" smtClean="0">
                <a:latin typeface="Arial" pitchFamily="34" charset="0"/>
                <a:ea typeface="Times New Roman" pitchFamily="18" charset="0"/>
                <a:cs typeface="Arial" pitchFamily="34" charset="0"/>
              </a:rPr>
              <a:t> وتعبر على التوازن بين الموارد والنفقات.</a:t>
            </a:r>
            <a:endParaRPr lang="ar-MA" sz="2800" dirty="0" smtClean="0">
              <a:latin typeface="Arial" pitchFamily="34" charset="0"/>
              <a:cs typeface="Arial" pitchFamily="34" charset="0"/>
            </a:endParaRPr>
          </a:p>
          <a:p>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9632" y="1628800"/>
            <a:ext cx="7498080" cy="3816424"/>
          </a:xfrm>
        </p:spPr>
        <p:txBody>
          <a:bodyPr/>
          <a:lstStyle/>
          <a:p>
            <a:pPr lvl="0" algn="r">
              <a:buNone/>
            </a:pPr>
            <a:r>
              <a:rPr lang="ar-MA" sz="2800" dirty="0" smtClean="0">
                <a:latin typeface="Arial" pitchFamily="34" charset="0"/>
                <a:ea typeface="Times New Roman" pitchFamily="18" charset="0"/>
                <a:cs typeface="Arial" pitchFamily="34" charset="0"/>
              </a:rPr>
              <a:t>يجب على </a:t>
            </a:r>
            <a:r>
              <a:rPr lang="ar-MA" sz="2800" b="1" dirty="0" smtClean="0">
                <a:latin typeface="Arial" pitchFamily="34" charset="0"/>
                <a:ea typeface="Times New Roman" pitchFamily="18" charset="0"/>
                <a:cs typeface="Arial" pitchFamily="34" charset="0"/>
              </a:rPr>
              <a:t>مراقب</a:t>
            </a:r>
            <a:r>
              <a:rPr lang="ar-MA" sz="2800" dirty="0" smtClean="0">
                <a:latin typeface="Arial" pitchFamily="34" charset="0"/>
                <a:ea typeface="Times New Roman" pitchFamily="18" charset="0"/>
                <a:cs typeface="Arial" pitchFamily="34" charset="0"/>
              </a:rPr>
              <a:t> </a:t>
            </a:r>
            <a:r>
              <a:rPr lang="ar-MA" sz="2800" b="1" dirty="0" smtClean="0">
                <a:latin typeface="Arial" pitchFamily="34" charset="0"/>
                <a:ea typeface="Times New Roman" pitchFamily="18" charset="0"/>
                <a:cs typeface="Arial" pitchFamily="34" charset="0"/>
              </a:rPr>
              <a:t>الدولة أو الخازن المكلف بالأداء ووكلاءه المفوضين</a:t>
            </a:r>
            <a:r>
              <a:rPr lang="ar-MA" sz="2800" dirty="0" smtClean="0">
                <a:latin typeface="Arial" pitchFamily="34" charset="0"/>
                <a:ea typeface="Times New Roman" pitchFamily="18" charset="0"/>
                <a:cs typeface="Arial" pitchFamily="34" charset="0"/>
              </a:rPr>
              <a:t> </a:t>
            </a:r>
            <a:r>
              <a:rPr lang="ar-MA" sz="2800" b="1" dirty="0" smtClean="0">
                <a:latin typeface="Arial" pitchFamily="34" charset="0"/>
                <a:ea typeface="Times New Roman" pitchFamily="18" charset="0"/>
                <a:cs typeface="Arial" pitchFamily="34" charset="0"/>
              </a:rPr>
              <a:t>التقيد بقواعد السر المهني </a:t>
            </a:r>
            <a:r>
              <a:rPr lang="ar-MA" sz="2800" dirty="0" smtClean="0">
                <a:latin typeface="Arial" pitchFamily="34" charset="0"/>
                <a:ea typeface="Times New Roman" pitchFamily="18" charset="0"/>
                <a:cs typeface="Arial" pitchFamily="34" charset="0"/>
              </a:rPr>
              <a:t>فيما يتعلق بجميع المعلومات التي يطلعون عليها أثناء مزاولة مهامهم ولا يجوز الاحتجاج  بالسر المهني تجاه المساعدين القضائيين العاملين في إطار مهامهم.</a:t>
            </a:r>
            <a:endParaRPr lang="ar-MA" sz="2800" dirty="0" smtClean="0">
              <a:latin typeface="Arial" pitchFamily="34" charset="0"/>
              <a:cs typeface="Arial" pitchFamily="34" charset="0"/>
            </a:endParaRP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2852936"/>
            <a:ext cx="7728399" cy="1323439"/>
          </a:xfrm>
          <a:prstGeom prst="rect">
            <a:avLst/>
          </a:prstGeom>
        </p:spPr>
        <p:style>
          <a:lnRef idx="1">
            <a:schemeClr val="accent1"/>
          </a:lnRef>
          <a:fillRef idx="3">
            <a:schemeClr val="accent1"/>
          </a:fillRef>
          <a:effectRef idx="2">
            <a:schemeClr val="accent1"/>
          </a:effectRef>
          <a:fontRef idx="minor">
            <a:schemeClr val="lt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sz="8000" b="1" cap="none" spc="0" dirty="0" smtClean="0">
                <a:ln w="11430"/>
                <a:solidFill>
                  <a:schemeClr val="bg1"/>
                </a:solidFill>
                <a:effectLst>
                  <a:outerShdw blurRad="50800" dist="39000" dir="5460000" algn="tl">
                    <a:srgbClr val="000000">
                      <a:alpha val="38000"/>
                    </a:srgbClr>
                  </a:outerShdw>
                </a:effectLst>
              </a:rPr>
              <a:t>شكرا على حسن تتبعكم</a:t>
            </a:r>
            <a:endParaRPr lang="fr-FR" sz="8000" b="1" cap="none" spc="0" dirty="0">
              <a:ln w="11430"/>
              <a:solidFill>
                <a:schemeClr val="bg1"/>
              </a:solidFill>
              <a:effectLst>
                <a:outerShdw blurRad="50800" dist="39000" dir="5460000" algn="tl">
                  <a:srgbClr val="000000">
                    <a:alpha val="38000"/>
                  </a:srgbClr>
                </a:outerShdw>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59632" y="2924944"/>
            <a:ext cx="7704353"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bodyPr>
          <a:lstStyle/>
          <a:p>
            <a:pPr marL="914400" indent="-914400" algn="ctr"/>
            <a:r>
              <a:rPr lang="ar-M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أولا :</a:t>
            </a:r>
            <a:r>
              <a:rPr lang="ar-MA" sz="54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الميزانيـــة وقانون الماليـــــة</a:t>
            </a:r>
            <a:endParaRPr lang="fr-F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971600" y="821438"/>
            <a:ext cx="784887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r" rtl="1" fontAlgn="base">
              <a:spcBef>
                <a:spcPct val="0"/>
              </a:spcBef>
              <a:spcAft>
                <a:spcPct val="0"/>
              </a:spcAft>
            </a:pPr>
            <a:r>
              <a:rPr kumimoji="0" lang="ar-MA" sz="24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علم المالية</a:t>
            </a:r>
            <a:r>
              <a:rPr kumimoji="0" lang="ar-MA" sz="24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 </a:t>
            </a:r>
          </a:p>
          <a:p>
            <a:pPr lvl="0" indent="450850" algn="r" rtl="1" fontAlgn="base">
              <a:spcBef>
                <a:spcPct val="0"/>
              </a:spcBef>
              <a:spcAft>
                <a:spcPct val="0"/>
              </a:spcAf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هو العلم الذي يبحث عن نشاط الدولة عندما </a:t>
            </a:r>
            <a:r>
              <a:rPr lang="ar-MA" sz="2400" dirty="0" smtClean="0">
                <a:latin typeface="Arial" pitchFamily="34" charset="0"/>
                <a:ea typeface="Times New Roman" pitchFamily="18" charset="0"/>
                <a:cs typeface="Arial" pitchFamily="34" charset="0"/>
              </a:rPr>
              <a:t>تستخدم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الوسائل المالية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ضرائب ورسوم ومدا خيل) لتحقيق أهدافها السياسية الاقتصادية والاجتماعية.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الميزانية</a:t>
            </a:r>
            <a:r>
              <a:rPr kumimoji="0" lang="ar-MA" sz="2400" b="1" i="0" u="none"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a:t>
            </a: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هي عبارة عن موارد ونفقات الدولة.</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فهي عبارة عن </a:t>
            </a:r>
            <a:r>
              <a:rPr kumimoji="0" lang="ar-M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بيان تعدادي</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لكل المداخيل والنفقات والتي تظهر في صورة أرقام مالية عديدة ومفصلة حسب أبواب وفصول وبنود.</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وهي كذلك </a:t>
            </a:r>
            <a:r>
              <a:rPr kumimoji="0" lang="ar-M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بيان تقديري</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لأنها تحدد مسبقا المداخيل الممكن  تحصيلها، ومستوى النفقات المتوقعة والمحتملة لفترة زمنية مقبلة مدتها سنة كاملة.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وهي أيضا </a:t>
            </a:r>
            <a:r>
              <a:rPr kumimoji="0" lang="ar-M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وثيقة إذن أو ترخيص</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لمدا خيل ونفقات أو بعبارة أخرى هي التقابل الذي يحصل بين المداخيل من جهة والمصاريف من جهة أخرى.</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0" i="0" u="sng" cap="none" spc="300"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أما التعريف الأكثر استعمالا والمفضل:</a:t>
            </a:r>
            <a:endParaRPr kumimoji="0" lang="fr-FR" sz="2400" b="0" i="0" u="sng" cap="none" spc="300"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الميزانية هي الوثيقة التي تقدر لسنة مالية مدنية مجموع المداخيل والنفقات وترخص بها</a:t>
            </a:r>
            <a:r>
              <a:rPr kumimoji="0" lang="ar-M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9697">
                                            <p:txEl>
                                              <p:pRg st="0" end="0"/>
                                            </p:txEl>
                                          </p:spTgt>
                                        </p:tgtEl>
                                        <p:attrNameLst>
                                          <p:attrName>style.visibility</p:attrName>
                                        </p:attrNameLst>
                                      </p:cBhvr>
                                      <p:to>
                                        <p:strVal val="visible"/>
                                      </p:to>
                                    </p:set>
                                    <p:animEffect transition="in" filter="strips(downLeft)">
                                      <p:cBhvr>
                                        <p:cTn id="7" dur="500"/>
                                        <p:tgtEl>
                                          <p:spTgt spid="296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9697">
                                            <p:txEl>
                                              <p:pRg st="1" end="1"/>
                                            </p:txEl>
                                          </p:spTgt>
                                        </p:tgtEl>
                                        <p:attrNameLst>
                                          <p:attrName>style.visibility</p:attrName>
                                        </p:attrNameLst>
                                      </p:cBhvr>
                                      <p:to>
                                        <p:strVal val="visible"/>
                                      </p:to>
                                    </p:set>
                                    <p:animEffect transition="in" filter="strips(downLeft)">
                                      <p:cBhvr>
                                        <p:cTn id="12" dur="500"/>
                                        <p:tgtEl>
                                          <p:spTgt spid="296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9697">
                                            <p:txEl>
                                              <p:pRg st="2" end="2"/>
                                            </p:txEl>
                                          </p:spTgt>
                                        </p:tgtEl>
                                        <p:attrNameLst>
                                          <p:attrName>style.visibility</p:attrName>
                                        </p:attrNameLst>
                                      </p:cBhvr>
                                      <p:to>
                                        <p:strVal val="visible"/>
                                      </p:to>
                                    </p:set>
                                    <p:animEffect transition="in" filter="strips(downLeft)">
                                      <p:cBhvr>
                                        <p:cTn id="17" dur="500"/>
                                        <p:tgtEl>
                                          <p:spTgt spid="296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9697">
                                            <p:txEl>
                                              <p:pRg st="3" end="3"/>
                                            </p:txEl>
                                          </p:spTgt>
                                        </p:tgtEl>
                                        <p:attrNameLst>
                                          <p:attrName>style.visibility</p:attrName>
                                        </p:attrNameLst>
                                      </p:cBhvr>
                                      <p:to>
                                        <p:strVal val="visible"/>
                                      </p:to>
                                    </p:set>
                                    <p:animEffect transition="in" filter="strips(downLeft)">
                                      <p:cBhvr>
                                        <p:cTn id="22" dur="500"/>
                                        <p:tgtEl>
                                          <p:spTgt spid="296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9697">
                                            <p:txEl>
                                              <p:pRg st="4" end="4"/>
                                            </p:txEl>
                                          </p:spTgt>
                                        </p:tgtEl>
                                        <p:attrNameLst>
                                          <p:attrName>style.visibility</p:attrName>
                                        </p:attrNameLst>
                                      </p:cBhvr>
                                      <p:to>
                                        <p:strVal val="visible"/>
                                      </p:to>
                                    </p:set>
                                    <p:animEffect transition="in" filter="strips(downLeft)">
                                      <p:cBhvr>
                                        <p:cTn id="27" dur="500"/>
                                        <p:tgtEl>
                                          <p:spTgt spid="296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29697">
                                            <p:txEl>
                                              <p:pRg st="5" end="5"/>
                                            </p:txEl>
                                          </p:spTgt>
                                        </p:tgtEl>
                                        <p:attrNameLst>
                                          <p:attrName>style.visibility</p:attrName>
                                        </p:attrNameLst>
                                      </p:cBhvr>
                                      <p:to>
                                        <p:strVal val="visible"/>
                                      </p:to>
                                    </p:set>
                                    <p:animEffect transition="in" filter="strips(downLeft)">
                                      <p:cBhvr>
                                        <p:cTn id="32" dur="500"/>
                                        <p:tgtEl>
                                          <p:spTgt spid="296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29697">
                                            <p:txEl>
                                              <p:pRg st="6" end="6"/>
                                            </p:txEl>
                                          </p:spTgt>
                                        </p:tgtEl>
                                        <p:attrNameLst>
                                          <p:attrName>style.visibility</p:attrName>
                                        </p:attrNameLst>
                                      </p:cBhvr>
                                      <p:to>
                                        <p:strVal val="visible"/>
                                      </p:to>
                                    </p:set>
                                    <p:animEffect transition="in" filter="strips(downLeft)">
                                      <p:cBhvr>
                                        <p:cTn id="37" dur="500"/>
                                        <p:tgtEl>
                                          <p:spTgt spid="2969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29697">
                                            <p:txEl>
                                              <p:pRg st="7" end="7"/>
                                            </p:txEl>
                                          </p:spTgt>
                                        </p:tgtEl>
                                        <p:attrNameLst>
                                          <p:attrName>style.visibility</p:attrName>
                                        </p:attrNameLst>
                                      </p:cBhvr>
                                      <p:to>
                                        <p:strVal val="visible"/>
                                      </p:to>
                                    </p:set>
                                    <p:animEffect transition="in" filter="strips(downLeft)">
                                      <p:cBhvr>
                                        <p:cTn id="42" dur="500"/>
                                        <p:tgtEl>
                                          <p:spTgt spid="2969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29697">
                                            <p:txEl>
                                              <p:pRg st="8" end="8"/>
                                            </p:txEl>
                                          </p:spTgt>
                                        </p:tgtEl>
                                        <p:attrNameLst>
                                          <p:attrName>style.visibility</p:attrName>
                                        </p:attrNameLst>
                                      </p:cBhvr>
                                      <p:to>
                                        <p:strVal val="visible"/>
                                      </p:to>
                                    </p:set>
                                    <p:anim calcmode="lin" valueType="num">
                                      <p:cBhvr>
                                        <p:cTn id="47" dur="500" fill="hold"/>
                                        <p:tgtEl>
                                          <p:spTgt spid="29697">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29697">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2969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187624" y="178343"/>
            <a:ext cx="770485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يستنتج من هذا أن الميزانية </a:t>
            </a:r>
            <a:r>
              <a:rPr lang="fr-FR" sz="2800" dirty="0" smtClean="0">
                <a:latin typeface="Arial" pitchFamily="34" charset="0"/>
                <a:ea typeface="Times New Roman" pitchFamily="18" charset="0"/>
                <a:cs typeface="Arial" pitchFamily="34" charset="0"/>
              </a:rPr>
              <a:t>:</a:t>
            </a:r>
          </a:p>
          <a:p>
            <a:pPr marL="0" marR="0" lvl="0" indent="450850" algn="r" defTabSz="914400" rtl="1" eaLnBrk="1" fontAlgn="base" latinLnBrk="0" hangingPunct="1">
              <a:lnSpc>
                <a:spcPct val="100000"/>
              </a:lnSpc>
              <a:spcBef>
                <a:spcPct val="0"/>
              </a:spcBef>
              <a:spcAft>
                <a:spcPct val="0"/>
              </a:spcAft>
              <a:buClrTx/>
              <a:buSzTx/>
              <a:buFontTx/>
              <a:buNone/>
              <a:tabLst/>
            </a:pP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وثيقة تقديرية</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1" i="0" u="none" strike="noStrike" cap="none" normalizeH="0" baseline="0" dirty="0" smtClean="0">
                <a:ln>
                  <a:noFill/>
                </a:ln>
                <a:effectLst/>
                <a:latin typeface="Arial" pitchFamily="34" charset="0"/>
                <a:ea typeface="Times New Roman" pitchFamily="18" charset="0"/>
                <a:cs typeface="Arial" pitchFamily="34" charset="0"/>
              </a:rPr>
              <a:t>–</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ترخيصية</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MA" sz="2800" b="1" i="0" u="none" strike="noStrike" cap="none" normalizeH="0" baseline="0" dirty="0" smtClean="0">
                <a:ln>
                  <a:noFill/>
                </a:ln>
                <a:effectLst/>
                <a:latin typeface="Arial" pitchFamily="34" charset="0"/>
                <a:ea typeface="Times New Roman" pitchFamily="18" charset="0"/>
                <a:cs typeface="Arial" pitchFamily="34" charset="0"/>
              </a:rPr>
              <a:t>-</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دورية</a:t>
            </a:r>
            <a:r>
              <a:rPr kumimoji="0" lang="ar-MA" sz="2800" b="1"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450850" algn="r" defTabSz="914400" rtl="1"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1" i="0" u="sng" strike="noStrike" normalizeH="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ea typeface="Times New Roman" pitchFamily="18" charset="0"/>
                <a:cs typeface="Arial" pitchFamily="34" charset="0"/>
              </a:rPr>
              <a:t>الميزانية وثيقة تقديرية: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فهي تحدد مسبقا المداخيل الممكنة وتحدد أيضا مستوى النفقات وطبيعتها وحدودها وتظهر الميزانية كاحتراس أو حيطة إدارية وعملية حسنة للتسيير المالي.</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r" defTabSz="914400" rtl="1" eaLnBrk="0" fontAlgn="base" latinLnBrk="0" hangingPunct="0">
              <a:lnSpc>
                <a:spcPct val="100000"/>
              </a:lnSpc>
              <a:spcBef>
                <a:spcPct val="0"/>
              </a:spcBef>
              <a:spcAft>
                <a:spcPct val="0"/>
              </a:spcAft>
              <a:buClrTx/>
              <a:buSzTx/>
              <a:buFontTx/>
              <a:buNone/>
              <a:tabLs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ففيما يخص</a:t>
            </a:r>
            <a:r>
              <a:rPr kumimoji="0" lang="ar-MA"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المداخيل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يمكن</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تجاوز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تقديراتها كما يمكن أيضا أن </a:t>
            </a:r>
            <a:r>
              <a:rPr kumimoji="0" lang="ar-MA"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لا يصل إلى استخلاص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كل المبالغ المتوقعة وكلتا الحالتين تعبر على </a:t>
            </a:r>
            <a:r>
              <a:rPr kumimoji="0" lang="ar-MA" sz="280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سوء التقدير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وبالتالي يتوجب تجنبها أثناء إعداد الميزانية.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lvl="0" indent="450850" algn="r" rtl="1" eaLnBrk="0" fontAlgn="base" hangingPunct="0">
              <a:spcBef>
                <a:spcPct val="0"/>
              </a:spcBef>
              <a:spcAft>
                <a:spcPct val="0"/>
              </a:spcAft>
            </a:pP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فالمسير الكفء والمتبصر هو الذي يسعى إلى</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تقدير دقيق </a:t>
            </a:r>
            <a:r>
              <a:rPr lang="ar-MA" sz="2800" b="1" dirty="0" smtClean="0">
                <a:latin typeface="Arial" pitchFamily="34" charset="0"/>
                <a:ea typeface="Times New Roman" pitchFamily="18" charset="0"/>
                <a:cs typeface="Arial" pitchFamily="34" charset="0"/>
              </a:rPr>
              <a:t>للمداخيل، </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لأن كل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نقص</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تقديرها يتسبب في حالة خاسرة نهاية السنة كما أن </a:t>
            </a:r>
            <a:r>
              <a:rPr kumimoji="0" lang="ar-M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الإفراط</a:t>
            </a:r>
            <a:r>
              <a:rPr kumimoji="0" lang="ar-M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ذلك  يسبب فائضا في الموارد لا يمكن الاستفادة منه.</a:t>
            </a:r>
          </a:p>
          <a:p>
            <a:pPr marL="0" marR="0" lvl="0" indent="450850" algn="r" defTabSz="914400" rtl="1" eaLnBrk="0" fontAlgn="base" latinLnBrk="0" hangingPunct="0">
              <a:lnSpc>
                <a:spcPct val="100000"/>
              </a:lnSpc>
              <a:spcBef>
                <a:spcPct val="0"/>
              </a:spcBef>
              <a:spcAft>
                <a:spcPct val="0"/>
              </a:spcAft>
              <a:buClrTx/>
              <a:buSzTx/>
              <a:buFontTx/>
              <a:buNone/>
              <a:tabLst/>
            </a:pPr>
            <a:endParaRPr kumimoji="0" lang="ar-M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blinds(horizontal)">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strips(downLeft)">
                                      <p:cBhvr>
                                        <p:cTn id="12" dur="500"/>
                                        <p:tgtEl>
                                          <p:spTgt spid="286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8674">
                                            <p:txEl>
                                              <p:pRg st="3" end="3"/>
                                            </p:txEl>
                                          </p:spTgt>
                                        </p:tgtEl>
                                        <p:attrNameLst>
                                          <p:attrName>style.visibility</p:attrName>
                                        </p:attrNameLst>
                                      </p:cBhvr>
                                      <p:to>
                                        <p:strVal val="visible"/>
                                      </p:to>
                                    </p:set>
                                    <p:animEffect transition="in" filter="strips(downLeft)">
                                      <p:cBhvr>
                                        <p:cTn id="17" dur="500"/>
                                        <p:tgtEl>
                                          <p:spTgt spid="2867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8674">
                                            <p:txEl>
                                              <p:pRg st="4" end="4"/>
                                            </p:txEl>
                                          </p:spTgt>
                                        </p:tgtEl>
                                        <p:attrNameLst>
                                          <p:attrName>style.visibility</p:attrName>
                                        </p:attrNameLst>
                                      </p:cBhvr>
                                      <p:to>
                                        <p:strVal val="visible"/>
                                      </p:to>
                                    </p:set>
                                    <p:animEffect transition="in" filter="strips(downLeft)">
                                      <p:cBhvr>
                                        <p:cTn id="22" dur="500"/>
                                        <p:tgtEl>
                                          <p:spTgt spid="2867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8674">
                                            <p:txEl>
                                              <p:pRg st="5" end="5"/>
                                            </p:txEl>
                                          </p:spTgt>
                                        </p:tgtEl>
                                        <p:attrNameLst>
                                          <p:attrName>style.visibility</p:attrName>
                                        </p:attrNameLst>
                                      </p:cBhvr>
                                      <p:to>
                                        <p:strVal val="visible"/>
                                      </p:to>
                                    </p:set>
                                    <p:animEffect transition="in" filter="circle(in)">
                                      <p:cBhvr>
                                        <p:cTn id="27" dur="2000"/>
                                        <p:tgtEl>
                                          <p:spTgt spid="2867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8674">
                                            <p:txEl>
                                              <p:pRg st="6" end="6"/>
                                            </p:txEl>
                                          </p:spTgt>
                                        </p:tgtEl>
                                        <p:attrNameLst>
                                          <p:attrName>style.visibility</p:attrName>
                                        </p:attrNameLst>
                                      </p:cBhvr>
                                      <p:to>
                                        <p:strVal val="visible"/>
                                      </p:to>
                                    </p:set>
                                    <p:animEffect transition="in" filter="circle(in)">
                                      <p:cBhvr>
                                        <p:cTn id="32" dur="2000"/>
                                        <p:tgtEl>
                                          <p:spTgt spid="286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1598</TotalTime>
  <Words>3867</Words>
  <Application>Microsoft Office PowerPoint</Application>
  <PresentationFormat>Affichage à l'écran (4:3)</PresentationFormat>
  <Paragraphs>327</Paragraphs>
  <Slides>61</Slides>
  <Notes>1</Notes>
  <HiddenSlides>0</HiddenSlides>
  <MMClips>0</MMClips>
  <ScaleCrop>false</ScaleCrop>
  <HeadingPairs>
    <vt:vector size="4" baseType="variant">
      <vt:variant>
        <vt:lpstr>Thème</vt:lpstr>
      </vt:variant>
      <vt:variant>
        <vt:i4>1</vt:i4>
      </vt:variant>
      <vt:variant>
        <vt:lpstr>Titres des diapositives</vt:lpstr>
      </vt:variant>
      <vt:variant>
        <vt:i4>61</vt:i4>
      </vt:variant>
    </vt:vector>
  </HeadingPairs>
  <TitlesOfParts>
    <vt:vector size="62"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القواعد الأساسية لإعداد الميزانية :ثانيا </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Compta</dc:creator>
  <cp:lastModifiedBy>Light.user</cp:lastModifiedBy>
  <cp:revision>406</cp:revision>
  <dcterms:created xsi:type="dcterms:W3CDTF">2011-03-09T09:48:49Z</dcterms:created>
  <dcterms:modified xsi:type="dcterms:W3CDTF">2012-02-19T12:44:20Z</dcterms:modified>
</cp:coreProperties>
</file>