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75" r:id="rId5"/>
    <p:sldId id="276" r:id="rId6"/>
    <p:sldId id="277" r:id="rId7"/>
    <p:sldId id="300" r:id="rId8"/>
    <p:sldId id="278" r:id="rId9"/>
    <p:sldId id="287" r:id="rId10"/>
    <p:sldId id="284" r:id="rId11"/>
    <p:sldId id="290" r:id="rId12"/>
    <p:sldId id="289" r:id="rId13"/>
    <p:sldId id="292" r:id="rId14"/>
    <p:sldId id="294" r:id="rId15"/>
    <p:sldId id="293" r:id="rId16"/>
    <p:sldId id="297" r:id="rId17"/>
    <p:sldId id="298" r:id="rId18"/>
    <p:sldId id="299" r:id="rId19"/>
    <p:sldId id="263" r:id="rId20"/>
    <p:sldId id="283" r:id="rId21"/>
    <p:sldId id="301" r:id="rId22"/>
    <p:sldId id="266" r:id="rId23"/>
    <p:sldId id="270" r:id="rId24"/>
    <p:sldId id="267" r:id="rId25"/>
    <p:sldId id="268" r:id="rId26"/>
    <p:sldId id="269" r:id="rId27"/>
    <p:sldId id="271" r:id="rId28"/>
    <p:sldId id="285" r:id="rId29"/>
    <p:sldId id="302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67" autoAdjust="0"/>
  </p:normalViewPr>
  <p:slideViewPr>
    <p:cSldViewPr>
      <p:cViewPr varScale="1">
        <p:scale>
          <a:sx n="65" d="100"/>
          <a:sy n="65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07655-BD29-4179-B32C-9839B2E85BBD}" type="datetimeFigureOut">
              <a:rPr lang="fr-FR" smtClean="0"/>
              <a:pPr/>
              <a:t>06/06/2010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1A491-B155-4C01-ACFC-3F6A6C4C34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1A491-B155-4C01-ACFC-3F6A6C4C342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1527A-F732-43C8-B2E1-C5E4BA6458C7}" type="slidenum">
              <a:rPr lang="fr-FR"/>
              <a:pPr/>
              <a:t>9</a:t>
            </a:fld>
            <a:endParaRPr lang="fr-F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0C2BD-1522-4A69-A1B4-0AB77DD0B728}" type="slidenum">
              <a:rPr lang="fr-FR"/>
              <a:pPr/>
              <a:t>11</a:t>
            </a:fld>
            <a:endParaRPr lang="fr-FR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DBE3C-2479-4EF0-8A82-47BBE0C6BCED}" type="slidenum">
              <a:rPr lang="fr-FR"/>
              <a:pPr/>
              <a:t>13</a:t>
            </a:fld>
            <a:endParaRPr lang="fr-F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CCC8C-EA2D-4896-93E6-FE8D6DBE06F0}" type="slidenum">
              <a:rPr lang="fr-FR"/>
              <a:pPr/>
              <a:t>14</a:t>
            </a:fld>
            <a:endParaRPr lang="fr-F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AEF4B-E5DA-477B-B476-63833FCF96F9}" type="slidenum">
              <a:rPr lang="fr-FR"/>
              <a:pPr/>
              <a:t>15</a:t>
            </a:fld>
            <a:endParaRPr lang="fr-F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F9246-2234-4C30-92AB-18EAF1527F9E}" type="slidenum">
              <a:rPr lang="fr-FR"/>
              <a:pPr/>
              <a:t>16</a:t>
            </a:fld>
            <a:endParaRPr lang="fr-F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18BFB-D5C4-43E5-A268-CA20EB9BCFC5}" type="slidenum">
              <a:rPr lang="fr-FR"/>
              <a:pPr/>
              <a:t>17</a:t>
            </a:fld>
            <a:endParaRPr lang="fr-F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FF458-A297-44FC-B089-0C0A3048883A}" type="slidenum">
              <a:rPr lang="fr-FR"/>
              <a:pPr/>
              <a:t>18</a:t>
            </a:fld>
            <a:endParaRPr lang="fr-FR"/>
          </a:p>
        </p:txBody>
      </p:sp>
      <p:sp>
        <p:nvSpPr>
          <p:cNvPr id="573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06/06/2010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http://manuhouse.chez-alice.fr/image002pg4.gif" TargetMode="Externa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http://www.techniques-ingenieur.fr/res/media/docbase/image/sl3365919-web/3374393-web.gif" TargetMode="External"/><Relationship Id="rId4" Type="http://schemas.openxmlformats.org/officeDocument/2006/relationships/image" Target="../media/image1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http://web-japan.org/nipponia/nipponia31/images/feature/14_1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http://www.techniques-ingenieur.fr/res/media/docbase/image/sl3365935-web/3374407-web.gif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manuhouse.chez-alice.fr/image006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ier-sa.com/prod.php?ref=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214282" y="2357430"/>
            <a:ext cx="8786874" cy="2000264"/>
          </a:xfrm>
          <a:prstGeom prst="roundRect">
            <a:avLst>
              <a:gd name="adj" fmla="val 18052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2714612" y="1071546"/>
            <a:ext cx="3786214" cy="1000132"/>
          </a:xfrm>
          <a:prstGeom prst="roundRect">
            <a:avLst>
              <a:gd name="adj" fmla="val 3052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500306"/>
            <a:ext cx="8786874" cy="1752600"/>
          </a:xfrm>
          <a:noFill/>
          <a:ln w="28575">
            <a:noFill/>
          </a:ln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FFFF00"/>
                </a:solidFill>
              </a:rPr>
              <a:t>Moteur électrique à mouvement linéaire et composé </a:t>
            </a:r>
            <a:endParaRPr lang="fr-FR" sz="4800" b="1" dirty="0">
              <a:solidFill>
                <a:srgbClr val="FFFF00"/>
              </a:solidFill>
            </a:endParaRP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0" y="285728"/>
            <a:ext cx="3419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b="1" dirty="0">
                <a:solidFill>
                  <a:srgbClr val="000000"/>
                </a:solidFill>
              </a:rPr>
              <a:t>Université Abdel Malek </a:t>
            </a:r>
            <a:r>
              <a:rPr lang="fr-FR" b="1" dirty="0" err="1">
                <a:solidFill>
                  <a:srgbClr val="000000"/>
                </a:solidFill>
              </a:rPr>
              <a:t>Essaadi</a:t>
            </a:r>
            <a:endParaRPr lang="fr-FR" b="1" dirty="0">
              <a:solidFill>
                <a:srgbClr val="000000"/>
              </a:solidFill>
            </a:endParaRPr>
          </a:p>
          <a:p>
            <a:pPr algn="ctr"/>
            <a:r>
              <a:rPr lang="fr-FR" b="1" dirty="0">
                <a:solidFill>
                  <a:srgbClr val="000000"/>
                </a:solidFill>
              </a:rPr>
              <a:t>Faculté des Sciences </a:t>
            </a:r>
          </a:p>
          <a:p>
            <a:pPr algn="ctr"/>
            <a:r>
              <a:rPr lang="fr-FR" b="1" dirty="0">
                <a:solidFill>
                  <a:srgbClr val="000000"/>
                </a:solidFill>
              </a:rPr>
              <a:t>Tétouan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928926" y="1285860"/>
            <a:ext cx="32861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Master  </a:t>
            </a:r>
            <a:r>
              <a:rPr lang="fr-FR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Mécatronique</a:t>
            </a:r>
            <a:endParaRPr lang="fr-FR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7752" y="478632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 smtClean="0">
                <a:latin typeface="Tahoma" pitchFamily="34" charset="0"/>
                <a:cs typeface="Tahoma" pitchFamily="34" charset="0"/>
              </a:rPr>
              <a:t>Proposé par:</a:t>
            </a:r>
            <a:r>
              <a:rPr lang="fr-FR" b="1" i="1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algn="ctr"/>
            <a:r>
              <a:rPr lang="fr-FR" b="1" i="1" dirty="0" smtClean="0">
                <a:latin typeface="Tahoma" pitchFamily="34" charset="0"/>
                <a:cs typeface="Tahoma" pitchFamily="34" charset="0"/>
              </a:rPr>
              <a:t>                       </a:t>
            </a:r>
          </a:p>
          <a:p>
            <a:pPr algn="ctr"/>
            <a:r>
              <a:rPr lang="fr-FR" dirty="0" smtClean="0">
                <a:latin typeface="Tahoma" pitchFamily="34" charset="0"/>
                <a:cs typeface="Tahoma" pitchFamily="34" charset="0"/>
              </a:rPr>
              <a:t>        Prof.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jaouad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diouri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-714412" y="4857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b="1" dirty="0" smtClean="0">
                <a:latin typeface="Tahoma" pitchFamily="34" charset="0"/>
                <a:cs typeface="Tahoma" pitchFamily="34" charset="0"/>
              </a:rPr>
              <a:t>présenté par</a:t>
            </a:r>
            <a:r>
              <a:rPr lang="fr-FR" b="1" i="1" dirty="0" smtClean="0">
                <a:latin typeface="Tahoma" pitchFamily="34" charset="0"/>
                <a:cs typeface="Tahoma" pitchFamily="34" charset="0"/>
              </a:rPr>
              <a:t>:                         </a:t>
            </a:r>
          </a:p>
          <a:p>
            <a:pPr lvl="0" algn="ctr">
              <a:spcBef>
                <a:spcPct val="0"/>
              </a:spcBef>
              <a:defRPr/>
            </a:pPr>
            <a:endParaRPr lang="fr-FR" dirty="0" smtClean="0">
              <a:latin typeface="Tahoma" pitchFamily="34" charset="0"/>
              <a:cs typeface="Tahoma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Ouezgan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dirty="0" err="1" smtClean="0">
                <a:latin typeface="Tahoma" pitchFamily="34" charset="0"/>
                <a:cs typeface="Tahoma" pitchFamily="34" charset="0"/>
              </a:rPr>
              <a:t>kamal</a:t>
            </a:r>
            <a:endParaRPr lang="fr-FR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2" name="Picture 1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14290"/>
            <a:ext cx="173355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85720" y="214291"/>
            <a:ext cx="7772400" cy="8572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Principe de fonctionnent </a:t>
            </a:r>
            <a: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3374368-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643182"/>
            <a:ext cx="5643602" cy="367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28596" y="1500174"/>
            <a:ext cx="7786742" cy="1143000"/>
          </a:xfrm>
        </p:spPr>
        <p:txBody>
          <a:bodyPr>
            <a:noAutofit/>
          </a:bodyPr>
          <a:lstStyle/>
          <a:p>
            <a:pPr algn="just"/>
            <a:r>
              <a:rPr lang="fr-FR" sz="1800" dirty="0" smtClean="0"/>
              <a:t>Le schéma de la figure  représente un moteur linéaire, rapporté à un trièdre trirectangle </a:t>
            </a:r>
            <a:r>
              <a:rPr lang="fr-FR" sz="1800" i="1" dirty="0" err="1" smtClean="0"/>
              <a:t>Oxyz</a:t>
            </a:r>
            <a:r>
              <a:rPr lang="fr-FR" sz="1800" dirty="0" smtClean="0"/>
              <a:t>, le déplacement de l’induit s’effectuant selon l’axe longitudinal   à la vitesse mécanique   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229600" cy="1143000"/>
          </a:xfrm>
        </p:spPr>
        <p:txBody>
          <a:bodyPr/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EFFETS SPECIAUX</a:t>
            </a:r>
          </a:p>
        </p:txBody>
      </p:sp>
      <p:pic>
        <p:nvPicPr>
          <p:cNvPr id="28675" name="Picture 3" descr="image010pg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64008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http://manuhouse.chez-alice.fr/image002pg4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124200" y="4291013"/>
            <a:ext cx="5743575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La différence entre moteur tournant et moteur linéaire 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143116"/>
            <a:ext cx="85725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fr-FR" sz="2000" dirty="0" smtClean="0">
                <a:solidFill>
                  <a:srgbClr val="666666"/>
                </a:solidFill>
                <a:latin typeface="inherit"/>
                <a:ea typeface="Times New Roman" pitchFamily="18" charset="0"/>
                <a:cs typeface="Arial" pitchFamily="34" charset="0"/>
              </a:rPr>
              <a:t>Le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 moteur linéaire diffère du moteur rotatif par les points fondamentaux suivants 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circuit magnétique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inducteur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) ouvert aux deux extrémités, ce qui donne en outre la possibilité d’y ménager soit un nombre pair, soit un nombre impair, voire fractionnaire de pôles ;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induit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 généralement massif, donc sans direction privilégiée pour les courants ;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entrefer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 important et occupé, dans sa majeure partie, par l’induit.</a:t>
            </a:r>
            <a:endParaRPr kumimoji="0" 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2400" dirty="0" smtClean="0"/>
              <a:t>Inducteur </a:t>
            </a:r>
            <a:r>
              <a:rPr lang="fr-FR" sz="2400" dirty="0"/>
              <a:t>simple sans circuit magnétique de retour</a:t>
            </a:r>
          </a:p>
        </p:txBody>
      </p:sp>
      <p:pic>
        <p:nvPicPr>
          <p:cNvPr id="34819" name="Picture 3" descr="image004pg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143248"/>
            <a:ext cx="651034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28596" y="285728"/>
            <a:ext cx="2658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STRUCTURE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5716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/>
              <a:t>Inducteur </a:t>
            </a:r>
            <a:r>
              <a:rPr lang="fr-FR" sz="2800" dirty="0"/>
              <a:t>simple avec circuit magnétique de retour</a:t>
            </a:r>
          </a:p>
        </p:txBody>
      </p:sp>
      <p:pic>
        <p:nvPicPr>
          <p:cNvPr id="33795" name="Picture 3" descr="image002pg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971800"/>
            <a:ext cx="57626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00034" y="500042"/>
            <a:ext cx="2658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STRUCTURE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64305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400" dirty="0" smtClean="0"/>
              <a:t>Inducteur </a:t>
            </a:r>
            <a:r>
              <a:rPr lang="fr-FR" sz="2400" dirty="0"/>
              <a:t>en forme d’échelle</a:t>
            </a:r>
          </a:p>
        </p:txBody>
      </p:sp>
      <p:pic>
        <p:nvPicPr>
          <p:cNvPr id="35843" name="Picture 3" descr="image007pg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714620"/>
            <a:ext cx="571504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28596" y="285728"/>
            <a:ext cx="2658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STRUCTURE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image008pg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000372"/>
            <a:ext cx="577215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42910" y="1428736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Inducteur composite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85728"/>
            <a:ext cx="2658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STRUCTURE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CARACTERISTIQUES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-2590800" y="1752600"/>
            <a:ext cx="91440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B=B</a:t>
            </a:r>
            <a:r>
              <a:rPr lang="fr-FR" sz="3200" b="1" baseline="-30000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max</a:t>
            </a:r>
            <a:r>
              <a:rPr lang="fr-FR" sz="3200" b="1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e</a:t>
            </a:r>
            <a:r>
              <a:rPr lang="fr-FR" sz="3200" b="1" baseline="30000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[j(wt- kx)]</a:t>
            </a:r>
            <a:endParaRPr lang="fr-FR" sz="3200" b="1">
              <a:solidFill>
                <a:schemeClr val="bg1"/>
              </a:solidFill>
              <a:ea typeface="SimSun" pitchFamily="2" charset="-122"/>
            </a:endParaRPr>
          </a:p>
          <a:p>
            <a:pPr eaLnBrk="0" hangingPunct="0"/>
            <a:endParaRPr lang="fr-FR"/>
          </a:p>
        </p:txBody>
      </p:sp>
      <p:pic>
        <p:nvPicPr>
          <p:cNvPr id="38916" name="Picture 4" descr="image002pg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428868"/>
            <a:ext cx="3500462" cy="231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85720" y="2143116"/>
            <a:ext cx="4286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champ d’induction résultant est de la forme </a:t>
            </a:r>
            <a:endParaRPr lang="fr-FR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2357486" y="2928934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Comic Sans MS" pitchFamily="66" charset="0"/>
                <a:ea typeface="SimSun" pitchFamily="2" charset="-122"/>
              </a:rPr>
              <a:t>B=</a:t>
            </a:r>
            <a:r>
              <a:rPr lang="fr-FR" sz="3200" b="1" dirty="0" err="1">
                <a:solidFill>
                  <a:srgbClr val="002060"/>
                </a:solidFill>
                <a:latin typeface="Comic Sans MS" pitchFamily="66" charset="0"/>
                <a:ea typeface="SimSun" pitchFamily="2" charset="-122"/>
              </a:rPr>
              <a:t>B</a:t>
            </a:r>
            <a:r>
              <a:rPr lang="fr-FR" sz="3200" b="1" baseline="-30000" dirty="0" err="1">
                <a:solidFill>
                  <a:srgbClr val="002060"/>
                </a:solidFill>
                <a:latin typeface="Comic Sans MS" pitchFamily="66" charset="0"/>
                <a:ea typeface="SimSun" pitchFamily="2" charset="-122"/>
              </a:rPr>
              <a:t>max</a:t>
            </a:r>
            <a:r>
              <a:rPr lang="fr-FR" sz="3200" b="1" dirty="0" err="1">
                <a:solidFill>
                  <a:srgbClr val="002060"/>
                </a:solidFill>
                <a:latin typeface="Comic Sans MS" pitchFamily="66" charset="0"/>
                <a:ea typeface="SimSun" pitchFamily="2" charset="-122"/>
              </a:rPr>
              <a:t>e</a:t>
            </a:r>
            <a:r>
              <a:rPr lang="fr-FR" sz="3200" b="1" baseline="30000" dirty="0">
                <a:solidFill>
                  <a:srgbClr val="002060"/>
                </a:solidFill>
                <a:latin typeface="Comic Sans MS" pitchFamily="66" charset="0"/>
                <a:ea typeface="SimSun" pitchFamily="2" charset="-122"/>
              </a:rPr>
              <a:t>[j(</a:t>
            </a:r>
            <a:r>
              <a:rPr lang="fr-FR" sz="3200" b="1" baseline="30000" dirty="0" err="1">
                <a:solidFill>
                  <a:srgbClr val="002060"/>
                </a:solidFill>
                <a:latin typeface="Comic Sans MS" pitchFamily="66" charset="0"/>
                <a:ea typeface="SimSun" pitchFamily="2" charset="-122"/>
              </a:rPr>
              <a:t>wt</a:t>
            </a:r>
            <a:r>
              <a:rPr lang="fr-FR" sz="3200" b="1" baseline="30000" dirty="0">
                <a:solidFill>
                  <a:srgbClr val="002060"/>
                </a:solidFill>
                <a:latin typeface="Comic Sans MS" pitchFamily="66" charset="0"/>
                <a:ea typeface="SimSun" pitchFamily="2" charset="-122"/>
              </a:rPr>
              <a:t>- </a:t>
            </a:r>
            <a:r>
              <a:rPr lang="fr-FR" sz="3200" b="1" baseline="30000" dirty="0" err="1">
                <a:solidFill>
                  <a:srgbClr val="002060"/>
                </a:solidFill>
                <a:latin typeface="Comic Sans MS" pitchFamily="66" charset="0"/>
                <a:ea typeface="SimSun" pitchFamily="2" charset="-122"/>
              </a:rPr>
              <a:t>kx</a:t>
            </a:r>
            <a:r>
              <a:rPr lang="fr-FR" sz="3200" b="1" baseline="30000" dirty="0">
                <a:solidFill>
                  <a:srgbClr val="002060"/>
                </a:solidFill>
                <a:latin typeface="Comic Sans MS" pitchFamily="66" charset="0"/>
                <a:ea typeface="SimSun" pitchFamily="2" charset="-122"/>
              </a:rPr>
              <a:t>)]</a:t>
            </a:r>
            <a:endParaRPr lang="fr-FR" sz="3200" b="1" dirty="0">
              <a:solidFill>
                <a:srgbClr val="002060"/>
              </a:solidFill>
              <a:ea typeface="SimSun" pitchFamily="2" charset="-122"/>
            </a:endParaRPr>
          </a:p>
          <a:p>
            <a:pPr eaLnBrk="0" hangingPunct="0"/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39941" name="Picture 5" descr="http://www.techniques-ingenieur.fr/res/media/docbase/image/sl3365919-web/3374393-web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071538" y="4572008"/>
            <a:ext cx="1714512" cy="1071570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71472" y="4143380"/>
            <a:ext cx="20249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le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glissement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 :</a:t>
            </a: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fr-FR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0034" y="492919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S =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Bilan des puissances</a:t>
            </a:r>
          </a:p>
        </p:txBody>
      </p:sp>
      <p:pic>
        <p:nvPicPr>
          <p:cNvPr id="39940" name="Picture 4" descr="image003pg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2910" y="4286256"/>
            <a:ext cx="7772400" cy="2284413"/>
          </a:xfrm>
          <a:noFill/>
          <a:ln/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28596" y="1785926"/>
            <a:ext cx="871540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800" dirty="0">
                <a:latin typeface="Comic Sans MS" pitchFamily="66" charset="0"/>
                <a:ea typeface="SimSun" pitchFamily="2" charset="-122"/>
              </a:rPr>
              <a:t>Puissance fournie au rotor : Pr=</a:t>
            </a:r>
            <a:r>
              <a:rPr lang="fr-FR" sz="2800" dirty="0" err="1">
                <a:latin typeface="Comic Sans MS" pitchFamily="66" charset="0"/>
                <a:ea typeface="SimSun" pitchFamily="2" charset="-122"/>
              </a:rPr>
              <a:t>Pe</a:t>
            </a:r>
            <a:r>
              <a:rPr lang="fr-FR" sz="2800" dirty="0">
                <a:latin typeface="Comic Sans MS" pitchFamily="66" charset="0"/>
                <a:ea typeface="SimSun" pitchFamily="2" charset="-122"/>
              </a:rPr>
              <a:t>-</a:t>
            </a:r>
            <a:r>
              <a:rPr lang="fr-FR" sz="2800" dirty="0" err="1">
                <a:latin typeface="Comic Sans MS" pitchFamily="66" charset="0"/>
                <a:ea typeface="SimSun" pitchFamily="2" charset="-122"/>
              </a:rPr>
              <a:t>Pjs</a:t>
            </a:r>
            <a:r>
              <a:rPr lang="fr-FR" sz="2800" dirty="0">
                <a:latin typeface="Comic Sans MS" pitchFamily="66" charset="0"/>
                <a:ea typeface="SimSun" pitchFamily="2" charset="-122"/>
              </a:rPr>
              <a:t>-Pf</a:t>
            </a:r>
            <a:r>
              <a:rPr lang="fr-FR" dirty="0">
                <a:latin typeface="Comic Sans MS" pitchFamily="66" charset="0"/>
                <a:ea typeface="SimSun" pitchFamily="2" charset="-122"/>
              </a:rPr>
              <a:t> </a:t>
            </a:r>
            <a:endParaRPr lang="fr-FR" dirty="0">
              <a:ea typeface="SimSun" pitchFamily="2" charset="-122"/>
            </a:endParaRPr>
          </a:p>
          <a:p>
            <a:pPr eaLnBrk="0" hangingPunct="0"/>
            <a:r>
              <a:rPr lang="fr-FR" sz="2800" dirty="0">
                <a:latin typeface="Comic Sans MS" pitchFamily="66" charset="0"/>
                <a:ea typeface="SimSun" pitchFamily="2" charset="-122"/>
              </a:rPr>
              <a:t>Pertes joules rotor</a:t>
            </a:r>
            <a:r>
              <a:rPr lang="fr-FR" dirty="0">
                <a:latin typeface="Comic Sans MS" pitchFamily="66" charset="0"/>
                <a:ea typeface="SimSun" pitchFamily="2" charset="-122"/>
              </a:rPr>
              <a:t> </a:t>
            </a:r>
            <a:r>
              <a:rPr lang="fr-FR" sz="2800" dirty="0">
                <a:latin typeface="Comic Sans MS" pitchFamily="66" charset="0"/>
                <a:ea typeface="SimSun" pitchFamily="2" charset="-122"/>
              </a:rPr>
              <a:t>: </a:t>
            </a:r>
            <a:r>
              <a:rPr lang="fr-FR" sz="2800" dirty="0" err="1">
                <a:latin typeface="Comic Sans MS" pitchFamily="66" charset="0"/>
                <a:ea typeface="SimSun" pitchFamily="2" charset="-122"/>
              </a:rPr>
              <a:t>Pjr</a:t>
            </a:r>
            <a:r>
              <a:rPr lang="fr-FR" sz="2800" dirty="0">
                <a:latin typeface="Comic Sans MS" pitchFamily="66" charset="0"/>
                <a:ea typeface="SimSun" pitchFamily="2" charset="-122"/>
              </a:rPr>
              <a:t>=</a:t>
            </a:r>
            <a:r>
              <a:rPr lang="fr-FR" sz="2800" dirty="0" err="1">
                <a:latin typeface="Comic Sans MS" pitchFamily="66" charset="0"/>
                <a:ea typeface="SimSun" pitchFamily="2" charset="-122"/>
              </a:rPr>
              <a:t>sPr</a:t>
            </a:r>
            <a:r>
              <a:rPr lang="fr-FR" dirty="0">
                <a:latin typeface="Comic Sans MS" pitchFamily="66" charset="0"/>
                <a:ea typeface="SimSun" pitchFamily="2" charset="-122"/>
              </a:rPr>
              <a:t>  </a:t>
            </a:r>
            <a:endParaRPr lang="fr-FR" dirty="0">
              <a:ea typeface="SimSun" pitchFamily="2" charset="-122"/>
            </a:endParaRPr>
          </a:p>
          <a:p>
            <a:pPr eaLnBrk="0" hangingPunct="0"/>
            <a:r>
              <a:rPr lang="fr-FR" sz="2800" dirty="0">
                <a:latin typeface="Comic Sans MS" pitchFamily="66" charset="0"/>
                <a:ea typeface="SimSun" pitchFamily="2" charset="-122"/>
              </a:rPr>
              <a:t>Pertes joules stator : </a:t>
            </a:r>
            <a:r>
              <a:rPr lang="fr-FR" sz="2800" dirty="0" err="1">
                <a:latin typeface="Comic Sans MS" pitchFamily="66" charset="0"/>
                <a:ea typeface="SimSun" pitchFamily="2" charset="-122"/>
              </a:rPr>
              <a:t>Pjs</a:t>
            </a:r>
            <a:r>
              <a:rPr lang="fr-FR" sz="2800" dirty="0">
                <a:latin typeface="Comic Sans MS" pitchFamily="66" charset="0"/>
                <a:ea typeface="SimSun" pitchFamily="2" charset="-122"/>
              </a:rPr>
              <a:t>=3R</a:t>
            </a:r>
            <a:r>
              <a:rPr lang="fr-FR" sz="2800" baseline="-30000" dirty="0">
                <a:latin typeface="Comic Sans MS" pitchFamily="66" charset="0"/>
                <a:ea typeface="SimSun" pitchFamily="2" charset="-122"/>
              </a:rPr>
              <a:t>c</a:t>
            </a:r>
            <a:r>
              <a:rPr lang="fr-FR" sz="2800" dirty="0">
                <a:latin typeface="Comic Sans MS" pitchFamily="66" charset="0"/>
                <a:ea typeface="SimSun" pitchFamily="2" charset="-122"/>
              </a:rPr>
              <a:t>I</a:t>
            </a:r>
            <a:r>
              <a:rPr lang="fr-FR" sz="2800" baseline="-30000" dirty="0">
                <a:latin typeface="Comic Sans MS" pitchFamily="66" charset="0"/>
                <a:ea typeface="SimSun" pitchFamily="2" charset="-122"/>
              </a:rPr>
              <a:t>c</a:t>
            </a:r>
            <a:r>
              <a:rPr lang="fr-FR" sz="2800" baseline="30000" dirty="0">
                <a:latin typeface="Comic Sans MS" pitchFamily="66" charset="0"/>
                <a:ea typeface="SimSun" pitchFamily="2" charset="-122"/>
              </a:rPr>
              <a:t>2</a:t>
            </a:r>
            <a:r>
              <a:rPr lang="fr-FR" baseline="30000" dirty="0">
                <a:latin typeface="Comic Sans MS" pitchFamily="66" charset="0"/>
                <a:ea typeface="SimSun" pitchFamily="2" charset="-122"/>
              </a:rPr>
              <a:t>  </a:t>
            </a:r>
            <a:endParaRPr lang="fr-FR" sz="2800" dirty="0">
              <a:ea typeface="SimSun" pitchFamily="2" charset="-122"/>
            </a:endParaRPr>
          </a:p>
          <a:p>
            <a:pPr eaLnBrk="0" hangingPunct="0"/>
            <a:r>
              <a:rPr lang="fr-FR" sz="2800" dirty="0">
                <a:latin typeface="Comic Sans MS" pitchFamily="66" charset="0"/>
                <a:ea typeface="SimSun" pitchFamily="2" charset="-122"/>
              </a:rPr>
              <a:t>Puissance m</a:t>
            </a:r>
            <a:r>
              <a:rPr lang="fr-FR" sz="2800" dirty="0">
                <a:latin typeface="Times New Roman"/>
                <a:ea typeface="SimSun" pitchFamily="2" charset="-122"/>
              </a:rPr>
              <a:t>é</a:t>
            </a:r>
            <a:r>
              <a:rPr lang="fr-FR" sz="2800" dirty="0">
                <a:latin typeface="Comic Sans MS" pitchFamily="66" charset="0"/>
                <a:ea typeface="SimSun" pitchFamily="2" charset="-122"/>
              </a:rPr>
              <a:t>canique : Pm=Pr-</a:t>
            </a:r>
            <a:r>
              <a:rPr lang="fr-FR" sz="2800" dirty="0" err="1">
                <a:latin typeface="Comic Sans MS" pitchFamily="66" charset="0"/>
                <a:ea typeface="SimSun" pitchFamily="2" charset="-122"/>
              </a:rPr>
              <a:t>Pjr</a:t>
            </a:r>
            <a:r>
              <a:rPr lang="fr-FR" dirty="0">
                <a:latin typeface="Comic Sans MS" pitchFamily="66" charset="0"/>
                <a:ea typeface="SimSun" pitchFamily="2" charset="-122"/>
              </a:rPr>
              <a:t> </a:t>
            </a:r>
            <a:endParaRPr lang="fr-FR" dirty="0">
              <a:ea typeface="SimSun" pitchFamily="2" charset="-122"/>
            </a:endParaRPr>
          </a:p>
          <a:p>
            <a:pPr eaLnBrk="0" hangingPunct="0"/>
            <a:r>
              <a:rPr lang="fr-FR" sz="2800" dirty="0">
                <a:latin typeface="Comic Sans MS" pitchFamily="66" charset="0"/>
                <a:ea typeface="SimSun" pitchFamily="2" charset="-122"/>
              </a:rPr>
              <a:t>Force de traction : F=Pr/Vs</a:t>
            </a:r>
            <a:r>
              <a:rPr lang="fr-FR" dirty="0">
                <a:latin typeface="Comic Sans MS" pitchFamily="66" charset="0"/>
                <a:ea typeface="SimSun" pitchFamily="2" charset="-122"/>
              </a:rPr>
              <a:t> </a:t>
            </a:r>
            <a:endParaRPr lang="fr-FR" dirty="0">
              <a:ea typeface="SimSun" pitchFamily="2" charset="-122"/>
            </a:endParaRPr>
          </a:p>
          <a:p>
            <a:pPr eaLnBrk="0" hangingPunct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85720" y="214290"/>
            <a:ext cx="7772400" cy="14700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Avantage et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inconvénient 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42976" y="2357430"/>
            <a:ext cx="57864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 Haute précision en translation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 vitesse en fonctionnement précis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 faible inertie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 Maintenance minime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4282" y="571480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FF00"/>
                </a:solidFill>
              </a:rPr>
              <a:t> </a:t>
            </a:r>
            <a:endParaRPr lang="fr-FR" sz="3200" b="1" dirty="0">
              <a:solidFill>
                <a:srgbClr val="00FF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8662" y="128586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Avantage 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28662" y="5357826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Inconvénient </a:t>
            </a:r>
            <a:r>
              <a:rPr lang="fr-FR" sz="2800" dirty="0" smtClean="0"/>
              <a:t>: coût assez élevé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fr-FR" sz="8000" b="1" dirty="0" smtClean="0"/>
              <a:t>Plan</a:t>
            </a:r>
            <a:r>
              <a:rPr lang="fr-FR" sz="6000" b="1" dirty="0" smtClean="0"/>
              <a:t> 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52596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 Généralité</a:t>
            </a:r>
          </a:p>
          <a:p>
            <a:r>
              <a:rPr lang="fr-FR" dirty="0" smtClean="0"/>
              <a:t>Configurations  du moteur électrique</a:t>
            </a:r>
          </a:p>
          <a:p>
            <a:r>
              <a:rPr lang="fr-FR" dirty="0" smtClean="0"/>
              <a:t>Moteur </a:t>
            </a:r>
            <a:r>
              <a:rPr lang="fr-FR" dirty="0" smtClean="0"/>
              <a:t>à mouvement linéaire</a:t>
            </a:r>
          </a:p>
          <a:p>
            <a:r>
              <a:rPr lang="fr-FR" dirty="0" smtClean="0"/>
              <a:t>moteur à mouvement composé</a:t>
            </a:r>
          </a:p>
          <a:p>
            <a:r>
              <a:rPr lang="fr-FR" dirty="0" smtClean="0"/>
              <a:t>Conclusion </a:t>
            </a:r>
          </a:p>
          <a:p>
            <a:pPr>
              <a:buNone/>
            </a:pPr>
            <a:endParaRPr lang="fr-FR" dirty="0" smtClean="0"/>
          </a:p>
          <a:p>
            <a:pPr>
              <a:buFont typeface="Arial" pitchFamily="34" charset="0"/>
              <a:buNone/>
            </a:pPr>
            <a:endParaRPr lang="fr-FR" dirty="0" smtClean="0"/>
          </a:p>
          <a:p>
            <a:pPr>
              <a:buFont typeface="Arial" pitchFamily="34" charset="0"/>
              <a:buNone/>
            </a:pP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48672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285720" y="21429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357166"/>
            <a:ext cx="56646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0"/>
              </a:spcBef>
              <a:defRPr/>
            </a:pPr>
            <a:r>
              <a:rPr lang="fr-FR" sz="4800" b="1" dirty="0" smtClean="0">
                <a:solidFill>
                  <a:srgbClr val="FF0000"/>
                </a:solidFill>
              </a:rPr>
              <a:t>Champ  d’application</a:t>
            </a:r>
            <a:r>
              <a:rPr lang="fr-FR" sz="4400" b="1" dirty="0" smtClean="0">
                <a:solidFill>
                  <a:srgbClr val="FF0000"/>
                </a:solidFill>
              </a:rPr>
              <a:t> 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00100" y="378619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dirty="0" smtClean="0"/>
              <a:t>Transport et manutention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785786" y="1500174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dirty="0" smtClean="0"/>
              <a:t> Bras de lecture de disques </a:t>
            </a:r>
            <a:r>
              <a:rPr lang="fr-FR" sz="2000" dirty="0" err="1" smtClean="0"/>
              <a:t>durs,CD</a:t>
            </a:r>
            <a:r>
              <a:rPr lang="fr-FR" sz="2000" dirty="0" smtClean="0"/>
              <a:t> –Rom et DVD </a:t>
            </a:r>
            <a:endParaRPr lang="fr-FR" sz="2000" dirty="0"/>
          </a:p>
        </p:txBody>
      </p:sp>
      <p:pic>
        <p:nvPicPr>
          <p:cNvPr id="12" name="Picture 5" descr="image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214414" y="4643446"/>
            <a:ext cx="3786214" cy="1857388"/>
          </a:xfrm>
          <a:prstGeom prst="rect">
            <a:avLst/>
          </a:prstGeom>
          <a:noFill/>
        </p:spPr>
      </p:pic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072066" y="5286388"/>
            <a:ext cx="407193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Le train à moteur linéaire de type </a:t>
            </a:r>
            <a:r>
              <a:rPr lang="fr-FR" dirty="0" err="1"/>
              <a:t>Maglev</a:t>
            </a:r>
            <a:r>
              <a:rPr lang="fr-FR" dirty="0"/>
              <a:t> (surnommé </a:t>
            </a:r>
            <a:r>
              <a:rPr lang="fr-FR" dirty="0" err="1"/>
              <a:t>Tinimo</a:t>
            </a:r>
            <a:r>
              <a:rPr lang="fr-FR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357166"/>
            <a:ext cx="56646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0"/>
              </a:spcBef>
              <a:defRPr/>
            </a:pPr>
            <a:r>
              <a:rPr lang="fr-FR" sz="4800" b="1" dirty="0" smtClean="0">
                <a:solidFill>
                  <a:srgbClr val="FF0000"/>
                </a:solidFill>
              </a:rPr>
              <a:t>Champ  d’application</a:t>
            </a:r>
            <a:r>
              <a:rPr lang="fr-FR" sz="4400" b="1" dirty="0" smtClean="0">
                <a:solidFill>
                  <a:srgbClr val="FF0000"/>
                </a:solidFill>
              </a:rPr>
              <a:t> </a:t>
            </a:r>
            <a:endParaRPr lang="fr-FR" sz="4400" b="1" dirty="0">
              <a:solidFill>
                <a:srgbClr val="FF0000"/>
              </a:solidFill>
            </a:endParaRP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785926"/>
            <a:ext cx="4357718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642910" y="135729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dirty="0" smtClean="0"/>
              <a:t>Motorisation de porte d’ascenseur </a:t>
            </a:r>
            <a:endParaRPr lang="fr-FR" dirty="0"/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000504"/>
            <a:ext cx="4500594" cy="250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571472" y="321468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 Centre de fraisage à grande vitesse 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285728"/>
            <a:ext cx="54653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Moteur à mouvement composé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1472" y="3071810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  Moteur à deux degrés de liberté mécanique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642910" y="3857628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  Moteur à trois </a:t>
            </a:r>
            <a:r>
              <a:rPr lang="fr-FR" sz="2400" dirty="0" smtClean="0"/>
              <a:t>degrés</a:t>
            </a:r>
            <a:r>
              <a:rPr lang="fr-FR" sz="2800" dirty="0" smtClean="0"/>
              <a:t> de liberté mécanique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642910" y="1714488"/>
            <a:ext cx="885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Moteur capable  de faire  des mouvements deux ou  multidirectionnels: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Moteur à deux degrés de liberté mécanique</a:t>
            </a:r>
            <a:br>
              <a:rPr lang="fr-FR" sz="3200" b="1" dirty="0" smtClean="0">
                <a:solidFill>
                  <a:srgbClr val="7030A0"/>
                </a:solidFill>
              </a:rPr>
            </a:br>
            <a:endParaRPr lang="fr-FR" sz="3200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3374406-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643182"/>
            <a:ext cx="378621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14348" y="142873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Les forces d’origine électromagnétique peuvent être utilisées pour créer des mouvements de rotation, de translation, voire les deux mouvements simultanément, donnant alors une </a:t>
            </a:r>
            <a:r>
              <a:rPr lang="fr-FR" b="1" dirty="0" smtClean="0"/>
              <a:t>moteur tournante linéaire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214942" y="5857892"/>
            <a:ext cx="5000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Version asynchrone d’un moteur tournant linéaire</a:t>
            </a:r>
            <a:endParaRPr lang="fr-FR" sz="14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123" name="Picture 3" descr="http://www.techniques-ingenieur.fr/res/media/docbase/image/sl3365935-web/3374407-web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00034" y="3143248"/>
            <a:ext cx="3848100" cy="25717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7158" y="5857892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 smtClean="0"/>
              <a:t>Version « </a:t>
            </a:r>
            <a:r>
              <a:rPr lang="fr-FR" sz="1600" dirty="0" err="1" smtClean="0"/>
              <a:t>réluctante</a:t>
            </a:r>
            <a:r>
              <a:rPr lang="fr-FR" sz="1600" dirty="0" smtClean="0"/>
              <a:t> » d’un moteur tournant linéaire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Moteur à deux degrés de liberté mécanique</a:t>
            </a:r>
            <a:br>
              <a:rPr lang="fr-FR" sz="3200" b="1" dirty="0" smtClean="0">
                <a:solidFill>
                  <a:srgbClr val="7030A0"/>
                </a:solidFill>
              </a:rPr>
            </a:br>
            <a:endParaRPr lang="fr-FR" sz="3200" b="1" dirty="0">
              <a:solidFill>
                <a:srgbClr val="7030A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1357298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FF00"/>
                </a:solidFill>
              </a:rPr>
              <a:t>Caractéristique </a:t>
            </a:r>
            <a:endParaRPr lang="fr-FR" sz="2400" b="1" dirty="0">
              <a:solidFill>
                <a:srgbClr val="00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00100" y="3214686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Grande précision  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928662" y="2714620"/>
            <a:ext cx="6406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plus grande fiabilité des servomécanismes 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928662" y="2214554"/>
            <a:ext cx="5575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l’élimination des transmissions mécaniques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3600" b="1" dirty="0" smtClean="0">
                <a:solidFill>
                  <a:srgbClr val="7030A0"/>
                </a:solidFill>
              </a:rPr>
              <a:t>Moteur à trois </a:t>
            </a:r>
            <a:r>
              <a:rPr lang="fr-FR" sz="3200" b="1" dirty="0" smtClean="0">
                <a:solidFill>
                  <a:srgbClr val="7030A0"/>
                </a:solidFill>
              </a:rPr>
              <a:t>degrés</a:t>
            </a:r>
            <a:r>
              <a:rPr lang="fr-FR" sz="3600" b="1" dirty="0" smtClean="0">
                <a:solidFill>
                  <a:srgbClr val="7030A0"/>
                </a:solidFill>
              </a:rPr>
              <a:t> de liberté mécanique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1928802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conception d’un moteur à trois degrés de liberté mécanique:</a:t>
            </a:r>
          </a:p>
          <a:p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57224" y="2071678"/>
            <a:ext cx="3071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  Translation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   Rotation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   pivotement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642910" y="450057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Jusqu’à  présent , aucune réalisation industrielle n’est disponible de ce type des moteurs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3600" b="1" dirty="0" smtClean="0">
                <a:solidFill>
                  <a:srgbClr val="7030A0"/>
                </a:solidFill>
              </a:rPr>
              <a:t>Moteur à trois </a:t>
            </a:r>
            <a:r>
              <a:rPr lang="fr-FR" sz="3200" b="1" dirty="0" smtClean="0">
                <a:solidFill>
                  <a:srgbClr val="7030A0"/>
                </a:solidFill>
              </a:rPr>
              <a:t>degrés</a:t>
            </a:r>
            <a:r>
              <a:rPr lang="fr-FR" sz="3600" b="1" dirty="0" smtClean="0">
                <a:solidFill>
                  <a:srgbClr val="7030A0"/>
                </a:solidFill>
              </a:rPr>
              <a:t> de liberté mécanique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57158" y="1714488"/>
            <a:ext cx="857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 moteur à plusieurs degrés de liberté est développé généralement à partir de la combinaison de deux types de moteurs linéaires : moteur linéaire </a:t>
            </a:r>
            <a:r>
              <a:rPr lang="fr-FR" b="1" dirty="0" smtClean="0"/>
              <a:t>sphérique</a:t>
            </a:r>
            <a:r>
              <a:rPr lang="fr-FR" dirty="0" smtClean="0"/>
              <a:t> et moteur linéaire </a:t>
            </a:r>
            <a:r>
              <a:rPr lang="fr-FR" b="1" dirty="0" smtClean="0"/>
              <a:t>tubulaire</a:t>
            </a:r>
            <a:r>
              <a:rPr lang="fr-FR" dirty="0" smtClean="0"/>
              <a:t>, chacun de ces moteurs pouvant être du type asynchrone ou synchrone à réluctance.</a:t>
            </a:r>
          </a:p>
          <a:p>
            <a:pPr algn="just"/>
            <a:endParaRPr lang="fr-FR" dirty="0"/>
          </a:p>
        </p:txBody>
      </p:sp>
      <p:pic>
        <p:nvPicPr>
          <p:cNvPr id="10253" name="Picture 13" descr="3374411-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00438"/>
            <a:ext cx="3725863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3571868" y="6072206"/>
            <a:ext cx="2694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moteur linéaire </a:t>
            </a:r>
            <a:r>
              <a:rPr lang="fr-FR" b="1" dirty="0" smtClean="0"/>
              <a:t>sphérique</a:t>
            </a:r>
            <a:r>
              <a:rPr lang="fr-FR" dirty="0" smtClean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57158" y="1928802"/>
            <a:ext cx="87868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Cet ensemble possède 18 degrés de liberté théorique et 13 contraintes de surface, ce qui donne 5 degrés de liberté absolue, à savoir :</a:t>
            </a:r>
            <a:endParaRPr kumimoji="0" lang="fr-FR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rotations de (2) autour de 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Ox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Ox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Ox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 ;</a:t>
            </a:r>
            <a:endParaRPr kumimoji="0" lang="fr-FR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rotation de (3) autour de 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Ox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 ;</a:t>
            </a:r>
            <a:endParaRPr kumimoji="0" lang="fr-FR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translation de (3) suivant 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Ox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b="1" dirty="0" smtClean="0">
                <a:solidFill>
                  <a:srgbClr val="7030A0"/>
                </a:solidFill>
              </a:rPr>
              <a:t>Moteur à trois </a:t>
            </a:r>
            <a:r>
              <a:rPr lang="fr-FR" sz="3200" b="1" dirty="0" smtClean="0">
                <a:solidFill>
                  <a:srgbClr val="7030A0"/>
                </a:solidFill>
              </a:rPr>
              <a:t>degrés</a:t>
            </a:r>
            <a:r>
              <a:rPr lang="fr-FR" sz="3600" b="1" dirty="0" smtClean="0">
                <a:solidFill>
                  <a:srgbClr val="7030A0"/>
                </a:solidFill>
              </a:rPr>
              <a:t> de liberté mécanique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58" y="3786190"/>
            <a:ext cx="792961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En général, on choisit un type de moteur avec trois degrés de liberté, qui sont :</a:t>
            </a:r>
            <a:endParaRPr kumimoji="0" lang="fr-FR" sz="2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translation parallèle à </a:t>
            </a:r>
            <a:r>
              <a:rPr kumimoji="0" lang="fr-FR" sz="1600" i="1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Ox</a:t>
            </a:r>
            <a:r>
              <a:rPr kumimoji="0" lang="fr-FR" sz="1600" i="0" u="none" strike="noStrike" cap="none" normalizeH="0" baseline="-3000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 de (3) ;</a:t>
            </a:r>
            <a:endParaRPr kumimoji="0" lang="fr-FR" sz="2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rotation autour de </a:t>
            </a:r>
            <a:r>
              <a:rPr kumimoji="0" lang="fr-FR" sz="1600" i="1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Ox</a:t>
            </a:r>
            <a:r>
              <a:rPr kumimoji="0" lang="fr-FR" sz="1600" i="0" u="none" strike="noStrike" cap="none" normalizeH="0" baseline="-3000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 de (2) ;</a:t>
            </a:r>
            <a:endParaRPr kumimoji="0" lang="fr-FR" sz="2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rotation autour de </a:t>
            </a:r>
            <a:r>
              <a:rPr kumimoji="0" lang="fr-FR" sz="1600" i="1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Ox</a:t>
            </a:r>
            <a:r>
              <a:rPr kumimoji="0" lang="fr-FR" sz="1600" i="0" u="none" strike="noStrike" cap="none" normalizeH="0" baseline="-3000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 de (2).</a:t>
            </a:r>
            <a:endParaRPr kumimoji="0" lang="fr-FR" sz="4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Autofit/>
          </a:bodyPr>
          <a:lstStyle/>
          <a:p>
            <a:r>
              <a:rPr lang="fr-FR" sz="9600" dirty="0" smtClean="0">
                <a:solidFill>
                  <a:srgbClr val="FFC000"/>
                </a:solidFill>
              </a:rPr>
              <a:t> 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43042" y="200024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00166" y="2643182"/>
            <a:ext cx="6215106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80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Conclusion</a:t>
            </a:r>
            <a:endParaRPr lang="fr-FR" sz="8000" b="1" cap="all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4702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MUKOKUSEKI KITCHEN" pitchFamily="34" charset="0"/>
                <a:cs typeface="+mn-cs"/>
              </a:rPr>
              <a:t>Merci de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71612"/>
            <a:ext cx="8572528" cy="4643469"/>
          </a:xfrm>
        </p:spPr>
        <p:txBody>
          <a:bodyPr>
            <a:no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fr-FR" sz="2800" dirty="0" smtClean="0"/>
              <a:t>Le moteur électrique est une machine qui converti l’énergie électrique en énergie mécanique.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800" dirty="0" smtClean="0"/>
              <a:t> la conception initialement sous forme linéaire ,puis  sous la forme tournante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800" dirty="0" smtClean="0"/>
              <a:t> moteurs à mouvement  linéaires :moteurs faire  des    mouvements  de translation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800" dirty="0" smtClean="0"/>
              <a:t> moteurs à mouvement composé :moteurs capables d’effectuer des mouvements multidirectionnels 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endParaRPr lang="fr-FR" sz="2000" dirty="0" smtClean="0"/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r>
              <a:rPr lang="fr-FR" sz="2800" dirty="0" smtClean="0"/>
              <a:t> </a:t>
            </a:r>
          </a:p>
          <a:p>
            <a:pPr algn="just"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Généralité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6" name="Picture 2" descr="3374356-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143116"/>
            <a:ext cx="2000264" cy="67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3374359-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714752"/>
            <a:ext cx="17859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3374361-we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5143512"/>
            <a:ext cx="457203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472" y="1357298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La condition essentielle de conversion de l’énergie électrique en énergie mécanique (« fonctionnement moteur ») est donnée par la 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loi de Lorentz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 :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472" y="2928934"/>
            <a:ext cx="6215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De même l’induction électromagnétique est exprimée par la forme locale de la </a:t>
            </a:r>
            <a:r>
              <a:rPr lang="fr-FR" b="1" dirty="0" smtClean="0"/>
              <a:t>loi de Faraday</a:t>
            </a:r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28596" y="6215082"/>
            <a:ext cx="7715304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fr-FR" sz="900" b="1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sz="900" b="1" i="0" u="none" strike="noStrike" cap="none" normalizeH="0" baseline="-3000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tr</a:t>
            </a: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 : représente la force électromotrice de 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transformation</a:t>
            </a: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 (correspondant au fonctionnement des convertisseurs statiques)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fr-FR" sz="900" b="1" i="1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sz="900" b="1" i="0" u="none" strike="noStrike" cap="none" normalizeH="0" baseline="-3000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 : représente la </a:t>
            </a:r>
            <a:r>
              <a:rPr kumimoji="0" lang="fr-FR" sz="900" b="1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fém</a:t>
            </a: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 de déplacement qui est à l’origine du fonctionnement des générateurs (freins).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00034" y="4643446"/>
            <a:ext cx="8229600" cy="42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où le flux magnétique couplé de      peut varier dans le temps et dans l’espace soit </a:t>
            </a:r>
            <a:r>
              <a:rPr kumimoji="0" lang="fr-FR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Ψ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fr-FR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fr-FR" sz="1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 </a:t>
            </a:r>
            <a:r>
              <a:rPr kumimoji="0" lang="fr-FR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ce qui permet de répartir  en deux tensions (« forces électromotrices »)</a:t>
            </a:r>
            <a:b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41" name="Picture 17" descr="3374360-we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353228"/>
            <a:ext cx="214314" cy="36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28614" y="357166"/>
            <a:ext cx="8229600" cy="642942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>
                <a:solidFill>
                  <a:srgbClr val="FF0000"/>
                </a:solidFill>
              </a:rPr>
              <a:t>Configurations  du moteur électrique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1285860"/>
            <a:ext cx="80724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Le moteur électrique peut être représenté, de la façon la plus simple, par un élément tridimensionnel (figure </a:t>
            </a:r>
            <a:r>
              <a:rPr lang="fr-FR" sz="1600" dirty="0" smtClean="0">
                <a:solidFill>
                  <a:srgbClr val="012B43"/>
                </a:solidFill>
                <a:latin typeface="inherit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) dans lequel deux armatures cylindriques coaxiales effectuent un mouvement de translation (à la vitesse 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fr-FR" sz="1600" b="0" i="1" u="none" strike="noStrike" cap="none" normalizeH="0" baseline="-3000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 [m · s</a:t>
            </a:r>
            <a:r>
              <a:rPr kumimoji="0" lang="fr-FR" sz="1600" b="0" i="0" u="none" strike="noStrike" cap="none" normalizeH="0" baseline="3000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−1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]) et/ou de rotation (à la vitesse 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fr-FR" sz="1600" b="0" i="1" u="none" strike="noStrike" cap="none" normalizeH="0" baseline="-3000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 [tr · s</a:t>
            </a:r>
            <a:r>
              <a:rPr kumimoji="0" lang="fr-FR" sz="1600" b="0" i="0" u="none" strike="noStrike" cap="none" normalizeH="0" baseline="3000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−1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]).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3374362-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328614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3374363-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71810"/>
            <a:ext cx="372586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28596" y="1500174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On distingue  deux catégorie  du moteur  électrique :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1500166" y="2500306"/>
            <a:ext cx="650085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28794" y="2701349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Moteur à mouvement linéaire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28728" y="3929066"/>
            <a:ext cx="650085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2740" y="4130109"/>
            <a:ext cx="54653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Moteur à mouvement composé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714356"/>
            <a:ext cx="685804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214414" y="928670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Moteur à mouvement linéaire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6886604" cy="345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description 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://manuhouse.chez-alice.fr/image006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14414" y="1928802"/>
            <a:ext cx="7496175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714356"/>
            <a:ext cx="7072362" cy="1143000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Divers type des moteur linière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r>
              <a:rPr lang="fr-FR" dirty="0"/>
              <a:t>Moteur linéaire asynchrone</a:t>
            </a:r>
          </a:p>
          <a:p>
            <a:endParaRPr lang="fr-FR" dirty="0"/>
          </a:p>
          <a:p>
            <a:r>
              <a:rPr lang="fr-FR" dirty="0"/>
              <a:t>Moteur linéaire synchrone</a:t>
            </a:r>
          </a:p>
          <a:p>
            <a:pPr>
              <a:buFontTx/>
              <a:buNone/>
            </a:pPr>
            <a:endParaRPr lang="fr-FR" dirty="0"/>
          </a:p>
          <a:p>
            <a:r>
              <a:rPr lang="fr-FR" dirty="0"/>
              <a:t>Moteur linéaire à courant continu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21429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norad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t="25366" b="25592"/>
          <a:stretch>
            <a:fillRect/>
          </a:stretch>
        </p:blipFill>
        <p:spPr bwMode="auto">
          <a:xfrm>
            <a:off x="5929322" y="2071678"/>
            <a:ext cx="2790808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1676</TotalTime>
  <Words>566</Words>
  <PresentationFormat>Affichage à l'écran (4:3)</PresentationFormat>
  <Paragraphs>143</Paragraphs>
  <Slides>29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Plan </vt:lpstr>
      <vt:lpstr>Introduction </vt:lpstr>
      <vt:lpstr>Généralité </vt:lpstr>
      <vt:lpstr>Configurations  du moteur électrique </vt:lpstr>
      <vt:lpstr>Diapositive 6</vt:lpstr>
      <vt:lpstr>Diapositive 7</vt:lpstr>
      <vt:lpstr> description   </vt:lpstr>
      <vt:lpstr>Divers type des moteur linière </vt:lpstr>
      <vt:lpstr>Le schéma de la figure  représente un moteur linéaire, rapporté à un trièdre trirectangle Oxyz, le déplacement de l’induit s’effectuant selon l’axe longitudinal   à la vitesse mécanique   </vt:lpstr>
      <vt:lpstr>EFFETS SPECIAUX</vt:lpstr>
      <vt:lpstr>La différence entre moteur tournant et moteur linéaire </vt:lpstr>
      <vt:lpstr>Inducteur simple sans circuit magnétique de retour</vt:lpstr>
      <vt:lpstr>Inducteur simple avec circuit magnétique de retour</vt:lpstr>
      <vt:lpstr>Inducteur en forme d’échelle</vt:lpstr>
      <vt:lpstr>Diapositive 16</vt:lpstr>
      <vt:lpstr> CARACTERISTIQUES</vt:lpstr>
      <vt:lpstr>Bilan des puissances</vt:lpstr>
      <vt:lpstr>Diapositive 19</vt:lpstr>
      <vt:lpstr>Diapositive 20</vt:lpstr>
      <vt:lpstr>Diapositive 21</vt:lpstr>
      <vt:lpstr>Diapositive 22</vt:lpstr>
      <vt:lpstr>Moteur à deux degrés de liberté mécanique </vt:lpstr>
      <vt:lpstr>Moteur à deux degrés de liberté mécanique </vt:lpstr>
      <vt:lpstr>Moteur à trois degrés de liberté mécanique</vt:lpstr>
      <vt:lpstr>Moteur à trois degrés de liberté mécanique</vt:lpstr>
      <vt:lpstr>Moteur à trois degrés de liberté mécanique</vt:lpstr>
      <vt:lpstr> 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windows</cp:lastModifiedBy>
  <cp:revision>182</cp:revision>
  <dcterms:modified xsi:type="dcterms:W3CDTF">2010-06-06T19:36:48Z</dcterms:modified>
</cp:coreProperties>
</file>