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1" r:id="rId7"/>
    <p:sldId id="262" r:id="rId8"/>
    <p:sldId id="260" r:id="rId9"/>
    <p:sldId id="264" r:id="rId10"/>
    <p:sldId id="265" r:id="rId11"/>
    <p:sldId id="266" r:id="rId12"/>
    <p:sldId id="267" r:id="rId13"/>
    <p:sldId id="273" r:id="rId14"/>
    <p:sldId id="274" r:id="rId15"/>
    <p:sldId id="269" r:id="rId16"/>
    <p:sldId id="275" r:id="rId17"/>
    <p:sldId id="270" r:id="rId18"/>
    <p:sldId id="278" r:id="rId19"/>
    <p:sldId id="279" r:id="rId20"/>
    <p:sldId id="280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35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5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77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52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38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0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46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96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91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4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9EE4-905F-46D9-9355-46552D8CFD00}" type="datetimeFigureOut">
              <a:rPr lang="fr-FR" smtClean="0"/>
              <a:t>16/08/2017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0992-9B83-462A-88FE-5582CE171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13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600" dirty="0" smtClean="0">
                <a:solidFill>
                  <a:srgbClr val="FF0000"/>
                </a:solidFill>
                <a:latin typeface="Fette Mikado" pitchFamily="2" charset="0"/>
              </a:rPr>
              <a:t>Fichier de conjugaison</a:t>
            </a:r>
            <a:br>
              <a:rPr lang="fr-FR" sz="6600" dirty="0" smtClean="0">
                <a:solidFill>
                  <a:srgbClr val="FF0000"/>
                </a:solidFill>
                <a:latin typeface="Fette Mikado" pitchFamily="2" charset="0"/>
              </a:rPr>
            </a:br>
            <a:r>
              <a:rPr lang="fr-FR" sz="4000" dirty="0" smtClean="0">
                <a:solidFill>
                  <a:srgbClr val="FF0000"/>
                </a:solidFill>
                <a:latin typeface="Fette Mikado" pitchFamily="2" charset="0"/>
              </a:rPr>
              <a:t>CM2</a:t>
            </a:r>
            <a:endParaRPr lang="fr-FR" sz="6600" dirty="0">
              <a:solidFill>
                <a:srgbClr val="FF0000"/>
              </a:solidFill>
              <a:latin typeface="Fette Mikado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6400800" cy="17526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algn="l"/>
            <a:r>
              <a:rPr lang="fr-FR" sz="4400" dirty="0" smtClean="0">
                <a:solidFill>
                  <a:srgbClr val="FF0000"/>
                </a:solidFill>
                <a:latin typeface="Fette Mikado" pitchFamily="2" charset="0"/>
              </a:rPr>
              <a:t>Correction</a:t>
            </a:r>
            <a:endParaRPr lang="fr-FR" sz="4400" dirty="0">
              <a:solidFill>
                <a:srgbClr val="FF0000"/>
              </a:solidFill>
              <a:latin typeface="Fette Mikado" pitchFamily="2" charset="0"/>
            </a:endParaRPr>
          </a:p>
        </p:txBody>
      </p:sp>
      <p:sp>
        <p:nvSpPr>
          <p:cNvPr id="4" name="Rectangle à coins arrondis 3"/>
          <p:cNvSpPr>
            <a:spLocks noChangeAspect="1"/>
          </p:cNvSpPr>
          <p:nvPr/>
        </p:nvSpPr>
        <p:spPr>
          <a:xfrm>
            <a:off x="7812360" y="5229200"/>
            <a:ext cx="1080000" cy="108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Fette Mikado" pitchFamily="2" charset="0"/>
              </a:rPr>
              <a:t>1</a:t>
            </a:r>
            <a:endParaRPr lang="fr-FR" sz="4400" dirty="0">
              <a:latin typeface="Fette Mikado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511" y="2708920"/>
            <a:ext cx="2624977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0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352928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Réécris chaque phrase en la mettant </a:t>
            </a:r>
            <a:r>
              <a:rPr lang="fr-FR" sz="2000" b="1" dirty="0">
                <a:latin typeface="OpenDyslexic" pitchFamily="50" charset="0"/>
              </a:rPr>
              <a:t>au présent </a:t>
            </a:r>
            <a:r>
              <a:rPr lang="fr-FR" sz="2000" dirty="0">
                <a:latin typeface="OpenDyslexic" pitchFamily="50" charset="0"/>
              </a:rPr>
              <a:t>et  à la personne demandée. Fais les transformations nécessaires. </a:t>
            </a: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14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0" y="1268760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Tu </a:t>
            </a:r>
            <a:r>
              <a:rPr lang="fr-FR" sz="2000" b="1" dirty="0" smtClean="0">
                <a:latin typeface="OpenDyslexic" pitchFamily="50" charset="0"/>
              </a:rPr>
              <a:t>remettra</a:t>
            </a:r>
            <a:r>
              <a:rPr lang="fr-FR" sz="2000" dirty="0" smtClean="0">
                <a:latin typeface="OpenDyslexic" pitchFamily="50" charset="0"/>
              </a:rPr>
              <a:t>s les images en ordre et tu les </a:t>
            </a:r>
            <a:r>
              <a:rPr lang="fr-FR" sz="2000" b="1" dirty="0" smtClean="0">
                <a:latin typeface="OpenDyslexic" pitchFamily="50" charset="0"/>
              </a:rPr>
              <a:t>colleras</a:t>
            </a:r>
            <a:r>
              <a:rPr lang="fr-FR" sz="2000" dirty="0" smtClean="0">
                <a:latin typeface="OpenDyslexic" pitchFamily="50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Vous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remettez</a:t>
            </a:r>
            <a:r>
              <a:rPr lang="fr-FR" sz="2000" dirty="0" smtClean="0">
                <a:latin typeface="OpenDyslexic" pitchFamily="50" charset="0"/>
              </a:rPr>
              <a:t> […] et vous les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collez</a:t>
            </a:r>
            <a:r>
              <a:rPr lang="fr-FR" sz="2000" dirty="0" smtClean="0">
                <a:latin typeface="OpenDyslexic" pitchFamily="50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remet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[…] et </a:t>
            </a:r>
            <a:r>
              <a:rPr lang="fr-FR" sz="2000" dirty="0" smtClean="0">
                <a:latin typeface="OpenDyslexic" pitchFamily="50" charset="0"/>
              </a:rPr>
              <a:t>il </a:t>
            </a:r>
            <a:r>
              <a:rPr lang="fr-FR" sz="2000" dirty="0">
                <a:latin typeface="OpenDyslexic" pitchFamily="50" charset="0"/>
              </a:rPr>
              <a:t>les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colle</a:t>
            </a:r>
            <a:r>
              <a:rPr lang="fr-FR" sz="2000" dirty="0" smtClean="0">
                <a:latin typeface="OpenDyslexic" pitchFamily="50" charset="0"/>
              </a:rPr>
              <a:t>.</a:t>
            </a: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J’</a:t>
            </a:r>
            <a:r>
              <a:rPr lang="fr-FR" sz="2000" b="1" dirty="0" smtClean="0">
                <a:latin typeface="OpenDyslexic" pitchFamily="50" charset="0"/>
              </a:rPr>
              <a:t>ai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b="1" dirty="0" smtClean="0">
                <a:latin typeface="OpenDyslexic" pitchFamily="50" charset="0"/>
              </a:rPr>
              <a:t>perdu</a:t>
            </a:r>
            <a:r>
              <a:rPr lang="fr-FR" sz="2000" dirty="0" smtClean="0">
                <a:latin typeface="OpenDyslexic" pitchFamily="50" charset="0"/>
              </a:rPr>
              <a:t> aux cartes et je </a:t>
            </a:r>
            <a:r>
              <a:rPr lang="fr-FR" sz="2000" b="1" dirty="0" smtClean="0">
                <a:latin typeface="OpenDyslexic" pitchFamily="50" charset="0"/>
              </a:rPr>
              <a:t>dois</a:t>
            </a:r>
            <a:r>
              <a:rPr lang="fr-FR" sz="2000" dirty="0" smtClean="0">
                <a:latin typeface="OpenDyslexic" pitchFamily="50" charset="0"/>
              </a:rPr>
              <a:t> faire un gage.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perd </a:t>
            </a:r>
            <a:r>
              <a:rPr lang="fr-FR" sz="2000" dirty="0" smtClean="0">
                <a:latin typeface="OpenDyslexic" pitchFamily="50" charset="0"/>
              </a:rPr>
              <a:t>aux cartes et elle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doit</a:t>
            </a:r>
            <a:r>
              <a:rPr lang="fr-FR" sz="2000" dirty="0" smtClean="0">
                <a:latin typeface="OpenDyslexic" pitchFamily="50" charset="0"/>
              </a:rPr>
              <a:t> faire un gage.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N</a:t>
            </a:r>
            <a:r>
              <a:rPr lang="fr-FR" sz="2000" dirty="0" smtClean="0">
                <a:latin typeface="OpenDyslexic" pitchFamily="50" charset="0"/>
              </a:rPr>
              <a:t>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perdons </a:t>
            </a:r>
            <a:r>
              <a:rPr lang="fr-FR" sz="2000" dirty="0" smtClean="0">
                <a:latin typeface="OpenDyslexic" pitchFamily="50" charset="0"/>
              </a:rPr>
              <a:t>aux </a:t>
            </a:r>
            <a:r>
              <a:rPr lang="fr-FR" sz="2000" dirty="0">
                <a:latin typeface="OpenDyslexic" pitchFamily="50" charset="0"/>
              </a:rPr>
              <a:t>cartes et </a:t>
            </a:r>
            <a:r>
              <a:rPr lang="fr-FR" sz="2000" dirty="0" smtClean="0">
                <a:latin typeface="OpenDyslexic" pitchFamily="50" charset="0"/>
              </a:rPr>
              <a:t>nous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devons</a:t>
            </a:r>
            <a:r>
              <a:rPr lang="fr-FR" sz="2000" dirty="0" smtClean="0">
                <a:latin typeface="OpenDyslexic" pitchFamily="50" charset="0"/>
              </a:rPr>
              <a:t> faire </a:t>
            </a:r>
            <a:r>
              <a:rPr lang="fr-FR" sz="2000" dirty="0">
                <a:latin typeface="OpenDyslexic" pitchFamily="50" charset="0"/>
              </a:rPr>
              <a:t>un gage</a:t>
            </a:r>
            <a:r>
              <a:rPr lang="fr-FR" sz="2000" dirty="0" smtClean="0">
                <a:latin typeface="OpenDyslexic" pitchFamily="50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Elles </a:t>
            </a:r>
            <a:r>
              <a:rPr lang="fr-FR" sz="2000" b="1" dirty="0" smtClean="0">
                <a:latin typeface="OpenDyslexic" pitchFamily="50" charset="0"/>
              </a:rPr>
              <a:t>partiront</a:t>
            </a:r>
            <a:r>
              <a:rPr lang="fr-FR" sz="2000" dirty="0" smtClean="0">
                <a:latin typeface="OpenDyslexic" pitchFamily="50" charset="0"/>
              </a:rPr>
              <a:t> demain dès l’aube et </a:t>
            </a:r>
            <a:r>
              <a:rPr lang="fr-FR" sz="2000" b="1" dirty="0" smtClean="0">
                <a:latin typeface="OpenDyslexic" pitchFamily="50" charset="0"/>
              </a:rPr>
              <a:t>prendront</a:t>
            </a:r>
            <a:r>
              <a:rPr lang="fr-FR" sz="2000" dirty="0" smtClean="0">
                <a:latin typeface="OpenDyslexic" pitchFamily="50" charset="0"/>
              </a:rPr>
              <a:t> l’avion.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Tu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partiras</a:t>
            </a:r>
            <a:r>
              <a:rPr lang="fr-FR" sz="2000" dirty="0" smtClean="0">
                <a:latin typeface="OpenDyslexic" pitchFamily="50" charset="0"/>
              </a:rPr>
              <a:t> […] et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prendras</a:t>
            </a:r>
            <a:r>
              <a:rPr lang="fr-FR" sz="2000" dirty="0" smtClean="0">
                <a:latin typeface="OpenDyslexic" pitchFamily="50" charset="0"/>
              </a:rPr>
              <a:t> l’avion.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partiront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[…] et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prendront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l’avion.</a:t>
            </a:r>
          </a:p>
        </p:txBody>
      </p:sp>
    </p:spTree>
    <p:extLst>
      <p:ext uri="{BB962C8B-B14F-4D97-AF65-F5344CB8AC3E}">
        <p14:creationId xmlns:p14="http://schemas.microsoft.com/office/powerpoint/2010/main" val="103185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424936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ce texte en remplaçant « Frédéric » par «</a:t>
            </a:r>
            <a:r>
              <a:rPr lang="fr-FR" sz="2000" dirty="0">
                <a:latin typeface="OpenDyslexic" pitchFamily="50" charset="0"/>
              </a:rPr>
              <a:t>  </a:t>
            </a:r>
            <a:r>
              <a:rPr lang="fr-FR" sz="2000" dirty="0" smtClean="0">
                <a:latin typeface="OpenDyslexic" pitchFamily="50" charset="0"/>
              </a:rPr>
              <a:t>Frédéric et moi » . Fais toutes les transformations nécessaires. 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4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412776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Frédéric </a:t>
            </a:r>
            <a:r>
              <a:rPr lang="fr-FR" sz="2000" b="1" dirty="0" smtClean="0">
                <a:latin typeface="OpenDyslexic" pitchFamily="50" charset="0"/>
              </a:rPr>
              <a:t>et moi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avançons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jusqu’au portillon. 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Arrivé là,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nous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sautons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à pieds joints dans la </a:t>
            </a:r>
            <a:r>
              <a:rPr lang="fr-FR" sz="2000" dirty="0" smtClean="0">
                <a:latin typeface="OpenDyslexic" pitchFamily="50" charset="0"/>
              </a:rPr>
              <a:t>neige. </a:t>
            </a:r>
            <a:r>
              <a:rPr lang="fr-FR" sz="2000" dirty="0">
                <a:latin typeface="OpenDyslexic" pitchFamily="50" charset="0"/>
              </a:rPr>
              <a:t>Puis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nous faisons </a:t>
            </a:r>
            <a:r>
              <a:rPr lang="fr-FR" sz="2000" dirty="0" smtClean="0">
                <a:latin typeface="OpenDyslexic" pitchFamily="50" charset="0"/>
              </a:rPr>
              <a:t>un </a:t>
            </a:r>
            <a:r>
              <a:rPr lang="fr-FR" sz="2000" dirty="0">
                <a:latin typeface="OpenDyslexic" pitchFamily="50" charset="0"/>
              </a:rPr>
              <a:t>grand pas prudent,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nous retournons </a:t>
            </a:r>
            <a:r>
              <a:rPr lang="fr-FR" sz="2000" dirty="0" smtClean="0">
                <a:latin typeface="OpenDyslexic" pitchFamily="50" charset="0"/>
              </a:rPr>
              <a:t>accroupi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, </a:t>
            </a:r>
            <a:r>
              <a:rPr lang="fr-FR" sz="2000" dirty="0">
                <a:latin typeface="OpenDyslexic" pitchFamily="50" charset="0"/>
              </a:rPr>
              <a:t>et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voyons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son empreinte.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Nous sommes </a:t>
            </a:r>
            <a:r>
              <a:rPr lang="fr-FR" sz="2000" dirty="0" smtClean="0">
                <a:latin typeface="OpenDyslexic" pitchFamily="50" charset="0"/>
              </a:rPr>
              <a:t>satisfait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Nous renversons </a:t>
            </a:r>
            <a:r>
              <a:rPr lang="fr-FR" sz="2000" dirty="0" smtClean="0">
                <a:latin typeface="OpenDyslexic" pitchFamily="50" charset="0"/>
              </a:rPr>
              <a:t>la </a:t>
            </a:r>
            <a:r>
              <a:rPr lang="fr-FR" sz="2000" dirty="0">
                <a:latin typeface="OpenDyslexic" pitchFamily="50" charset="0"/>
              </a:rPr>
              <a:t>tête en arrière autant </a:t>
            </a:r>
            <a:r>
              <a:rPr lang="fr-FR" sz="2000" u="sng" dirty="0" smtClean="0">
                <a:latin typeface="OpenDyslexic" pitchFamily="50" charset="0"/>
              </a:rPr>
              <a:t>que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nous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le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pouvons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et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ouvrons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la bouche pour y laisser entrer la neige.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Nous tirons </a:t>
            </a:r>
            <a:r>
              <a:rPr lang="fr-FR" sz="2000" dirty="0" smtClean="0">
                <a:latin typeface="OpenDyslexic" pitchFamily="50" charset="0"/>
              </a:rPr>
              <a:t>même </a:t>
            </a:r>
            <a:r>
              <a:rPr lang="fr-FR" sz="2000" dirty="0">
                <a:latin typeface="OpenDyslexic" pitchFamily="50" charset="0"/>
              </a:rPr>
              <a:t>la langue pour attraper des flocons et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nous restons </a:t>
            </a:r>
            <a:r>
              <a:rPr lang="fr-FR" sz="2000" dirty="0" smtClean="0">
                <a:latin typeface="OpenDyslexic" pitchFamily="50" charset="0"/>
              </a:rPr>
              <a:t>ainsi </a:t>
            </a:r>
            <a:r>
              <a:rPr lang="fr-FR" sz="2000" dirty="0">
                <a:latin typeface="OpenDyslexic" pitchFamily="50" charset="0"/>
              </a:rPr>
              <a:t>un moment, avalant la neige à pleine bouche. Au bout d’un moment,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nous jetons </a:t>
            </a:r>
            <a:r>
              <a:rPr lang="fr-FR" sz="2000" dirty="0" smtClean="0">
                <a:latin typeface="OpenDyslexic" pitchFamily="50" charset="0"/>
              </a:rPr>
              <a:t>encore </a:t>
            </a:r>
            <a:r>
              <a:rPr lang="fr-FR" sz="2000" dirty="0">
                <a:latin typeface="OpenDyslexic" pitchFamily="50" charset="0"/>
              </a:rPr>
              <a:t>les yeux derrière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nous</a:t>
            </a:r>
            <a:r>
              <a:rPr lang="fr-FR" sz="2000" dirty="0" smtClean="0">
                <a:latin typeface="OpenDyslexic" pitchFamily="50" charset="0"/>
              </a:rPr>
              <a:t>, </a:t>
            </a:r>
            <a:r>
              <a:rPr lang="fr-FR" sz="2000" dirty="0">
                <a:latin typeface="OpenDyslexic" pitchFamily="50" charset="0"/>
              </a:rPr>
              <a:t>admirant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notre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trace.</a:t>
            </a:r>
          </a:p>
        </p:txBody>
      </p:sp>
    </p:spTree>
    <p:extLst>
      <p:ext uri="{BB962C8B-B14F-4D97-AF65-F5344CB8AC3E}">
        <p14:creationId xmlns:p14="http://schemas.microsoft.com/office/powerpoint/2010/main" val="9449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208912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ce texte en remplaçant « Nous, les </a:t>
            </a:r>
            <a:r>
              <a:rPr lang="fr-FR" sz="2000" dirty="0" err="1" smtClean="0">
                <a:latin typeface="OpenDyslexic" pitchFamily="50" charset="0"/>
              </a:rPr>
              <a:t>Stonks</a:t>
            </a:r>
            <a:r>
              <a:rPr lang="fr-FR" sz="2000" dirty="0" smtClean="0">
                <a:latin typeface="OpenDyslexic" pitchFamily="50" charset="0"/>
              </a:rPr>
              <a:t> » par «  Vous, les </a:t>
            </a:r>
            <a:r>
              <a:rPr lang="fr-FR" sz="2000" dirty="0" err="1" smtClean="0">
                <a:latin typeface="OpenDyslexic" pitchFamily="50" charset="0"/>
              </a:rPr>
              <a:t>Stonks</a:t>
            </a:r>
            <a:r>
              <a:rPr lang="fr-FR" sz="2000" dirty="0" smtClean="0">
                <a:latin typeface="OpenDyslexic" pitchFamily="50" charset="0"/>
              </a:rPr>
              <a:t> ». Fais toutes les transformations nécessaires. 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15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516" y="2132856"/>
            <a:ext cx="87129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Dimanche prochain,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</a:t>
            </a:r>
            <a:r>
              <a:rPr lang="fr-FR" sz="2000" dirty="0" smtClean="0">
                <a:latin typeface="OpenDyslexic" pitchFamily="50" charset="0"/>
              </a:rPr>
              <a:t>, </a:t>
            </a:r>
            <a:r>
              <a:rPr lang="fr-FR" sz="2000" dirty="0">
                <a:latin typeface="OpenDyslexic" pitchFamily="50" charset="0"/>
              </a:rPr>
              <a:t>les </a:t>
            </a:r>
            <a:r>
              <a:rPr lang="fr-FR" sz="2000" dirty="0" err="1">
                <a:latin typeface="OpenDyslexic" pitchFamily="50" charset="0"/>
              </a:rPr>
              <a:t>Stonks</a:t>
            </a:r>
            <a:r>
              <a:rPr lang="fr-FR" sz="2000" dirty="0">
                <a:latin typeface="OpenDyslexic" pitchFamily="50" charset="0"/>
              </a:rPr>
              <a:t>, </a:t>
            </a:r>
            <a:r>
              <a:rPr lang="fr-FR" sz="2000" dirty="0" smtClean="0">
                <a:latin typeface="OpenDyslexic" pitchFamily="50" charset="0"/>
              </a:rPr>
              <a:t>remporter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ez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la victoire sur les Yankees.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les </a:t>
            </a:r>
            <a:r>
              <a:rPr lang="fr-FR" sz="2000" dirty="0" smtClean="0">
                <a:latin typeface="OpenDyslexic" pitchFamily="50" charset="0"/>
              </a:rPr>
              <a:t>battr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ez</a:t>
            </a:r>
            <a:r>
              <a:rPr lang="fr-FR" sz="2000" dirty="0" smtClean="0">
                <a:latin typeface="OpenDyslexic" pitchFamily="50" charset="0"/>
              </a:rPr>
              <a:t>,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les </a:t>
            </a:r>
            <a:r>
              <a:rPr lang="fr-FR" sz="2000" dirty="0" smtClean="0">
                <a:latin typeface="OpenDyslexic" pitchFamily="50" charset="0"/>
              </a:rPr>
              <a:t>écraser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ez</a:t>
            </a:r>
            <a:r>
              <a:rPr lang="fr-FR" sz="2000" dirty="0" smtClean="0">
                <a:latin typeface="OpenDyslexic" pitchFamily="50" charset="0"/>
              </a:rPr>
              <a:t>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ne leur </a:t>
            </a:r>
            <a:r>
              <a:rPr lang="fr-FR" sz="2000" dirty="0" smtClean="0">
                <a:latin typeface="OpenDyslexic" pitchFamily="50" charset="0"/>
              </a:rPr>
              <a:t>laisser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ez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pas de répit.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ne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</a:t>
            </a:r>
            <a:r>
              <a:rPr lang="fr-FR" sz="2000" dirty="0" smtClean="0">
                <a:latin typeface="OpenDyslexic" pitchFamily="50" charset="0"/>
              </a:rPr>
              <a:t> laisser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ez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pas déborder, ni intimider.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Votre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concentration sera sans faille.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ne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</a:t>
            </a:r>
            <a:r>
              <a:rPr lang="fr-FR" sz="2000" dirty="0" smtClean="0">
                <a:latin typeface="OpenDyslexic" pitchFamily="50" charset="0"/>
              </a:rPr>
              <a:t> permettr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ez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pas une défaite.</a:t>
            </a:r>
          </a:p>
        </p:txBody>
      </p:sp>
    </p:spTree>
    <p:extLst>
      <p:ext uri="{BB962C8B-B14F-4D97-AF65-F5344CB8AC3E}">
        <p14:creationId xmlns:p14="http://schemas.microsoft.com/office/powerpoint/2010/main" val="27567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7920880" cy="9105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900" dirty="0" smtClean="0">
                <a:latin typeface="OpenDyslexic" pitchFamily="50" charset="0"/>
              </a:rPr>
              <a:t>Complète les tableaux en conjuguant les verbes donnés à </a:t>
            </a:r>
            <a:r>
              <a:rPr lang="fr-FR" sz="1900" b="1" dirty="0" smtClean="0">
                <a:latin typeface="OpenDyslexic" pitchFamily="50" charset="0"/>
              </a:rPr>
              <a:t>l’imparfait de l’indicatif</a:t>
            </a:r>
            <a:r>
              <a:rPr lang="fr-FR" sz="1900" dirty="0" smtClean="0">
                <a:latin typeface="OpenDyslexic" pitchFamily="50" charset="0"/>
              </a:rPr>
              <a:t>.</a:t>
            </a:r>
            <a:endParaRPr lang="fr-FR" sz="19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5</a:t>
            </a:r>
            <a:endParaRPr lang="fr-FR" sz="2400" dirty="0">
              <a:latin typeface="Fette Mikado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15993"/>
              </p:ext>
            </p:extLst>
          </p:nvPr>
        </p:nvGraphicFramePr>
        <p:xfrm>
          <a:off x="251520" y="1268760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Écouter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j’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écoutais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écoutais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écoutait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écoutions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écoutiez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écoutaient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280449"/>
              </p:ext>
            </p:extLst>
          </p:nvPr>
        </p:nvGraphicFramePr>
        <p:xfrm>
          <a:off x="251520" y="3948832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Faire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faisais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faisais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faisait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faisions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faisiez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faisaient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06313"/>
              </p:ext>
            </p:extLst>
          </p:nvPr>
        </p:nvGraphicFramePr>
        <p:xfrm>
          <a:off x="4644008" y="1284536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     Être  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j’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étais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étais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était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étions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étiez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étaient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36196"/>
              </p:ext>
            </p:extLst>
          </p:nvPr>
        </p:nvGraphicFramePr>
        <p:xfrm>
          <a:off x="4644008" y="3964608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         Dormir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dormais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dormais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dormait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dormions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dormiez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dormaient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21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208912" cy="95359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ce texte au </a:t>
            </a:r>
            <a:r>
              <a:rPr lang="fr-FR" sz="2000" b="1" dirty="0" smtClean="0">
                <a:latin typeface="OpenDyslexic" pitchFamily="50" charset="0"/>
              </a:rPr>
              <a:t>futur de l’indicatif</a:t>
            </a:r>
            <a:r>
              <a:rPr lang="fr-FR" sz="2000" dirty="0" smtClean="0">
                <a:latin typeface="OpenDyslexic" pitchFamily="50" charset="0"/>
              </a:rPr>
              <a:t>. Fais toutes les transformations nécessaires. 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16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516" y="1556792"/>
            <a:ext cx="87129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Un jour,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je fabriquerai </a:t>
            </a:r>
            <a:r>
              <a:rPr lang="fr-FR" sz="2000" dirty="0" smtClean="0">
                <a:latin typeface="OpenDyslexic" pitchFamily="50" charset="0"/>
              </a:rPr>
              <a:t>un </a:t>
            </a:r>
            <a:r>
              <a:rPr lang="fr-FR" sz="2000" dirty="0">
                <a:latin typeface="OpenDyslexic" pitchFamily="50" charset="0"/>
              </a:rPr>
              <a:t>cerf-volant rouge. 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volera </a:t>
            </a:r>
            <a:r>
              <a:rPr lang="fr-FR" sz="2000" dirty="0" smtClean="0">
                <a:latin typeface="OpenDyslexic" pitchFamily="50" charset="0"/>
              </a:rPr>
              <a:t>très </a:t>
            </a:r>
            <a:r>
              <a:rPr lang="fr-FR" sz="2000" dirty="0">
                <a:latin typeface="OpenDyslexic" pitchFamily="50" charset="0"/>
              </a:rPr>
              <a:t>haut, très loin, et 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emportera </a:t>
            </a:r>
            <a:r>
              <a:rPr lang="fr-FR" sz="2000" dirty="0" smtClean="0">
                <a:latin typeface="OpenDyslexic" pitchFamily="50" charset="0"/>
              </a:rPr>
              <a:t>mes </a:t>
            </a:r>
            <a:r>
              <a:rPr lang="fr-FR" sz="2000" dirty="0">
                <a:latin typeface="OpenDyslexic" pitchFamily="50" charset="0"/>
              </a:rPr>
              <a:t>rêves avec lui, à travers le monde. 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distribuera </a:t>
            </a:r>
            <a:r>
              <a:rPr lang="fr-FR" sz="2000" dirty="0" smtClean="0">
                <a:latin typeface="OpenDyslexic" pitchFamily="50" charset="0"/>
              </a:rPr>
              <a:t>à </a:t>
            </a:r>
            <a:r>
              <a:rPr lang="fr-FR" sz="2000" dirty="0">
                <a:latin typeface="OpenDyslexic" pitchFamily="50" charset="0"/>
              </a:rPr>
              <a:t>tous les enfants d'ici et d'ailleurs des mots d'amour et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se chargera </a:t>
            </a:r>
            <a:r>
              <a:rPr lang="fr-FR" sz="2000" dirty="0" smtClean="0">
                <a:latin typeface="OpenDyslexic" pitchFamily="50" charset="0"/>
              </a:rPr>
              <a:t>de </a:t>
            </a:r>
            <a:r>
              <a:rPr lang="fr-FR" sz="2000" dirty="0">
                <a:latin typeface="OpenDyslexic" pitchFamily="50" charset="0"/>
              </a:rPr>
              <a:t>leurs peines. À son passage, les adultes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lèveront </a:t>
            </a:r>
            <a:r>
              <a:rPr lang="fr-FR" sz="2000" dirty="0" smtClean="0">
                <a:latin typeface="OpenDyslexic" pitchFamily="50" charset="0"/>
              </a:rPr>
              <a:t>les </a:t>
            </a:r>
            <a:r>
              <a:rPr lang="fr-FR" sz="2000" dirty="0">
                <a:latin typeface="OpenDyslexic" pitchFamily="50" charset="0"/>
              </a:rPr>
              <a:t>yeux,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oublieront </a:t>
            </a:r>
            <a:r>
              <a:rPr lang="fr-FR" sz="2000" dirty="0" smtClean="0">
                <a:latin typeface="OpenDyslexic" pitchFamily="50" charset="0"/>
              </a:rPr>
              <a:t>un </a:t>
            </a:r>
            <a:r>
              <a:rPr lang="fr-FR" sz="2000" dirty="0">
                <a:latin typeface="OpenDyslexic" pitchFamily="50" charset="0"/>
              </a:rPr>
              <a:t>instant leur vie quotidienne. Ils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souriront </a:t>
            </a:r>
            <a:r>
              <a:rPr lang="fr-FR" sz="2000" dirty="0" smtClean="0">
                <a:latin typeface="OpenDyslexic" pitchFamily="50" charset="0"/>
              </a:rPr>
              <a:t>puis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reprendront </a:t>
            </a:r>
            <a:r>
              <a:rPr lang="fr-FR" sz="2000" dirty="0" smtClean="0">
                <a:latin typeface="OpenDyslexic" pitchFamily="50" charset="0"/>
              </a:rPr>
              <a:t> vite le </a:t>
            </a:r>
            <a:r>
              <a:rPr lang="fr-FR" sz="2000" dirty="0">
                <a:latin typeface="OpenDyslexic" pitchFamily="50" charset="0"/>
              </a:rPr>
              <a:t>cours de leurs occupations.</a:t>
            </a:r>
          </a:p>
        </p:txBody>
      </p:sp>
    </p:spTree>
    <p:extLst>
      <p:ext uri="{BB962C8B-B14F-4D97-AF65-F5344CB8AC3E}">
        <p14:creationId xmlns:p14="http://schemas.microsoft.com/office/powerpoint/2010/main" val="3084003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496944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chaque phrase en la mettant à </a:t>
            </a:r>
            <a:r>
              <a:rPr lang="fr-FR" sz="2000" b="1" dirty="0" smtClean="0">
                <a:latin typeface="OpenDyslexic" pitchFamily="50" charset="0"/>
              </a:rPr>
              <a:t>l’imparfait</a:t>
            </a:r>
            <a:r>
              <a:rPr lang="fr-FR" sz="2000" dirty="0" smtClean="0">
                <a:latin typeface="OpenDyslexic" pitchFamily="50" charset="0"/>
              </a:rPr>
              <a:t> et à la personne demandée. Fais les transformations nécessaires.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6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268760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Nous </a:t>
            </a:r>
            <a:r>
              <a:rPr lang="fr-FR" sz="2000" b="1" dirty="0" smtClean="0">
                <a:latin typeface="OpenDyslexic" pitchFamily="50" charset="0"/>
              </a:rPr>
              <a:t>étions</a:t>
            </a:r>
            <a:r>
              <a:rPr lang="fr-FR" sz="2000" dirty="0" smtClean="0">
                <a:latin typeface="OpenDyslexic" pitchFamily="50" charset="0"/>
              </a:rPr>
              <a:t> dans le brouillard et ne </a:t>
            </a:r>
            <a:r>
              <a:rPr lang="fr-FR" sz="2000" b="1" dirty="0" smtClean="0">
                <a:latin typeface="OpenDyslexic" pitchFamily="50" charset="0"/>
              </a:rPr>
              <a:t>voyions</a:t>
            </a:r>
            <a:r>
              <a:rPr lang="fr-FR" sz="2000" dirty="0" smtClean="0">
                <a:latin typeface="OpenDyslexic" pitchFamily="50" charset="0"/>
              </a:rPr>
              <a:t> pas la route.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étaient</a:t>
            </a:r>
            <a:r>
              <a:rPr lang="fr-FR" sz="2000" dirty="0" smtClean="0">
                <a:latin typeface="OpenDyslexic" pitchFamily="50" charset="0"/>
              </a:rPr>
              <a:t> dans le brouillard et ne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voyaient</a:t>
            </a:r>
            <a:r>
              <a:rPr lang="fr-FR" sz="2000" dirty="0" smtClean="0">
                <a:latin typeface="OpenDyslexic" pitchFamily="50" charset="0"/>
              </a:rPr>
              <a:t> pas la route.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J’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étais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dans le brouillard et ne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voyais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pas la route.</a:t>
            </a: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Je </a:t>
            </a:r>
            <a:r>
              <a:rPr lang="fr-FR" sz="2000" b="1" dirty="0" smtClean="0">
                <a:latin typeface="OpenDyslexic" pitchFamily="50" charset="0"/>
              </a:rPr>
              <a:t>me couche </a:t>
            </a:r>
            <a:r>
              <a:rPr lang="fr-FR" sz="2000" dirty="0" smtClean="0">
                <a:latin typeface="OpenDyslexic" pitchFamily="50" charset="0"/>
              </a:rPr>
              <a:t>toujours à 21h et je </a:t>
            </a:r>
            <a:r>
              <a:rPr lang="fr-FR" sz="2000" b="1" dirty="0" smtClean="0">
                <a:latin typeface="OpenDyslexic" pitchFamily="50" charset="0"/>
              </a:rPr>
              <a:t>lis</a:t>
            </a:r>
            <a:r>
              <a:rPr lang="fr-FR" sz="2000" dirty="0" smtClean="0">
                <a:latin typeface="OpenDyslexic" pitchFamily="50" charset="0"/>
              </a:rPr>
              <a:t> jusque 22h.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Vous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 couchez </a:t>
            </a:r>
            <a:r>
              <a:rPr lang="fr-FR" sz="2000" dirty="0" smtClean="0">
                <a:latin typeface="OpenDyslexic" pitchFamily="50" charset="0"/>
              </a:rPr>
              <a:t>toujours à 21h et vous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lisez</a:t>
            </a:r>
            <a:r>
              <a:rPr lang="fr-FR" sz="2000" dirty="0" smtClean="0">
                <a:latin typeface="OpenDyslexic" pitchFamily="50" charset="0"/>
              </a:rPr>
              <a:t> jusque 22h.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Tu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te couches </a:t>
            </a:r>
            <a:r>
              <a:rPr lang="fr-FR" sz="2000" dirty="0" smtClean="0">
                <a:latin typeface="OpenDyslexic" pitchFamily="50" charset="0"/>
              </a:rPr>
              <a:t>toujours </a:t>
            </a:r>
            <a:r>
              <a:rPr lang="fr-FR" sz="2000" dirty="0">
                <a:latin typeface="OpenDyslexic" pitchFamily="50" charset="0"/>
              </a:rPr>
              <a:t>à 21h et </a:t>
            </a:r>
            <a:r>
              <a:rPr lang="fr-FR" sz="2000" dirty="0" smtClean="0">
                <a:latin typeface="OpenDyslexic" pitchFamily="50" charset="0"/>
              </a:rPr>
              <a:t>tu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lis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jusque 22h.</a:t>
            </a: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 </a:t>
            </a:r>
            <a:r>
              <a:rPr lang="fr-FR" sz="2000" b="1" dirty="0" smtClean="0">
                <a:latin typeface="OpenDyslexic" pitchFamily="50" charset="0"/>
              </a:rPr>
              <a:t>ramassait</a:t>
            </a:r>
            <a:r>
              <a:rPr lang="fr-FR" sz="2000" dirty="0" smtClean="0">
                <a:latin typeface="OpenDyslexic" pitchFamily="50" charset="0"/>
              </a:rPr>
              <a:t> les pommes et les </a:t>
            </a:r>
            <a:r>
              <a:rPr lang="fr-FR" sz="2000" b="1" dirty="0" smtClean="0">
                <a:latin typeface="OpenDyslexic" pitchFamily="50" charset="0"/>
              </a:rPr>
              <a:t>mettait</a:t>
            </a:r>
            <a:r>
              <a:rPr lang="fr-FR" sz="2000" dirty="0" smtClean="0">
                <a:latin typeface="OpenDyslexic" pitchFamily="50" charset="0"/>
              </a:rPr>
              <a:t> dans un panier.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Nous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ramassions</a:t>
            </a:r>
            <a:r>
              <a:rPr lang="fr-FR" sz="2000" dirty="0" smtClean="0">
                <a:latin typeface="OpenDyslexic" pitchFamily="50" charset="0"/>
              </a:rPr>
              <a:t> les pommes et les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mettions</a:t>
            </a:r>
            <a:r>
              <a:rPr lang="fr-FR" sz="2000" dirty="0" smtClean="0">
                <a:latin typeface="OpenDyslexic" pitchFamily="50" charset="0"/>
              </a:rPr>
              <a:t> dans un panier.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ramassaient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les pommes et les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mettaient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dans un panier.</a:t>
            </a:r>
          </a:p>
        </p:txBody>
      </p:sp>
    </p:spTree>
    <p:extLst>
      <p:ext uri="{BB962C8B-B14F-4D97-AF65-F5344CB8AC3E}">
        <p14:creationId xmlns:p14="http://schemas.microsoft.com/office/powerpoint/2010/main" val="785860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7920880" cy="9105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900" dirty="0" smtClean="0">
                <a:latin typeface="OpenDyslexic" pitchFamily="50" charset="0"/>
              </a:rPr>
              <a:t>Complète les tableaux en conjuguant les verbes donnés au </a:t>
            </a:r>
            <a:r>
              <a:rPr lang="fr-FR" sz="1900" b="1" dirty="0" smtClean="0">
                <a:latin typeface="OpenDyslexic" pitchFamily="50" charset="0"/>
              </a:rPr>
              <a:t>passé simple </a:t>
            </a:r>
            <a:r>
              <a:rPr lang="fr-FR" sz="1900" dirty="0" smtClean="0">
                <a:latin typeface="OpenDyslexic" pitchFamily="50" charset="0"/>
              </a:rPr>
              <a:t>de l’indicatif.</a:t>
            </a:r>
            <a:endParaRPr lang="fr-FR" sz="19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17</a:t>
            </a:r>
            <a:endParaRPr lang="fr-FR" sz="2400" dirty="0">
              <a:latin typeface="Fette Mikado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894018"/>
              </p:ext>
            </p:extLst>
          </p:nvPr>
        </p:nvGraphicFramePr>
        <p:xfrm>
          <a:off x="251520" y="1268760"/>
          <a:ext cx="4176464" cy="495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4128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Aimer </a:t>
                      </a:r>
                      <a:endParaRPr lang="fr-FR" sz="1900" b="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aima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aimèrent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  <a:latin typeface="OpenDyslexic" pitchFamily="50" charset="0"/>
                        </a:rPr>
                        <a:t>Être</a:t>
                      </a:r>
                      <a:r>
                        <a:rPr lang="fr-FR" sz="1900" baseline="0" dirty="0" smtClean="0">
                          <a:solidFill>
                            <a:schemeClr val="bg1"/>
                          </a:solidFill>
                          <a:latin typeface="OpenDyslexic" pitchFamily="50" charset="0"/>
                        </a:rPr>
                        <a:t> </a:t>
                      </a:r>
                      <a:endParaRPr lang="fr-FR" sz="1900" dirty="0">
                        <a:solidFill>
                          <a:schemeClr val="bg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fut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furent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  <a:latin typeface="OpenDyslexic" pitchFamily="50" charset="0"/>
                        </a:rPr>
                        <a:t>Pouvoir </a:t>
                      </a:r>
                      <a:endParaRPr lang="fr-FR" sz="1900" dirty="0">
                        <a:solidFill>
                          <a:schemeClr val="bg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put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purent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  <a:latin typeface="OpenDyslexic" pitchFamily="50" charset="0"/>
                        </a:rPr>
                        <a:t>Venir </a:t>
                      </a:r>
                      <a:endParaRPr lang="fr-FR" sz="1900" dirty="0">
                        <a:solidFill>
                          <a:schemeClr val="bg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vint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vinrent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01265"/>
              </p:ext>
            </p:extLst>
          </p:nvPr>
        </p:nvGraphicFramePr>
        <p:xfrm>
          <a:off x="4788024" y="1268760"/>
          <a:ext cx="4176464" cy="495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4128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Réussir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réussit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réussirent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  <a:latin typeface="OpenDyslexic" pitchFamily="50" charset="0"/>
                        </a:rPr>
                        <a:t>Avoir</a:t>
                      </a:r>
                      <a:endParaRPr lang="fr-FR" sz="1900" dirty="0">
                        <a:solidFill>
                          <a:schemeClr val="bg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eut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eurent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  <a:latin typeface="OpenDyslexic" pitchFamily="50" charset="0"/>
                        </a:rPr>
                        <a:t>Prendre </a:t>
                      </a:r>
                      <a:endParaRPr lang="fr-FR" sz="1900" dirty="0">
                        <a:solidFill>
                          <a:schemeClr val="bg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prit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prirent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  <a:latin typeface="OpenDyslexic" pitchFamily="50" charset="0"/>
                        </a:rPr>
                        <a:t>Voir </a:t>
                      </a:r>
                      <a:endParaRPr lang="fr-FR" sz="1900" dirty="0">
                        <a:solidFill>
                          <a:schemeClr val="bg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vit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870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virent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274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208912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ce texte à l’imparfait de l’indicatif en remplaçant « Elle » par « elles ». Fais toutes les transformations nécessaires. 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7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016" y="1844824"/>
            <a:ext cx="8856984" cy="3261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étaient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assez </a:t>
            </a:r>
            <a:r>
              <a:rPr lang="fr-FR" sz="2000" dirty="0" smtClean="0">
                <a:latin typeface="OpenDyslexic" pitchFamily="50" charset="0"/>
              </a:rPr>
              <a:t>copine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, </a:t>
            </a:r>
            <a:r>
              <a:rPr lang="fr-FR" sz="2000" dirty="0">
                <a:latin typeface="OpenDyslexic" pitchFamily="50" charset="0"/>
              </a:rPr>
              <a:t>à la ferme, avec un cochon très bien élevé, très gras, très poli, plutôt élégant, qui </a:t>
            </a:r>
            <a:r>
              <a:rPr lang="fr-FR" sz="2000" dirty="0" smtClean="0">
                <a:latin typeface="OpenDyslexic" pitchFamily="50" charset="0"/>
              </a:rPr>
              <a:t>changeait </a:t>
            </a:r>
            <a:r>
              <a:rPr lang="fr-FR" sz="2000" dirty="0">
                <a:latin typeface="OpenDyslexic" pitchFamily="50" charset="0"/>
              </a:rPr>
              <a:t>de cravate à peu près tous les jours, ce qui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agaçaient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les</a:t>
            </a:r>
            <a:r>
              <a:rPr lang="fr-FR" sz="2000" dirty="0" smtClean="0">
                <a:latin typeface="OpenDyslexic" pitchFamily="50" charset="0"/>
              </a:rPr>
              <a:t> poule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, </a:t>
            </a:r>
            <a:r>
              <a:rPr lang="fr-FR" sz="2000" dirty="0">
                <a:latin typeface="OpenDyslexic" pitchFamily="50" charset="0"/>
              </a:rPr>
              <a:t>parce </a:t>
            </a:r>
            <a:r>
              <a:rPr lang="fr-FR" sz="2000" dirty="0" smtClean="0">
                <a:latin typeface="OpenDyslexic" pitchFamily="50" charset="0"/>
              </a:rPr>
              <a:t>qu’elle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étaient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plutôt </a:t>
            </a:r>
            <a:r>
              <a:rPr lang="fr-FR" sz="2000" dirty="0" smtClean="0">
                <a:latin typeface="OpenDyslexic" pitchFamily="50" charset="0"/>
              </a:rPr>
              <a:t>nature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, elle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,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s’habillaient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de robes en coton toutes simples, </a:t>
            </a:r>
            <a:r>
              <a:rPr lang="fr-FR" sz="2000" dirty="0" smtClean="0">
                <a:latin typeface="OpenDyslexic" pitchFamily="50" charset="0"/>
              </a:rPr>
              <a:t>qu’elle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achetaient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le plus souvent en solde du reste, et </a:t>
            </a:r>
            <a:r>
              <a:rPr lang="fr-FR" sz="2000" dirty="0" smtClean="0">
                <a:latin typeface="OpenDyslexic" pitchFamily="50" charset="0"/>
              </a:rPr>
              <a:t>qu’elle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ne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repassaient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même </a:t>
            </a:r>
            <a:r>
              <a:rPr lang="fr-FR" sz="2000" dirty="0" smtClean="0">
                <a:latin typeface="OpenDyslexic" pitchFamily="50" charset="0"/>
              </a:rPr>
              <a:t>pas.</a:t>
            </a:r>
            <a:endParaRPr lang="fr-FR" sz="2000" dirty="0">
              <a:latin typeface="OpenDyslexi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44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496944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chaque phrase en la mettant au </a:t>
            </a:r>
            <a:r>
              <a:rPr lang="fr-FR" sz="2000" b="1" dirty="0" smtClean="0">
                <a:latin typeface="OpenDyslexic" pitchFamily="50" charset="0"/>
              </a:rPr>
              <a:t>passé simple </a:t>
            </a:r>
            <a:r>
              <a:rPr lang="fr-FR" sz="2000" dirty="0" smtClean="0">
                <a:latin typeface="OpenDyslexic" pitchFamily="50" charset="0"/>
              </a:rPr>
              <a:t>et à  la personne demandée. Fais les transformations nécessaires.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18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268760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 </a:t>
            </a:r>
            <a:r>
              <a:rPr lang="fr-FR" sz="2000" b="1" dirty="0" smtClean="0">
                <a:latin typeface="OpenDyslexic" pitchFamily="50" charset="0"/>
              </a:rPr>
              <a:t>aperçut</a:t>
            </a:r>
            <a:r>
              <a:rPr lang="fr-FR" sz="2000" dirty="0" smtClean="0">
                <a:latin typeface="OpenDyslexic" pitchFamily="50" charset="0"/>
              </a:rPr>
              <a:t> un homme étrange dans le parc.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aperçut </a:t>
            </a:r>
            <a:r>
              <a:rPr lang="fr-FR" sz="2000" dirty="0">
                <a:latin typeface="OpenDyslexic" pitchFamily="50" charset="0"/>
              </a:rPr>
              <a:t>un homme étrange dans le parc</a:t>
            </a:r>
            <a:r>
              <a:rPr lang="fr-FR" sz="2000" dirty="0" smtClean="0">
                <a:latin typeface="OpenDyslexic" pitchFamily="50" charset="0"/>
              </a:rPr>
              <a:t>.</a:t>
            </a:r>
            <a:endParaRPr lang="fr-FR" sz="2000" dirty="0" smtClean="0">
              <a:solidFill>
                <a:srgbClr val="FF0000"/>
              </a:solidFill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Tu </a:t>
            </a:r>
            <a:r>
              <a:rPr lang="fr-FR" sz="2000" b="1" dirty="0" smtClean="0">
                <a:latin typeface="OpenDyslexic" pitchFamily="50" charset="0"/>
              </a:rPr>
              <a:t>trouves </a:t>
            </a:r>
            <a:r>
              <a:rPr lang="fr-FR" sz="2000" dirty="0" smtClean="0">
                <a:latin typeface="OpenDyslexic" pitchFamily="50" charset="0"/>
              </a:rPr>
              <a:t>un puits dans le désert.</a:t>
            </a:r>
            <a:r>
              <a:rPr lang="fr-FR" sz="2000" b="1" dirty="0" smtClean="0">
                <a:latin typeface="OpenDyslexic" pitchFamily="50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trouva </a:t>
            </a:r>
            <a:r>
              <a:rPr lang="fr-FR" sz="2000" dirty="0">
                <a:latin typeface="OpenDyslexic" pitchFamily="50" charset="0"/>
              </a:rPr>
              <a:t>un puits dans le désert.</a:t>
            </a:r>
            <a:r>
              <a:rPr lang="fr-FR" sz="2000" b="1" dirty="0">
                <a:latin typeface="OpenDyslexic" pitchFamily="50" charset="0"/>
              </a:rPr>
              <a:t> </a:t>
            </a:r>
            <a:endParaRPr lang="fr-FR" sz="2000" dirty="0" smtClean="0">
              <a:solidFill>
                <a:srgbClr val="FF0000"/>
              </a:solidFill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 trouvèrent </a:t>
            </a:r>
            <a:r>
              <a:rPr lang="fr-FR" sz="2000" dirty="0">
                <a:latin typeface="OpenDyslexic" pitchFamily="50" charset="0"/>
              </a:rPr>
              <a:t>un puits dans le désert.</a:t>
            </a:r>
            <a:r>
              <a:rPr lang="fr-FR" sz="2000" b="1" dirty="0">
                <a:latin typeface="OpenDyslexic" pitchFamily="50" charset="0"/>
              </a:rPr>
              <a:t> </a:t>
            </a:r>
            <a:endParaRPr lang="fr-FR" sz="2000" dirty="0" smtClean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Tu </a:t>
            </a:r>
            <a:r>
              <a:rPr lang="fr-FR" sz="2000" b="1" dirty="0" smtClean="0">
                <a:latin typeface="OpenDyslexic" pitchFamily="50" charset="0"/>
              </a:rPr>
              <a:t>as</a:t>
            </a:r>
            <a:r>
              <a:rPr lang="fr-FR" sz="2000" dirty="0" smtClean="0">
                <a:latin typeface="OpenDyslexic" pitchFamily="50" charset="0"/>
              </a:rPr>
              <a:t> soif et tu </a:t>
            </a:r>
            <a:r>
              <a:rPr lang="fr-FR" sz="2000" b="1" dirty="0" smtClean="0">
                <a:latin typeface="OpenDyslexic" pitchFamily="50" charset="0"/>
              </a:rPr>
              <a:t>prends</a:t>
            </a:r>
            <a:r>
              <a:rPr lang="fr-FR" sz="2000" dirty="0" smtClean="0">
                <a:latin typeface="OpenDyslexic" pitchFamily="50" charset="0"/>
              </a:rPr>
              <a:t> l’eau du puits. 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eut</a:t>
            </a:r>
            <a:r>
              <a:rPr lang="fr-FR" sz="2000" dirty="0" smtClean="0">
                <a:latin typeface="OpenDyslexic" pitchFamily="50" charset="0"/>
              </a:rPr>
              <a:t> soif et il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prit</a:t>
            </a:r>
            <a:r>
              <a:rPr lang="fr-FR" sz="2000" dirty="0" smtClean="0">
                <a:latin typeface="OpenDyslexic" pitchFamily="50" charset="0"/>
              </a:rPr>
              <a:t> l’eau du puits.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eurent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soif et il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prirent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l’eau du puits.</a:t>
            </a:r>
          </a:p>
        </p:txBody>
      </p:sp>
    </p:spTree>
    <p:extLst>
      <p:ext uri="{BB962C8B-B14F-4D97-AF65-F5344CB8AC3E}">
        <p14:creationId xmlns:p14="http://schemas.microsoft.com/office/powerpoint/2010/main" val="4118062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208912" cy="95359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ce texte à l’</a:t>
            </a:r>
            <a:r>
              <a:rPr lang="fr-FR" sz="2000" b="1" dirty="0" smtClean="0">
                <a:latin typeface="OpenDyslexic" pitchFamily="50" charset="0"/>
              </a:rPr>
              <a:t>imparfait</a:t>
            </a:r>
            <a:r>
              <a:rPr lang="fr-FR" sz="2000" dirty="0" smtClean="0">
                <a:latin typeface="OpenDyslexic" pitchFamily="50" charset="0"/>
              </a:rPr>
              <a:t> de l’indicatif .Fais toutes les transformations nécessaires. 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8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516" y="1412776"/>
            <a:ext cx="8712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La chaleur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était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étouffante, humide et pesante. 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régnait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autour de nous un calme inquiétant. On </a:t>
            </a:r>
            <a:r>
              <a:rPr lang="fr-FR" sz="2000" dirty="0" smtClean="0">
                <a:latin typeface="OpenDyslexic" pitchFamily="50" charset="0"/>
              </a:rPr>
              <a:t>n’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entendait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que le bruit des rames du petit canot où </a:t>
            </a:r>
            <a:r>
              <a:rPr lang="fr-FR" sz="2000" dirty="0" err="1">
                <a:latin typeface="OpenDyslexic" pitchFamily="50" charset="0"/>
              </a:rPr>
              <a:t>Grand-Jean</a:t>
            </a:r>
            <a:r>
              <a:rPr lang="fr-FR" sz="2000" dirty="0">
                <a:latin typeface="OpenDyslexic" pitchFamily="50" charset="0"/>
              </a:rPr>
              <a:t> et moi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avions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pris place. Mon compagnon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semblait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nerveux, lui aussi. Pourtant, les pirates </a:t>
            </a:r>
            <a:r>
              <a:rPr lang="fr-FR" sz="2000" dirty="0" smtClean="0">
                <a:latin typeface="OpenDyslexic" pitchFamily="50" charset="0"/>
              </a:rPr>
              <a:t>n’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avaient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pas donné signe de vie depuis plusieurs jours. La traversée, quoique longue, </a:t>
            </a:r>
            <a:r>
              <a:rPr lang="fr-FR" sz="2000" dirty="0" smtClean="0">
                <a:latin typeface="OpenDyslexic" pitchFamily="50" charset="0"/>
              </a:rPr>
              <a:t>s’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était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passée sans encombre.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Ce profond silence nous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effrayait</a:t>
            </a:r>
            <a:r>
              <a:rPr lang="fr-FR" sz="2000" dirty="0" smtClean="0">
                <a:latin typeface="OpenDyslexic" pitchFamily="50" charset="0"/>
              </a:rPr>
              <a:t>. </a:t>
            </a:r>
            <a:r>
              <a:rPr lang="fr-FR" sz="2000" dirty="0">
                <a:latin typeface="OpenDyslexic" pitchFamily="50" charset="0"/>
              </a:rPr>
              <a:t>Nous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approchions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de terres inconnues où tout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semblait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mort. Le ciel d’un bleu profond et l’eau turquoise, le sable blond et les verts palmiers </a:t>
            </a:r>
            <a:r>
              <a:rPr lang="fr-FR" sz="2000" dirty="0" smtClean="0">
                <a:latin typeface="OpenDyslexic" pitchFamily="50" charset="0"/>
              </a:rPr>
              <a:t>n’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arrivait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pas à égayer le paysage de cette ile sinistre.</a:t>
            </a:r>
          </a:p>
        </p:txBody>
      </p:sp>
    </p:spTree>
    <p:extLst>
      <p:ext uri="{BB962C8B-B14F-4D97-AF65-F5344CB8AC3E}">
        <p14:creationId xmlns:p14="http://schemas.microsoft.com/office/powerpoint/2010/main" val="207001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10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0" y="188640"/>
            <a:ext cx="8424936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chaque phrase au </a:t>
            </a:r>
            <a:r>
              <a:rPr lang="fr-FR" sz="2000" b="1" dirty="0" smtClean="0">
                <a:latin typeface="OpenDyslexic" pitchFamily="50" charset="0"/>
              </a:rPr>
              <a:t>passé composé </a:t>
            </a:r>
            <a:r>
              <a:rPr lang="fr-FR" sz="2000" dirty="0" smtClean="0">
                <a:latin typeface="OpenDyslexic" pitchFamily="50" charset="0"/>
              </a:rPr>
              <a:t>en la mettant à  la personne demandée. Fais les transformations nécessaires.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1268760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Marie Curie </a:t>
            </a:r>
            <a:r>
              <a:rPr lang="fr-FR" sz="2000" b="1" dirty="0" smtClean="0">
                <a:latin typeface="OpenDyslexic" pitchFamily="50" charset="0"/>
              </a:rPr>
              <a:t>a travaillé </a:t>
            </a:r>
            <a:r>
              <a:rPr lang="fr-FR" sz="2000" dirty="0" smtClean="0">
                <a:latin typeface="OpenDyslexic" pitchFamily="50" charset="0"/>
              </a:rPr>
              <a:t>sur la radioactivité.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Pierre et Marie Curie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ont travaillé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Vous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avez travaillé</a:t>
            </a: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Ils </a:t>
            </a:r>
            <a:r>
              <a:rPr lang="fr-FR" sz="2000" b="1" dirty="0" smtClean="0">
                <a:latin typeface="OpenDyslexic" pitchFamily="50" charset="0"/>
              </a:rPr>
              <a:t>viennent</a:t>
            </a:r>
            <a:r>
              <a:rPr lang="fr-FR" sz="2000" dirty="0" smtClean="0">
                <a:latin typeface="OpenDyslexic" pitchFamily="50" charset="0"/>
              </a:rPr>
              <a:t> au cinéma.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Je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suis venu(e)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Tu </a:t>
            </a:r>
            <a:r>
              <a:rPr lang="fr-FR" sz="2000" dirty="0">
                <a:solidFill>
                  <a:srgbClr val="FF0000"/>
                </a:solidFill>
                <a:latin typeface="OpenDyslexic" pitchFamily="50" charset="0"/>
              </a:rPr>
              <a:t>es venu(e) </a:t>
            </a:r>
            <a:endParaRPr lang="fr-FR" sz="2000" dirty="0" smtClean="0">
              <a:solidFill>
                <a:srgbClr val="FF0000"/>
              </a:solidFill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Elles </a:t>
            </a:r>
            <a:r>
              <a:rPr lang="fr-FR" sz="2000" b="1" dirty="0" smtClean="0">
                <a:latin typeface="OpenDyslexic" pitchFamily="50" charset="0"/>
              </a:rPr>
              <a:t>racontent</a:t>
            </a:r>
            <a:r>
              <a:rPr lang="fr-FR" sz="2000" dirty="0" smtClean="0">
                <a:latin typeface="OpenDyslexic" pitchFamily="50" charset="0"/>
              </a:rPr>
              <a:t> leurs vacances à leurs amies.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Nous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avons raconté nos </a:t>
            </a:r>
            <a:r>
              <a:rPr lang="fr-FR" sz="2000" dirty="0" smtClean="0">
                <a:latin typeface="OpenDyslexic" pitchFamily="50" charset="0"/>
              </a:rPr>
              <a:t>vacances à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nos </a:t>
            </a:r>
            <a:r>
              <a:rPr lang="fr-FR" sz="2000" dirty="0" smtClean="0">
                <a:latin typeface="OpenDyslexic" pitchFamily="50" charset="0"/>
              </a:rPr>
              <a:t>amies.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ont </a:t>
            </a:r>
            <a:r>
              <a:rPr lang="fr-FR" sz="2000" dirty="0">
                <a:solidFill>
                  <a:srgbClr val="FF0000"/>
                </a:solidFill>
                <a:latin typeface="OpenDyslexic" pitchFamily="50" charset="0"/>
              </a:rPr>
              <a:t>raconté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leurs </a:t>
            </a:r>
            <a:r>
              <a:rPr lang="fr-FR" sz="2000" dirty="0">
                <a:latin typeface="OpenDyslexic" pitchFamily="50" charset="0"/>
              </a:rPr>
              <a:t>vacances à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leurs </a:t>
            </a:r>
            <a:r>
              <a:rPr lang="fr-FR" sz="2000" dirty="0">
                <a:latin typeface="OpenDyslexic" pitchFamily="50" charset="0"/>
              </a:rPr>
              <a:t>amies.</a:t>
            </a:r>
          </a:p>
        </p:txBody>
      </p:sp>
    </p:spTree>
    <p:extLst>
      <p:ext uri="{BB962C8B-B14F-4D97-AF65-F5344CB8AC3E}">
        <p14:creationId xmlns:p14="http://schemas.microsoft.com/office/powerpoint/2010/main" val="2141215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784976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ce texte au passé simple en remplaçant « le géant »     par « les géants ». Fais toutes les transformations nécessaires. 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19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556792"/>
            <a:ext cx="8605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Les géants firent </a:t>
            </a:r>
            <a:r>
              <a:rPr lang="fr-FR" sz="2000" dirty="0" smtClean="0">
                <a:latin typeface="OpenDyslexic" pitchFamily="50" charset="0"/>
              </a:rPr>
              <a:t>un pas en arrière et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posèrent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leur</a:t>
            </a:r>
            <a:r>
              <a:rPr lang="fr-FR" sz="2000" dirty="0" smtClean="0">
                <a:latin typeface="OpenDyslexic" pitchFamily="50" charset="0"/>
              </a:rPr>
              <a:t> valise sur le trottoir.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Ils se penchèrent</a:t>
            </a:r>
            <a:r>
              <a:rPr lang="fr-FR" sz="2000" dirty="0" smtClean="0">
                <a:latin typeface="OpenDyslexic" pitchFamily="50" charset="0"/>
              </a:rPr>
              <a:t>, l’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ouvrirent</a:t>
            </a:r>
            <a:r>
              <a:rPr lang="fr-FR" sz="2000" dirty="0" smtClean="0">
                <a:latin typeface="OpenDyslexic" pitchFamily="50" charset="0"/>
              </a:rPr>
              <a:t> et y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prirent</a:t>
            </a:r>
            <a:r>
              <a:rPr lang="fr-FR" sz="2000" dirty="0" smtClean="0">
                <a:latin typeface="OpenDyslexic" pitchFamily="50" charset="0"/>
              </a:rPr>
              <a:t> quelque chose qui ressemblait à un bocal.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Ils dévissèrent </a:t>
            </a:r>
            <a:r>
              <a:rPr lang="fr-FR" sz="2000" dirty="0" smtClean="0">
                <a:latin typeface="OpenDyslexic" pitchFamily="50" charset="0"/>
              </a:rPr>
              <a:t>le couvercle et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versèrent</a:t>
            </a:r>
            <a:r>
              <a:rPr lang="fr-FR" sz="2000" dirty="0" smtClean="0">
                <a:latin typeface="OpenDyslexic" pitchFamily="50" charset="0"/>
              </a:rPr>
              <a:t> le contenu du bocal dans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leur</a:t>
            </a:r>
            <a:r>
              <a:rPr lang="fr-FR" sz="2000" dirty="0" smtClean="0">
                <a:latin typeface="OpenDyslexic" pitchFamily="50" charset="0"/>
              </a:rPr>
              <a:t> longue trompette. Le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 géant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b="1" dirty="0" smtClean="0">
                <a:latin typeface="OpenDyslexic" pitchFamily="50" charset="0"/>
              </a:rPr>
              <a:t>se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redressèrent</a:t>
            </a:r>
            <a:r>
              <a:rPr lang="fr-FR" sz="2000" dirty="0" smtClean="0">
                <a:latin typeface="OpenDyslexic" pitchFamily="50" charset="0"/>
              </a:rPr>
              <a:t>, puis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glissèrent</a:t>
            </a:r>
            <a:r>
              <a:rPr lang="fr-FR" sz="2000" dirty="0" smtClean="0">
                <a:latin typeface="OpenDyslexic" pitchFamily="50" charset="0"/>
              </a:rPr>
              <a:t> le pavillon de la trompette par la fenêtre ouverte de la pièce où dormaient les enfants </a:t>
            </a:r>
            <a:r>
              <a:rPr lang="fr-FR" sz="2000" dirty="0" err="1" smtClean="0">
                <a:latin typeface="OpenDyslexic" pitchFamily="50" charset="0"/>
              </a:rPr>
              <a:t>Goochey</a:t>
            </a:r>
            <a:r>
              <a:rPr lang="fr-FR" sz="2000" dirty="0" smtClean="0">
                <a:latin typeface="OpenDyslexic" pitchFamily="50" charset="0"/>
              </a:rPr>
              <a:t>. Il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prirent </a:t>
            </a:r>
            <a:r>
              <a:rPr lang="fr-FR" sz="2000" dirty="0" smtClean="0">
                <a:latin typeface="OpenDyslexic" pitchFamily="50" charset="0"/>
              </a:rPr>
              <a:t>alors une profonde inspiration et </a:t>
            </a:r>
            <a:r>
              <a:rPr lang="fr-FR" sz="2000" dirty="0" err="1" smtClean="0">
                <a:latin typeface="OpenDyslexic" pitchFamily="50" charset="0"/>
              </a:rPr>
              <a:t>pshouff</a:t>
            </a:r>
            <a:r>
              <a:rPr lang="fr-FR" sz="2000" dirty="0" smtClean="0">
                <a:latin typeface="OpenDyslexic" pitchFamily="50" charset="0"/>
              </a:rPr>
              <a:t> ! </a:t>
            </a:r>
            <a:r>
              <a:rPr lang="fr-FR" sz="2000" dirty="0">
                <a:solidFill>
                  <a:srgbClr val="FF0000"/>
                </a:solidFill>
                <a:latin typeface="OpenDyslexic" pitchFamily="50" charset="0"/>
              </a:rPr>
              <a:t>i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ls soufflèrent </a:t>
            </a:r>
            <a:r>
              <a:rPr lang="fr-FR" sz="2000" dirty="0" smtClean="0">
                <a:latin typeface="OpenDyslexic" pitchFamily="50" charset="0"/>
              </a:rPr>
              <a:t>dans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leur</a:t>
            </a:r>
            <a:r>
              <a:rPr lang="fr-FR" sz="2000" dirty="0" smtClean="0">
                <a:latin typeface="OpenDyslexic" pitchFamily="50" charset="0"/>
              </a:rPr>
              <a:t> trompette.</a:t>
            </a:r>
            <a:endParaRPr lang="fr-FR" sz="2000" dirty="0">
              <a:latin typeface="OpenDyslexi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81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7920880" cy="9105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900" dirty="0" smtClean="0">
                <a:latin typeface="OpenDyslexic" pitchFamily="50" charset="0"/>
              </a:rPr>
              <a:t>Complète les tableaux en conjuguant les verbes donnés au </a:t>
            </a:r>
            <a:r>
              <a:rPr lang="fr-FR" sz="1900" b="1" dirty="0" smtClean="0">
                <a:latin typeface="OpenDyslexic" pitchFamily="50" charset="0"/>
              </a:rPr>
              <a:t>passé composé </a:t>
            </a:r>
            <a:r>
              <a:rPr lang="fr-FR" sz="1900" dirty="0" smtClean="0">
                <a:latin typeface="OpenDyslexic" pitchFamily="50" charset="0"/>
              </a:rPr>
              <a:t>de l’indicatif.</a:t>
            </a:r>
            <a:endParaRPr lang="fr-FR" sz="19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9</a:t>
            </a:r>
            <a:endParaRPr lang="fr-FR" sz="2400" dirty="0">
              <a:latin typeface="Fette Mikado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063894"/>
              </p:ext>
            </p:extLst>
          </p:nvPr>
        </p:nvGraphicFramePr>
        <p:xfrm>
          <a:off x="251520" y="1268760"/>
          <a:ext cx="4176464" cy="307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Aller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suis</a:t>
                      </a:r>
                      <a:r>
                        <a:rPr lang="fr-FR" sz="1800" baseline="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 allé(e)</a:t>
                      </a:r>
                      <a:endParaRPr lang="fr-FR" sz="1800" dirty="0" smtClean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es allé(e)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est </a:t>
                      </a:r>
                      <a:r>
                        <a:rPr lang="fr-FR" sz="2000" baseline="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allé(e)</a:t>
                      </a:r>
                      <a:endParaRPr lang="fr-FR" sz="2000" dirty="0" smtClean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sommes </a:t>
                      </a:r>
                      <a:r>
                        <a:rPr lang="fr-FR" sz="2000" baseline="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allé(e)s</a:t>
                      </a:r>
                      <a:endParaRPr lang="fr-FR" sz="2000" dirty="0" smtClean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êtes</a:t>
                      </a:r>
                      <a:r>
                        <a:rPr lang="fr-FR" sz="1900" baseline="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 </a:t>
                      </a:r>
                      <a:r>
                        <a:rPr lang="fr-FR" sz="2000" baseline="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allé(e)s</a:t>
                      </a:r>
                      <a:endParaRPr lang="fr-FR" sz="2000" dirty="0" smtClean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sont </a:t>
                      </a:r>
                      <a:r>
                        <a:rPr lang="fr-FR" sz="1800" baseline="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allé(e)s</a:t>
                      </a:r>
                      <a:endParaRPr lang="fr-FR" sz="1800" dirty="0" smtClean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  <a:p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25502"/>
              </p:ext>
            </p:extLst>
          </p:nvPr>
        </p:nvGraphicFramePr>
        <p:xfrm>
          <a:off x="251520" y="4077072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Réussir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j’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ai réussi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as réussi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 réussi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avons réussi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avez réussi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ont réussi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90664"/>
              </p:ext>
            </p:extLst>
          </p:nvPr>
        </p:nvGraphicFramePr>
        <p:xfrm>
          <a:off x="4644008" y="1284536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     Voir  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j’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ai vu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as vu 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 vu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avons vu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avez vu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ont vu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899003"/>
              </p:ext>
            </p:extLst>
          </p:nvPr>
        </p:nvGraphicFramePr>
        <p:xfrm>
          <a:off x="4580317" y="4077072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Partir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suis parti(e)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es parti(e)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est parti(e)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sommes parti(e)s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êtes parti(e)s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sont parti(e)s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485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208912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ce texte le mettant </a:t>
            </a:r>
            <a:r>
              <a:rPr lang="fr-FR" sz="2000" b="1" dirty="0" smtClean="0">
                <a:latin typeface="OpenDyslexic" pitchFamily="50" charset="0"/>
              </a:rPr>
              <a:t>au passé simple </a:t>
            </a:r>
            <a:r>
              <a:rPr lang="fr-FR" sz="2000" dirty="0" smtClean="0">
                <a:latin typeface="OpenDyslexic" pitchFamily="50" charset="0"/>
              </a:rPr>
              <a:t>de l’indicatif. Fais toutes les transformations nécessaires. 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20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8902" y="1484784"/>
            <a:ext cx="86135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En 1870, Napoléon III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déclara</a:t>
            </a:r>
            <a:r>
              <a:rPr lang="fr-FR" sz="2000" dirty="0" smtClean="0">
                <a:latin typeface="OpenDyslexic" pitchFamily="50" charset="0"/>
              </a:rPr>
              <a:t> la guerre à la Prusse et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perdit</a:t>
            </a:r>
            <a:r>
              <a:rPr lang="fr-FR" sz="2000" dirty="0" smtClean="0">
                <a:latin typeface="OpenDyslexic" pitchFamily="50" charset="0"/>
              </a:rPr>
              <a:t> la bataille.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Ce fut </a:t>
            </a:r>
            <a:r>
              <a:rPr lang="fr-FR" sz="2000" dirty="0" smtClean="0">
                <a:latin typeface="OpenDyslexic" pitchFamily="50" charset="0"/>
              </a:rPr>
              <a:t>la chute du Second Empire. Les parisiens n’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acceptèrent</a:t>
            </a:r>
            <a:r>
              <a:rPr lang="fr-FR" sz="2000" dirty="0" smtClean="0">
                <a:latin typeface="OpenDyslexic" pitchFamily="50" charset="0"/>
              </a:rPr>
              <a:t> pas la défaite, ils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se soulevèrent </a:t>
            </a:r>
            <a:r>
              <a:rPr lang="fr-FR" sz="2000" dirty="0" smtClean="0">
                <a:latin typeface="OpenDyslexic" pitchFamily="50" charset="0"/>
              </a:rPr>
              <a:t>contre l’Assemblée en place et </a:t>
            </a:r>
            <a:r>
              <a:rPr lang="fr-FR" sz="2000" b="1" dirty="0" err="1" smtClean="0">
                <a:solidFill>
                  <a:srgbClr val="FF0000"/>
                </a:solidFill>
                <a:latin typeface="OpenDyslexic" pitchFamily="50" charset="0"/>
              </a:rPr>
              <a:t>élirent</a:t>
            </a:r>
            <a:r>
              <a:rPr lang="fr-FR" sz="2000" dirty="0" smtClean="0">
                <a:latin typeface="OpenDyslexic" pitchFamily="50" charset="0"/>
              </a:rPr>
              <a:t> leur propre assemblée, la Commune de Paris. </a:t>
            </a:r>
            <a:endParaRPr lang="fr-FR" sz="2000" dirty="0">
              <a:latin typeface="OpenDyslexi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3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73"/>
          <a:stretch/>
        </p:blipFill>
        <p:spPr>
          <a:xfrm>
            <a:off x="7164288" y="188640"/>
            <a:ext cx="1748629" cy="1116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51520" y="188640"/>
            <a:ext cx="7920880" cy="49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Suivi des fiches : </a:t>
            </a:r>
            <a:endParaRPr lang="fr-FR" sz="2000" dirty="0">
              <a:latin typeface="OpenDyslexic" pitchFamily="50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4457"/>
              </p:ext>
            </p:extLst>
          </p:nvPr>
        </p:nvGraphicFramePr>
        <p:xfrm>
          <a:off x="179512" y="1268760"/>
          <a:ext cx="4231568" cy="506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170496"/>
                <a:gridCol w="1170496"/>
                <a:gridCol w="1170496"/>
              </a:tblGrid>
              <a:tr h="494880">
                <a:tc>
                  <a:txBody>
                    <a:bodyPr/>
                    <a:lstStyle/>
                    <a:p>
                      <a:pPr algn="ctr"/>
                      <a:r>
                        <a:rPr lang="fr-FR" sz="2100" b="0" dirty="0" smtClean="0">
                          <a:latin typeface="Fette Mikado" pitchFamily="2" charset="0"/>
                        </a:rPr>
                        <a:t>Fiche : </a:t>
                      </a:r>
                      <a:endParaRPr lang="fr-FR" sz="21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b="0" dirty="0" smtClean="0">
                          <a:latin typeface="Fette Mikado" pitchFamily="2" charset="0"/>
                        </a:rPr>
                        <a:t>Terminée</a:t>
                      </a:r>
                      <a:r>
                        <a:rPr lang="fr-FR" sz="2100" b="0" baseline="0" dirty="0" smtClean="0">
                          <a:latin typeface="Fette Mikado" pitchFamily="2" charset="0"/>
                        </a:rPr>
                        <a:t> : </a:t>
                      </a:r>
                      <a:endParaRPr lang="fr-FR" sz="21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b="0" dirty="0" smtClean="0">
                          <a:latin typeface="Fette Mikado" pitchFamily="2" charset="0"/>
                        </a:rPr>
                        <a:t>À</a:t>
                      </a:r>
                      <a:r>
                        <a:rPr lang="fr-FR" sz="2100" b="0" baseline="0" dirty="0" smtClean="0">
                          <a:latin typeface="Fette Mikado" pitchFamily="2" charset="0"/>
                        </a:rPr>
                        <a:t> corriger : </a:t>
                      </a:r>
                      <a:endParaRPr lang="fr-FR" sz="21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b="0" dirty="0" smtClean="0">
                          <a:latin typeface="Fette Mikado" pitchFamily="2" charset="0"/>
                        </a:rPr>
                        <a:t>Validée : </a:t>
                      </a:r>
                      <a:endParaRPr lang="fr-FR" sz="21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2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3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4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5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6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7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8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9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10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13948"/>
              </p:ext>
            </p:extLst>
          </p:nvPr>
        </p:nvGraphicFramePr>
        <p:xfrm>
          <a:off x="4716016" y="1268760"/>
          <a:ext cx="4231568" cy="506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170496"/>
                <a:gridCol w="1170496"/>
                <a:gridCol w="1170496"/>
              </a:tblGrid>
              <a:tr h="494880">
                <a:tc>
                  <a:txBody>
                    <a:bodyPr/>
                    <a:lstStyle/>
                    <a:p>
                      <a:pPr algn="ctr"/>
                      <a:r>
                        <a:rPr lang="fr-FR" sz="2100" b="0" dirty="0" smtClean="0">
                          <a:latin typeface="Fette Mikado" pitchFamily="2" charset="0"/>
                        </a:rPr>
                        <a:t>Fiche : </a:t>
                      </a:r>
                      <a:endParaRPr lang="fr-FR" sz="21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b="0" dirty="0" smtClean="0">
                          <a:latin typeface="Fette Mikado" pitchFamily="2" charset="0"/>
                        </a:rPr>
                        <a:t>Terminée</a:t>
                      </a:r>
                      <a:r>
                        <a:rPr lang="fr-FR" sz="2100" b="0" baseline="0" dirty="0" smtClean="0">
                          <a:latin typeface="Fette Mikado" pitchFamily="2" charset="0"/>
                        </a:rPr>
                        <a:t> : </a:t>
                      </a:r>
                      <a:endParaRPr lang="fr-FR" sz="21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b="0" dirty="0" smtClean="0">
                          <a:latin typeface="Fette Mikado" pitchFamily="2" charset="0"/>
                        </a:rPr>
                        <a:t>À</a:t>
                      </a:r>
                      <a:r>
                        <a:rPr lang="fr-FR" sz="2100" b="0" baseline="0" dirty="0" smtClean="0">
                          <a:latin typeface="Fette Mikado" pitchFamily="2" charset="0"/>
                        </a:rPr>
                        <a:t> corriger : </a:t>
                      </a:r>
                      <a:endParaRPr lang="fr-FR" sz="21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b="0" dirty="0" smtClean="0">
                          <a:latin typeface="Fette Mikado" pitchFamily="2" charset="0"/>
                        </a:rPr>
                        <a:t>Validée : </a:t>
                      </a:r>
                      <a:endParaRPr lang="fr-FR" sz="21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11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12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13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14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15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16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17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18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19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989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Fette Mikado" pitchFamily="2" charset="0"/>
                        </a:rPr>
                        <a:t>20</a:t>
                      </a:r>
                      <a:endParaRPr lang="fr-FR" sz="2400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Fette Mikado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75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7920880" cy="141525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Réécris ce texte en remplaçant «il a sauté» par              «tu as sauté» et fais toutes les transformations nécessaires.</a:t>
            </a: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11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844824"/>
            <a:ext cx="86409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Tu as sauté</a:t>
            </a:r>
            <a:r>
              <a:rPr lang="fr-FR" sz="2000" dirty="0" smtClean="0">
                <a:latin typeface="OpenDyslexic" pitchFamily="50" charset="0"/>
              </a:rPr>
              <a:t>, </a:t>
            </a:r>
            <a:r>
              <a:rPr lang="fr-FR" sz="2000" dirty="0">
                <a:latin typeface="OpenDyslexic" pitchFamily="50" charset="0"/>
              </a:rPr>
              <a:t>plus haut que jamais.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Tu as saisi </a:t>
            </a:r>
            <a:r>
              <a:rPr lang="fr-FR" sz="2000" dirty="0" smtClean="0">
                <a:latin typeface="OpenDyslexic" pitchFamily="50" charset="0"/>
              </a:rPr>
              <a:t>le </a:t>
            </a:r>
            <a:r>
              <a:rPr lang="fr-FR" sz="2000" dirty="0">
                <a:latin typeface="OpenDyslexic" pitchFamily="50" charset="0"/>
              </a:rPr>
              <a:t>ballon,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t’es retourné </a:t>
            </a:r>
            <a:r>
              <a:rPr lang="fr-FR" sz="2000" dirty="0" smtClean="0">
                <a:latin typeface="OpenDyslexic" pitchFamily="50" charset="0"/>
              </a:rPr>
              <a:t>mais n’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as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pas </a:t>
            </a:r>
            <a:r>
              <a:rPr lang="fr-FR" sz="2000" dirty="0">
                <a:solidFill>
                  <a:srgbClr val="FF0000"/>
                </a:solidFill>
                <a:latin typeface="OpenDyslexic" pitchFamily="50" charset="0"/>
              </a:rPr>
              <a:t>vu</a:t>
            </a:r>
            <a:r>
              <a:rPr lang="fr-FR" sz="2000" dirty="0">
                <a:latin typeface="OpenDyslexic" pitchFamily="50" charset="0"/>
              </a:rPr>
              <a:t> les partenaires. Alors,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tu as couru</a:t>
            </a:r>
            <a:r>
              <a:rPr lang="fr-FR" sz="2000" dirty="0" smtClean="0">
                <a:latin typeface="OpenDyslexic" pitchFamily="50" charset="0"/>
              </a:rPr>
              <a:t>,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tu as percuté </a:t>
            </a:r>
            <a:r>
              <a:rPr lang="fr-FR" sz="2000" dirty="0" smtClean="0">
                <a:latin typeface="OpenDyslexic" pitchFamily="50" charset="0"/>
              </a:rPr>
              <a:t>un </a:t>
            </a:r>
            <a:r>
              <a:rPr lang="fr-FR" sz="2000" dirty="0">
                <a:latin typeface="OpenDyslexic" pitchFamily="50" charset="0"/>
              </a:rPr>
              <a:t>premier adversaire,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tu as résisté </a:t>
            </a:r>
            <a:r>
              <a:rPr lang="fr-FR" sz="2000" dirty="0" smtClean="0">
                <a:latin typeface="OpenDyslexic" pitchFamily="50" charset="0"/>
              </a:rPr>
              <a:t>à </a:t>
            </a:r>
            <a:r>
              <a:rPr lang="fr-FR" sz="2000" dirty="0">
                <a:latin typeface="OpenDyslexic" pitchFamily="50" charset="0"/>
              </a:rPr>
              <a:t>celui qui tentait de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</a:t>
            </a:r>
            <a:r>
              <a:rPr lang="fr-FR" sz="2000" dirty="0" smtClean="0">
                <a:latin typeface="OpenDyslexic" pitchFamily="50" charset="0"/>
              </a:rPr>
              <a:t>’attraper</a:t>
            </a:r>
            <a:r>
              <a:rPr lang="fr-FR" sz="2000" dirty="0">
                <a:latin typeface="OpenDyslexic" pitchFamily="50" charset="0"/>
              </a:rPr>
              <a:t>…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Tu as plongé </a:t>
            </a:r>
            <a:r>
              <a:rPr lang="fr-FR" sz="2000" dirty="0" smtClean="0">
                <a:latin typeface="OpenDyslexic" pitchFamily="50" charset="0"/>
              </a:rPr>
              <a:t>dans </a:t>
            </a:r>
            <a:r>
              <a:rPr lang="fr-FR" sz="2000" dirty="0">
                <a:latin typeface="OpenDyslexic" pitchFamily="50" charset="0"/>
              </a:rPr>
              <a:t>l’en-but !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Tu as marqué </a:t>
            </a:r>
            <a:r>
              <a:rPr lang="fr-FR" sz="2000" dirty="0" smtClean="0">
                <a:latin typeface="OpenDyslexic" pitchFamily="50" charset="0"/>
              </a:rPr>
              <a:t>un </a:t>
            </a:r>
            <a:r>
              <a:rPr lang="fr-FR" sz="2000" dirty="0">
                <a:latin typeface="OpenDyslexic" pitchFamily="50" charset="0"/>
              </a:rPr>
              <a:t>essai ! Le premier de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ta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vie !</a:t>
            </a:r>
          </a:p>
        </p:txBody>
      </p:sp>
    </p:spTree>
    <p:extLst>
      <p:ext uri="{BB962C8B-B14F-4D97-AF65-F5344CB8AC3E}">
        <p14:creationId xmlns:p14="http://schemas.microsoft.com/office/powerpoint/2010/main" val="139991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88640"/>
            <a:ext cx="7920880" cy="9105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900" dirty="0" smtClean="0">
                <a:latin typeface="OpenDyslexic" pitchFamily="50" charset="0"/>
              </a:rPr>
              <a:t>Complète les tableaux en conjuguant les verbes donnés au présent.</a:t>
            </a:r>
            <a:endParaRPr lang="fr-FR" sz="1900" dirty="0">
              <a:latin typeface="OpenDyslexic" pitchFamily="50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719672"/>
              </p:ext>
            </p:extLst>
          </p:nvPr>
        </p:nvGraphicFramePr>
        <p:xfrm>
          <a:off x="251520" y="1268760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Siffler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siffle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siffles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siffle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sifflons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sifflez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sifflent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711361"/>
              </p:ext>
            </p:extLst>
          </p:nvPr>
        </p:nvGraphicFramePr>
        <p:xfrm>
          <a:off x="251520" y="3948832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Partir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pars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pars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part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partons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partez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partent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48948"/>
              </p:ext>
            </p:extLst>
          </p:nvPr>
        </p:nvGraphicFramePr>
        <p:xfrm>
          <a:off x="4644008" y="1284536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Obéir 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j’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obéis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obéis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obéit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obéissons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obéissez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obéissent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21301"/>
              </p:ext>
            </p:extLst>
          </p:nvPr>
        </p:nvGraphicFramePr>
        <p:xfrm>
          <a:off x="4644008" y="3964608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Vouloir 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veux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veux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veut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voulons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voulez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veulent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04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12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88640"/>
            <a:ext cx="7920880" cy="95359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Réécris ce texte </a:t>
            </a:r>
            <a:r>
              <a:rPr lang="fr-FR" sz="2000" dirty="0" smtClean="0">
                <a:latin typeface="OpenDyslexic" pitchFamily="50" charset="0"/>
              </a:rPr>
              <a:t>au </a:t>
            </a:r>
            <a:r>
              <a:rPr lang="fr-FR" sz="2000" u="sng" dirty="0" smtClean="0">
                <a:latin typeface="OpenDyslexic" pitchFamily="50" charset="0"/>
              </a:rPr>
              <a:t>passé </a:t>
            </a:r>
            <a:r>
              <a:rPr lang="fr-FR" sz="2000" u="sng" dirty="0">
                <a:latin typeface="OpenDyslexic" pitchFamily="50" charset="0"/>
              </a:rPr>
              <a:t>composé </a:t>
            </a:r>
            <a:r>
              <a:rPr lang="fr-FR" sz="2000" dirty="0">
                <a:latin typeface="OpenDyslexic" pitchFamily="50" charset="0"/>
              </a:rPr>
              <a:t>et fais toutes les transformations nécessaires</a:t>
            </a:r>
            <a:r>
              <a:rPr lang="fr-FR" sz="2000" b="1" dirty="0">
                <a:latin typeface="OpenDyslexic" pitchFamily="50" charset="0"/>
              </a:rPr>
              <a:t>.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1376142"/>
            <a:ext cx="8640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Un homme de 31 </a:t>
            </a:r>
            <a:r>
              <a:rPr lang="fr-FR" sz="2000" dirty="0" smtClean="0">
                <a:latin typeface="OpenDyslexic" pitchFamily="50" charset="0"/>
              </a:rPr>
              <a:t>ans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eu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la vie sauve après avoir chuté du 9e étage d'un immeuble de la banlieue de Paris. Puis 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réussi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à regagner son domicile au volant de son véhicule.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Le miraculé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voulu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rendre visite à une amie. 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sonné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plusieurs fois à la porte: personne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n’a répondu</a:t>
            </a:r>
            <a:r>
              <a:rPr lang="fr-FR" sz="2000" dirty="0" smtClean="0">
                <a:latin typeface="OpenDyslexic" pitchFamily="50" charset="0"/>
              </a:rPr>
              <a:t>. </a:t>
            </a:r>
            <a:r>
              <a:rPr lang="fr-FR" sz="2000" dirty="0">
                <a:latin typeface="OpenDyslexic" pitchFamily="50" charset="0"/>
              </a:rPr>
              <a:t>Passant par le toit, 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décidé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alors d'entrer par le balcon. Alors qu'il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s’est trouvé </a:t>
            </a:r>
            <a:r>
              <a:rPr lang="fr-FR" sz="2000" dirty="0" smtClean="0">
                <a:latin typeface="OpenDyslexic" pitchFamily="50" charset="0"/>
              </a:rPr>
              <a:t>sur </a:t>
            </a:r>
            <a:r>
              <a:rPr lang="fr-FR" sz="2000" dirty="0">
                <a:latin typeface="OpenDyslexic" pitchFamily="50" charset="0"/>
              </a:rPr>
              <a:t>le bord, l'homme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perdu 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l'équilibre et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fait </a:t>
            </a:r>
            <a:r>
              <a:rPr lang="fr-FR" sz="2000" dirty="0" smtClean="0">
                <a:latin typeface="OpenDyslexic" pitchFamily="50" charset="0"/>
              </a:rPr>
              <a:t>une </a:t>
            </a:r>
            <a:r>
              <a:rPr lang="fr-FR" sz="2000" dirty="0">
                <a:latin typeface="OpenDyslexic" pitchFamily="50" charset="0"/>
              </a:rPr>
              <a:t>chute de 30 m, freinée par un arbre.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atterri 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sur une pelouse. L'homme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s’est relevé </a:t>
            </a:r>
            <a:r>
              <a:rPr lang="fr-FR" sz="2000" dirty="0" smtClean="0">
                <a:latin typeface="OpenDyslexic" pitchFamily="50" charset="0"/>
              </a:rPr>
              <a:t>alors</a:t>
            </a:r>
            <a:r>
              <a:rPr lang="fr-FR" sz="2000" dirty="0">
                <a:latin typeface="OpenDyslexic" pitchFamily="50" charset="0"/>
              </a:rPr>
              <a:t>,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récupéré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sa voiture et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est rentré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chez sa mère. A la porte, 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s’est écroulé</a:t>
            </a:r>
            <a:r>
              <a:rPr lang="fr-FR" sz="2000" dirty="0" smtClean="0">
                <a:latin typeface="OpenDyslexic" pitchFamily="50" charset="0"/>
              </a:rPr>
              <a:t>. </a:t>
            </a:r>
            <a:r>
              <a:rPr lang="fr-FR" sz="2000" dirty="0">
                <a:latin typeface="OpenDyslexic" pitchFamily="50" charset="0"/>
              </a:rPr>
              <a:t>Il </a:t>
            </a:r>
            <a:r>
              <a:rPr lang="fr-FR" sz="2000" b="1" dirty="0" smtClean="0">
                <a:solidFill>
                  <a:srgbClr val="FF0000"/>
                </a:solidFill>
                <a:latin typeface="OpenDyslexic" pitchFamily="50" charset="0"/>
              </a:rPr>
              <a:t>a été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transporté dans le coma à l'hôpital.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586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352928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Réécris chaque phrase en la mettant </a:t>
            </a:r>
            <a:r>
              <a:rPr lang="fr-FR" sz="2000" b="1" dirty="0" smtClean="0">
                <a:latin typeface="OpenDyslexic" pitchFamily="50" charset="0"/>
              </a:rPr>
              <a:t>au présent </a:t>
            </a:r>
            <a:r>
              <a:rPr lang="fr-FR" sz="2000" dirty="0" smtClean="0">
                <a:latin typeface="OpenDyslexic" pitchFamily="50" charset="0"/>
              </a:rPr>
              <a:t>et  à la personne demandée. Fais les transformations nécessaires. </a:t>
            </a:r>
            <a:endParaRPr lang="fr-FR" sz="2000" dirty="0">
              <a:latin typeface="OpenDyslexic" pitchFamily="50" charset="0"/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2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268760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Nous ne </a:t>
            </a:r>
            <a:r>
              <a:rPr lang="fr-FR" sz="2000" b="1" dirty="0" smtClean="0">
                <a:latin typeface="OpenDyslexic" pitchFamily="50" charset="0"/>
              </a:rPr>
              <a:t>nous levons</a:t>
            </a:r>
            <a:r>
              <a:rPr lang="fr-FR" sz="2000" dirty="0" smtClean="0">
                <a:latin typeface="OpenDyslexic" pitchFamily="50" charset="0"/>
              </a:rPr>
              <a:t> jamais avant 8h.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Tu ne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te lèves </a:t>
            </a:r>
            <a:r>
              <a:rPr lang="fr-FR" sz="2000" dirty="0" smtClean="0">
                <a:latin typeface="OpenDyslexic" pitchFamily="50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Je ne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me lève </a:t>
            </a:r>
            <a:r>
              <a:rPr lang="fr-FR" sz="2000" dirty="0" smtClean="0">
                <a:latin typeface="OpenDyslexic" pitchFamily="50" charset="0"/>
              </a:rPr>
              <a:t>…</a:t>
            </a: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Ils </a:t>
            </a:r>
            <a:r>
              <a:rPr lang="fr-FR" sz="2000" b="1" dirty="0" smtClean="0">
                <a:latin typeface="OpenDyslexic" pitchFamily="50" charset="0"/>
              </a:rPr>
              <a:t>prennent</a:t>
            </a:r>
            <a:r>
              <a:rPr lang="fr-FR" sz="2000" dirty="0" smtClean="0">
                <a:latin typeface="OpenDyslexic" pitchFamily="50" charset="0"/>
              </a:rPr>
              <a:t> leur repas et </a:t>
            </a:r>
            <a:r>
              <a:rPr lang="fr-FR" sz="2000" b="1" dirty="0" smtClean="0">
                <a:latin typeface="OpenDyslexic" pitchFamily="50" charset="0"/>
              </a:rPr>
              <a:t>se rendent </a:t>
            </a:r>
            <a:r>
              <a:rPr lang="fr-FR" sz="2000" dirty="0" smtClean="0">
                <a:latin typeface="OpenDyslexic" pitchFamily="50" charset="0"/>
              </a:rPr>
              <a:t>à la mairie. 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Elle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prend son </a:t>
            </a:r>
            <a:r>
              <a:rPr lang="fr-FR" sz="2000" dirty="0" smtClean="0">
                <a:latin typeface="OpenDyslexic" pitchFamily="50" charset="0"/>
              </a:rPr>
              <a:t>repas et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se rend </a:t>
            </a:r>
            <a:r>
              <a:rPr lang="fr-FR" sz="2000" dirty="0" smtClean="0">
                <a:latin typeface="OpenDyslexic" pitchFamily="50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Vous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prenez votre </a:t>
            </a:r>
            <a:r>
              <a:rPr lang="fr-FR" sz="2000" dirty="0">
                <a:latin typeface="OpenDyslexic" pitchFamily="50" charset="0"/>
              </a:rPr>
              <a:t>repas et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vous rendez </a:t>
            </a:r>
            <a:r>
              <a:rPr lang="fr-FR" sz="2000" dirty="0">
                <a:latin typeface="OpenDyslexic" pitchFamily="50" charset="0"/>
              </a:rPr>
              <a:t>…</a:t>
            </a: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J’</a:t>
            </a:r>
            <a:r>
              <a:rPr lang="fr-FR" sz="2000" b="1" dirty="0" smtClean="0">
                <a:latin typeface="OpenDyslexic" pitchFamily="50" charset="0"/>
              </a:rPr>
              <a:t>ai rempli </a:t>
            </a:r>
            <a:r>
              <a:rPr lang="fr-FR" sz="2000" dirty="0" smtClean="0">
                <a:latin typeface="OpenDyslexic" pitchFamily="50" charset="0"/>
              </a:rPr>
              <a:t>d’eau ce bocal et je l’</a:t>
            </a:r>
            <a:r>
              <a:rPr lang="fr-FR" sz="2000" b="1" dirty="0" smtClean="0">
                <a:latin typeface="OpenDyslexic" pitchFamily="50" charset="0"/>
              </a:rPr>
              <a:t>ai vidé </a:t>
            </a:r>
            <a:r>
              <a:rPr lang="fr-FR" sz="2000" dirty="0" smtClean="0">
                <a:latin typeface="OpenDyslexic" pitchFamily="50" charset="0"/>
              </a:rPr>
              <a:t>dans la cour.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Nous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avons rempli </a:t>
            </a:r>
            <a:r>
              <a:rPr lang="fr-FR" sz="2000" dirty="0" smtClean="0">
                <a:latin typeface="OpenDyslexic" pitchFamily="50" charset="0"/>
              </a:rPr>
              <a:t>ce bocal et nous l’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avons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vidé</a:t>
            </a:r>
            <a:r>
              <a:rPr lang="fr-FR" sz="2000" dirty="0" smtClean="0">
                <a:latin typeface="OpenDyslexic" pitchFamily="50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OpenDyslexic" pitchFamily="50" charset="0"/>
              </a:rPr>
              <a:t>Ils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ont </a:t>
            </a:r>
            <a:r>
              <a:rPr lang="fr-FR" sz="2000" dirty="0">
                <a:solidFill>
                  <a:srgbClr val="FF0000"/>
                </a:solidFill>
                <a:latin typeface="OpenDyslexic" pitchFamily="50" charset="0"/>
              </a:rPr>
              <a:t>rempli </a:t>
            </a:r>
            <a:r>
              <a:rPr lang="fr-FR" sz="2000" dirty="0">
                <a:latin typeface="OpenDyslexic" pitchFamily="50" charset="0"/>
              </a:rPr>
              <a:t>ce bocal et </a:t>
            </a:r>
            <a:r>
              <a:rPr lang="fr-FR" sz="2000" dirty="0" smtClean="0">
                <a:latin typeface="OpenDyslexic" pitchFamily="50" charset="0"/>
              </a:rPr>
              <a:t>ils l’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ont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solidFill>
                  <a:srgbClr val="FF0000"/>
                </a:solidFill>
                <a:latin typeface="OpenDyslexic" pitchFamily="50" charset="0"/>
              </a:rPr>
              <a:t>vidé</a:t>
            </a:r>
            <a:r>
              <a:rPr lang="fr-FR" sz="2000" dirty="0">
                <a:latin typeface="OpenDyslexic" pitchFamily="50" charset="0"/>
              </a:rPr>
              <a:t>…</a:t>
            </a:r>
          </a:p>
          <a:p>
            <a:pPr>
              <a:lnSpc>
                <a:spcPct val="150000"/>
              </a:lnSpc>
            </a:pPr>
            <a:endParaRPr lang="fr-FR" sz="2000" dirty="0">
              <a:latin typeface="OpenDyslexi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7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13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88640"/>
            <a:ext cx="7920880" cy="9105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900" dirty="0" smtClean="0">
                <a:latin typeface="OpenDyslexic" pitchFamily="50" charset="0"/>
              </a:rPr>
              <a:t>Complète les tableaux en conjuguant les verbes donnés au futur.</a:t>
            </a:r>
            <a:endParaRPr lang="fr-FR" sz="1900" dirty="0">
              <a:latin typeface="OpenDyslexic" pitchFamily="50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138185"/>
              </p:ext>
            </p:extLst>
          </p:nvPr>
        </p:nvGraphicFramePr>
        <p:xfrm>
          <a:off x="251520" y="1268760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Nager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nagerai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nageras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nagera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nagerons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nagerez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nageront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600930"/>
              </p:ext>
            </p:extLst>
          </p:nvPr>
        </p:nvGraphicFramePr>
        <p:xfrm>
          <a:off x="251520" y="3948832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Aller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j’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irai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iras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ira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irons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irez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iront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536841"/>
              </p:ext>
            </p:extLst>
          </p:nvPr>
        </p:nvGraphicFramePr>
        <p:xfrm>
          <a:off x="4644008" y="1284536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Avoir 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j’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aurai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auras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aura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aurons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aurez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auront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913856"/>
              </p:ext>
            </p:extLst>
          </p:nvPr>
        </p:nvGraphicFramePr>
        <p:xfrm>
          <a:off x="4644008" y="3964608"/>
          <a:ext cx="4176464" cy="268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80320"/>
              </a:tblGrid>
              <a:tr h="3828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0" dirty="0" smtClean="0">
                          <a:latin typeface="OpenDyslexic" pitchFamily="50" charset="0"/>
                        </a:rPr>
                        <a:t>Voir  </a:t>
                      </a:r>
                      <a:endParaRPr lang="fr-FR" sz="1900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je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verrai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tu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verras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Il/elle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verra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nous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verrons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vous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verrez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67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latin typeface="OpenDyslexic" pitchFamily="50" charset="0"/>
                        </a:rPr>
                        <a:t>Ils/elles</a:t>
                      </a:r>
                      <a:endParaRPr lang="fr-FR" sz="19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verront</a:t>
                      </a:r>
                      <a:endParaRPr lang="fr-FR" sz="19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65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792088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Réécris ce texte au </a:t>
            </a:r>
            <a:r>
              <a:rPr lang="fr-FR" sz="2000" b="1" dirty="0">
                <a:latin typeface="OpenDyslexic" pitchFamily="50" charset="0"/>
              </a:rPr>
              <a:t>présent de l'indicatif </a:t>
            </a:r>
            <a:r>
              <a:rPr lang="fr-FR" sz="2000" dirty="0">
                <a:latin typeface="OpenDyslexic" pitchFamily="50" charset="0"/>
              </a:rPr>
              <a:t>et fais toutes     les transformations nécessaires</a:t>
            </a:r>
            <a:r>
              <a:rPr lang="fr-FR" sz="2000" dirty="0"/>
              <a:t>.</a:t>
            </a: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388424" y="116632"/>
            <a:ext cx="540000" cy="5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Fette Mikado" pitchFamily="2" charset="0"/>
              </a:rPr>
              <a:t>3</a:t>
            </a:r>
            <a:endParaRPr lang="fr-FR" sz="2400" dirty="0">
              <a:latin typeface="Fette Mikado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988840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OpenDyslexic" pitchFamily="50" charset="0"/>
              </a:rPr>
              <a:t>Alors le Petit Poucet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s'approche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de la cheminée et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regarde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dans le chaudron; mais il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avance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trop le cou en se penchant sur la marmite, et la vapeur qui montait du bouillon </a:t>
            </a:r>
            <a:r>
              <a:rPr lang="fr-FR" sz="2000" dirty="0" smtClean="0">
                <a:latin typeface="OpenDyslexic" pitchFamily="50" charset="0"/>
              </a:rPr>
              <a:t>l'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enlève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et </a:t>
            </a:r>
            <a:r>
              <a:rPr lang="fr-FR" sz="2000" dirty="0" smtClean="0">
                <a:latin typeface="OpenDyslexic" pitchFamily="50" charset="0"/>
              </a:rPr>
              <a:t>l'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emport</a:t>
            </a:r>
            <a:r>
              <a:rPr lang="fr-FR" sz="2000" dirty="0" smtClean="0">
                <a:latin typeface="OpenDyslexic" pitchFamily="50" charset="0"/>
              </a:rPr>
              <a:t>e </a:t>
            </a:r>
            <a:r>
              <a:rPr lang="fr-FR" sz="2000" dirty="0">
                <a:latin typeface="OpenDyslexic" pitchFamily="50" charset="0"/>
              </a:rPr>
              <a:t>par la cheminée. À cheval sur cette vapeur, il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traverse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les airs puis il 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tombe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dans la maison d'un maître tailleur. Celui-ci </a:t>
            </a:r>
            <a:r>
              <a:rPr lang="fr-FR" sz="2000" dirty="0" smtClean="0">
                <a:latin typeface="OpenDyslexic" pitchFamily="50" charset="0"/>
              </a:rPr>
              <a:t>l'</a:t>
            </a:r>
            <a:r>
              <a:rPr lang="fr-FR" sz="2000" dirty="0" smtClean="0">
                <a:solidFill>
                  <a:srgbClr val="FF0000"/>
                </a:solidFill>
                <a:latin typeface="OpenDyslexic" pitchFamily="50" charset="0"/>
              </a:rPr>
              <a:t>engage</a:t>
            </a:r>
            <a:r>
              <a:rPr lang="fr-FR" sz="2000" dirty="0" smtClean="0">
                <a:latin typeface="OpenDyslexic" pitchFamily="50" charset="0"/>
              </a:rPr>
              <a:t> </a:t>
            </a:r>
            <a:r>
              <a:rPr lang="fr-FR" sz="2000" dirty="0">
                <a:latin typeface="OpenDyslexic" pitchFamily="50" charset="0"/>
              </a:rPr>
              <a:t>comme apprenti.</a:t>
            </a:r>
          </a:p>
        </p:txBody>
      </p:sp>
    </p:spTree>
    <p:extLst>
      <p:ext uri="{BB962C8B-B14F-4D97-AF65-F5344CB8AC3E}">
        <p14:creationId xmlns:p14="http://schemas.microsoft.com/office/powerpoint/2010/main" val="53284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1864</Words>
  <Application>Microsoft Office PowerPoint</Application>
  <PresentationFormat>Affichage à l'écran (4:3)</PresentationFormat>
  <Paragraphs>389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Fichier de conjugaison CM2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Fichier de conjugaison présent de l’indicatif</dc:title>
  <dc:creator>valérie</dc:creator>
  <cp:lastModifiedBy>valérie</cp:lastModifiedBy>
  <cp:revision>33</cp:revision>
  <dcterms:created xsi:type="dcterms:W3CDTF">2017-08-15T09:24:13Z</dcterms:created>
  <dcterms:modified xsi:type="dcterms:W3CDTF">2017-08-16T14:32:01Z</dcterms:modified>
</cp:coreProperties>
</file>