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F322B-4AE0-4F6E-A5D6-73D6AB9ACEA0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494C-FC0F-47F0-A37F-575F6ACB2C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5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9494FBD-F509-4214-A6C1-80ADFF753FB3}" type="slidenum">
              <a:rPr lang="fr-FR" smtClean="0"/>
              <a:pPr>
                <a:defRPr/>
              </a:pPr>
              <a:t>9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84C52BE-702E-4E3A-924F-B000834CC8CA}" type="slidenum">
              <a:rPr lang="fr-FR" smtClean="0"/>
              <a:pPr>
                <a:defRPr/>
              </a:pPr>
              <a:t>11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857776" y="142888"/>
            <a:ext cx="4071942" cy="5000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المحور السادس: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14282" y="142852"/>
            <a:ext cx="4286257" cy="5000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الأرجيات و السيدا.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 rot="5400000">
            <a:off x="-3430587" y="3429000"/>
            <a:ext cx="6858000" cy="31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4207" y="3428206"/>
            <a:ext cx="6858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-1588" y="0"/>
            <a:ext cx="9144001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-1588" y="6856413"/>
            <a:ext cx="9144001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>
          <a:xfrm>
            <a:off x="0" y="857232"/>
            <a:ext cx="9144000" cy="58419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MA" sz="3600" b="1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اضطرابات جهاز المناعة</a:t>
            </a:r>
            <a:endParaRPr lang="fr-FR" sz="36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438" y="1510751"/>
            <a:ext cx="907256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يمكن أن يقع خللا في آلية الاستجابة المناعية، فينتج عن هذا الخلل: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2786058"/>
            <a:ext cx="9165162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رد فعل مناعتي مفرط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تجاه العناصر الغريبة، تنتج عنه أمراض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</a:rPr>
              <a:t>كالأرجيات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</a:rPr>
              <a:t>Allergies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4572008"/>
            <a:ext cx="91651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قصور مناعتي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(عجز مناعتي)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كما هو حاصل في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مرض السيدا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981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71414"/>
            <a:ext cx="6858016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ج – مراحل الاستجابة الأرجية: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642918"/>
            <a:ext cx="685801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الوثيقة 1 صفحة 119 من دفتر الرسوم التخطيطية.</a:t>
            </a:r>
            <a:endParaRPr lang="fr-FR" sz="32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929454" y="3786190"/>
            <a:ext cx="22145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مرحلة التحسيس</a:t>
            </a:r>
            <a:endParaRPr lang="fr-FR" sz="2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081409"/>
            <a:ext cx="6929438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في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أول اتصال بالمؤرج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، تفرز البلزميات (الناتجة عن تفريق اللمفاويات </a:t>
            </a:r>
            <a:r>
              <a:rPr lang="fr-FR" sz="3200" b="1" dirty="0">
                <a:ln>
                  <a:solidFill>
                    <a:srgbClr val="000000"/>
                  </a:solidFill>
                </a:ln>
              </a:rPr>
              <a:t>B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) كميات كبيرة من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مضادات الأجسام </a:t>
            </a: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IgE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التي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تثبت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على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الغشاء السيتوبلازمي للخلايا العمادية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. </a:t>
            </a:r>
            <a:endParaRPr lang="fr-FR" sz="3200" b="1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349964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94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349964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6929454" y="4475157"/>
            <a:ext cx="2214546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مرحلة الحساسية المفرطة المتأخرة</a:t>
            </a:r>
            <a:endParaRPr lang="fr-FR" sz="2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0" y="4010103"/>
            <a:ext cx="6929438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غالبا ما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تجذب الخلايا العمادية المنشطة 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إلى مكان الاستجابة الأرجية الأولى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كريات بيضاء أخرى فتفرز مواد التهابية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مما يجعل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أعراض النوبة الأرجية تستمر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و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 تشتد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. </a:t>
            </a:r>
            <a:endParaRPr lang="fr-FR" sz="32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929454" y="758121"/>
            <a:ext cx="2214546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مرحلة الحساسية المفرطة الفورية</a:t>
            </a:r>
            <a:endParaRPr lang="fr-FR" sz="2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71414"/>
            <a:ext cx="6929438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في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الاتصال الثاني بنفس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المؤرج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،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يلكد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هذا الأخير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مضادات الأجسام </a:t>
            </a: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IgE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على سطح الخلايا العمادية فيؤدي هذا إلى إزالة تحببها مع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تحرير مواد التهابية أهمها الهيستامين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. فتسبب هذه المواد التهاب الأنسجة المحلية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ظهور أعراض الاستجابة الأرجية. 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5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14346" y="57130"/>
            <a:ext cx="9215406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II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– القصور المناعتي: السيدا نموذجا:</a:t>
            </a:r>
            <a:endParaRPr lang="en-US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286250" y="642938"/>
            <a:ext cx="4643438" cy="158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-71470" y="857232"/>
            <a:ext cx="9144000" cy="5857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السيدا: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داء فقدان المناعة المكتسبة.</a:t>
            </a:r>
            <a:endParaRPr lang="en-US" sz="3200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2844" y="1428736"/>
            <a:ext cx="1165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SIDA</a:t>
            </a:r>
            <a:endParaRPr lang="fr-FR" sz="3200" dirty="0"/>
          </a:p>
        </p:txBody>
      </p:sp>
      <p:sp>
        <p:nvSpPr>
          <p:cNvPr id="17" name="Rectangle 16"/>
          <p:cNvSpPr/>
          <p:nvPr/>
        </p:nvSpPr>
        <p:spPr>
          <a:xfrm>
            <a:off x="1217926" y="1457255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=</a:t>
            </a:r>
            <a:endParaRPr lang="fr-FR" sz="3200" dirty="0"/>
          </a:p>
        </p:txBody>
      </p:sp>
      <p:sp>
        <p:nvSpPr>
          <p:cNvPr id="18" name="Rectangle 17"/>
          <p:cNvSpPr/>
          <p:nvPr/>
        </p:nvSpPr>
        <p:spPr>
          <a:xfrm>
            <a:off x="1500166" y="145725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S</a:t>
            </a:r>
            <a:endParaRPr lang="fr-FR" sz="3200" dirty="0"/>
          </a:p>
        </p:txBody>
      </p:sp>
      <p:sp>
        <p:nvSpPr>
          <p:cNvPr id="19" name="Rectangle 18"/>
          <p:cNvSpPr/>
          <p:nvPr/>
        </p:nvSpPr>
        <p:spPr>
          <a:xfrm>
            <a:off x="1785918" y="1470526"/>
            <a:ext cx="1915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yndrome</a:t>
            </a:r>
            <a:endParaRPr lang="fr-FR" sz="3200" dirty="0"/>
          </a:p>
        </p:txBody>
      </p:sp>
      <p:sp>
        <p:nvSpPr>
          <p:cNvPr id="20" name="Rectangle 19"/>
          <p:cNvSpPr/>
          <p:nvPr/>
        </p:nvSpPr>
        <p:spPr>
          <a:xfrm>
            <a:off x="3571868" y="1470526"/>
            <a:ext cx="639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d’ </a:t>
            </a:r>
            <a:endParaRPr lang="fr-FR" sz="3200" dirty="0"/>
          </a:p>
        </p:txBody>
      </p:sp>
      <p:sp>
        <p:nvSpPr>
          <p:cNvPr id="21" name="Rectangle 20"/>
          <p:cNvSpPr/>
          <p:nvPr/>
        </p:nvSpPr>
        <p:spPr>
          <a:xfrm>
            <a:off x="3929058" y="1486903"/>
            <a:ext cx="298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I</a:t>
            </a:r>
            <a:endParaRPr lang="fr-FR" sz="3200" dirty="0"/>
          </a:p>
        </p:txBody>
      </p:sp>
      <p:sp>
        <p:nvSpPr>
          <p:cNvPr id="22" name="Rectangle 21"/>
          <p:cNvSpPr/>
          <p:nvPr/>
        </p:nvSpPr>
        <p:spPr>
          <a:xfrm>
            <a:off x="4071934" y="1457255"/>
            <a:ext cx="1802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mmuno-</a:t>
            </a:r>
            <a:endParaRPr lang="fr-FR" sz="3200" dirty="0"/>
          </a:p>
        </p:txBody>
      </p:sp>
      <p:sp>
        <p:nvSpPr>
          <p:cNvPr id="23" name="Rectangle 22"/>
          <p:cNvSpPr/>
          <p:nvPr/>
        </p:nvSpPr>
        <p:spPr>
          <a:xfrm>
            <a:off x="5715008" y="148690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D</a:t>
            </a:r>
            <a:endParaRPr lang="fr-FR" sz="3200" dirty="0"/>
          </a:p>
        </p:txBody>
      </p:sp>
      <p:sp>
        <p:nvSpPr>
          <p:cNvPr id="24" name="Rectangle 23"/>
          <p:cNvSpPr/>
          <p:nvPr/>
        </p:nvSpPr>
        <p:spPr>
          <a:xfrm>
            <a:off x="6000760" y="1470526"/>
            <a:ext cx="19367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éficience</a:t>
            </a:r>
            <a:endParaRPr lang="fr-FR" sz="3200" dirty="0"/>
          </a:p>
        </p:txBody>
      </p:sp>
      <p:sp>
        <p:nvSpPr>
          <p:cNvPr id="25" name="Rectangle 24"/>
          <p:cNvSpPr/>
          <p:nvPr/>
        </p:nvSpPr>
        <p:spPr>
          <a:xfrm>
            <a:off x="1428728" y="194207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A</a:t>
            </a:r>
            <a:endParaRPr lang="fr-FR" sz="3200" dirty="0"/>
          </a:p>
        </p:txBody>
      </p:sp>
      <p:sp>
        <p:nvSpPr>
          <p:cNvPr id="26" name="Rectangle 25"/>
          <p:cNvSpPr/>
          <p:nvPr/>
        </p:nvSpPr>
        <p:spPr>
          <a:xfrm>
            <a:off x="1714480" y="1928802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defRPr/>
            </a:pPr>
            <a:r>
              <a:rPr lang="fr-FR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cquise</a:t>
            </a:r>
            <a:endParaRPr lang="fr-FR" sz="32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215206" y="2428868"/>
            <a:ext cx="185735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- تمرين: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0" y="3071810"/>
            <a:ext cx="81439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الوثائق 1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2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3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4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5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ص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138 من الكتاب المدرسي.  </a:t>
            </a:r>
            <a:endParaRPr lang="fr-FR" sz="32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8858" y="3844357"/>
            <a:ext cx="664373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1- ما هو سبب مرض السيدا.</a:t>
            </a:r>
            <a:endParaRPr lang="fr-FR" sz="32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438" y="4494922"/>
            <a:ext cx="900115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2- من خلال تحليل معطيات الوثيقة 3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  <a:cs typeface="Calibri" pitchFamily="34" charset="0"/>
              </a:rPr>
              <a:t>ص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 138 استنتج مراحل تطور المرض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  <a:cs typeface="Calibri" pitchFamily="34" charset="0"/>
              </a:rPr>
              <a:t>و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 مثلها على شكل خطاطة.</a:t>
            </a:r>
            <a:endParaRPr lang="fr-FR" sz="32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5637930"/>
            <a:ext cx="9072594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3- تلعب الكريات اللمفاوية </a:t>
            </a:r>
            <a:r>
              <a:rPr lang="fr-FR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T</a:t>
            </a:r>
            <a:r>
              <a:rPr lang="fr-FR" sz="3200" b="1" baseline="-30000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4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 دورا رئيسيا في الاستجابة المناعتية فسر ذلك.</a:t>
            </a:r>
            <a:endParaRPr lang="en-US" sz="3200" b="1" dirty="0">
              <a:ln>
                <a:solidFill>
                  <a:srgbClr val="000000"/>
                </a:solidFill>
              </a:ln>
              <a:cs typeface="Calibri" pitchFamily="34" charset="0"/>
            </a:endParaRPr>
          </a:p>
        </p:txBody>
      </p:sp>
      <p:sp>
        <p:nvSpPr>
          <p:cNvPr id="32" name="ZoneTexte 12"/>
          <p:cNvSpPr txBox="1"/>
          <p:nvPr/>
        </p:nvSpPr>
        <p:spPr>
          <a:xfrm>
            <a:off x="0" y="6500813"/>
            <a:ext cx="3500438" cy="3381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b="1" dirty="0" smtClean="0">
                <a:latin typeface="Arial Narrow" pitchFamily="34" charset="0"/>
                <a:cs typeface="Arabic Typesetting" pitchFamily="66" charset="-78"/>
              </a:rPr>
              <a:t>Réalisé par: Prof Mohamed BOUMMANE.</a:t>
            </a:r>
            <a:endParaRPr lang="fr-FR" sz="1600" b="1" dirty="0">
              <a:latin typeface="Arial Narrow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961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142852"/>
            <a:ext cx="9072594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4- ما هي طرق العدوى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  <a:cs typeface="Calibri" pitchFamily="34" charset="0"/>
              </a:rPr>
              <a:t>بالسيدا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 والإجراءات الوقائية لتجنب الإصابة بهذا الداء.</a:t>
            </a:r>
            <a:r>
              <a:rPr lang="fr-FR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 </a:t>
            </a:r>
            <a:endParaRPr lang="fr-FR" sz="3200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857620" y="1701217"/>
            <a:ext cx="51435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- أجوبة: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487035"/>
            <a:ext cx="9072594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1-   سبب مرض السيدا: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423352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cs typeface="Calibri" pitchFamily="34" charset="0"/>
              </a:rPr>
              <a:t>- سبب مرض السيدا هو جرثوم من نوع الحمات  يدعى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فيروس  القصور المناعتي البشري </a:t>
            </a: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VIH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.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5209302"/>
            <a:ext cx="9144000" cy="107721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- نفسر ظهور إيجابية المصل بظهور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مضادات  الأجسام ضد حمة </a:t>
            </a: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VIH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في مصل المريض.</a:t>
            </a:r>
            <a:endParaRPr lang="fr-FR" sz="3200" dirty="0">
              <a:ln>
                <a:solidFill>
                  <a:srgbClr val="000000"/>
                </a:solidFill>
              </a:ln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ZoneTexte 12"/>
          <p:cNvSpPr txBox="1"/>
          <p:nvPr/>
        </p:nvSpPr>
        <p:spPr>
          <a:xfrm>
            <a:off x="0" y="6500813"/>
            <a:ext cx="3500438" cy="3381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b="1" dirty="0" smtClean="0">
                <a:latin typeface="Arial Narrow" pitchFamily="34" charset="0"/>
                <a:cs typeface="Arabic Typesetting" pitchFamily="66" charset="-78"/>
              </a:rPr>
              <a:t>Réalisé par: Prof Mohamed BOUMMANE.</a:t>
            </a:r>
            <a:endParaRPr lang="fr-FR" sz="1600" b="1" dirty="0">
              <a:latin typeface="Arial Narrow" pitchFamily="34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57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14422"/>
            <a:ext cx="914400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اختبار </a:t>
            </a: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 ELISA 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يعتمد هذا الاختبار على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الكشف عن مضادات الأجسام النوعية لفيروس </a:t>
            </a: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VIH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. انطلاقا من عينة من الدم  ويعتبر الشخص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إيجابي المصل 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في حالة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وجود هذه المضادات 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في الدم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سلبي المصل 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في حالة 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غيابها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. </a:t>
            </a:r>
            <a:endParaRPr lang="fr-FR" sz="3200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4" name="Connecteur droit 3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83986" y="285728"/>
            <a:ext cx="626004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ملحوظـــــــة : اختبارات الكشف عن المرض : 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3625524"/>
            <a:ext cx="914400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buFontTx/>
              <a:buChar char="•"/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اختبار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  WESTERN  BLOT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 (اختبار التحقق ) 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يتم اللجوء إلى هذا الاختبار في حالة إيجابية المصل بواسطة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اختبار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 ELISA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.ويمكن من الكشف عن مختلف  البروتينات المكونة للفيروس .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984806"/>
                </a:solidFill>
                <a:cs typeface="Calibri" pitchFamily="34" charset="0"/>
              </a:rPr>
              <a:t> </a:t>
            </a:r>
            <a:endParaRPr lang="ar-MA" sz="32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6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1438" y="58143"/>
            <a:ext cx="900115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eaLnBrk="0" hangingPunct="0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-  مراحــــــل تطـــــور مرض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السيـــــدا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.  </a:t>
            </a:r>
            <a:endParaRPr lang="fr-FR" sz="3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85794"/>
            <a:ext cx="91440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E36C0A"/>
                </a:solidFill>
                <a:ea typeface="Calibri" pitchFamily="34" charset="0"/>
              </a:rPr>
              <a:t>* </a:t>
            </a:r>
            <a:r>
              <a:rPr lang="ar-MA" sz="32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مرحلة العدوى الأولية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: 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a typeface="Calibri" pitchFamily="34" charset="0"/>
              </a:rPr>
              <a:t>خلال السنة الأولى من دخول الفيروس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VIH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ea typeface="Calibri" pitchFamily="34" charset="0"/>
              </a:rPr>
              <a:t> للجسم يبدأ في التكاثر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مدمرا اللمفاويات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T4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ea typeface="Calibri" pitchFamily="34" charset="0"/>
              </a:rPr>
              <a:t> ويوجه هذا الفيروس باستجابة مناعتية ( تكاثر اللمفاويات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T4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ea typeface="Calibri" pitchFamily="34" charset="0"/>
                <a:cs typeface="Arial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ea typeface="Calibri" pitchFamily="34" charset="0"/>
              </a:rPr>
              <a:t>واللمفاوية 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القاتلة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ea typeface="Calibri" pitchFamily="34" charset="0"/>
              </a:rPr>
              <a:t>  وارتفاع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مضادات الأجسام ضد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VIH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ea typeface="Calibri" pitchFamily="34" charset="0"/>
              </a:rPr>
              <a:t>) مما يسبب انخفاض تركيز الفيروس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98480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VIH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ea typeface="Calibri" pitchFamily="34" charset="0"/>
              </a:rPr>
              <a:t>.</a:t>
            </a:r>
            <a:endParaRPr lang="fr-FR" sz="32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687774"/>
            <a:ext cx="914400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E36C0A"/>
                </a:solidFill>
                <a:cs typeface="Calibri" pitchFamily="34" charset="0"/>
              </a:rPr>
              <a:t>* </a:t>
            </a:r>
            <a:r>
              <a:rPr lang="ar-MA" sz="32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مرحلـــــة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ar-MA" sz="32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الكمـــــون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: تستمر هذه المرحلة عدة سنوات ( 10 إلى 11 سنة ) حيث تبقى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حمات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VIH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 داخل اللمفاويات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T4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984806"/>
                </a:solidFill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984806"/>
                </a:solidFill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في حالة كمون عموما في هذه المرحلة لا تظهر أعراض سريرية  لكن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يستمر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الانخفاض التدريجي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ل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T4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.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142852"/>
            <a:ext cx="9144000" cy="25542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* </a:t>
            </a:r>
            <a:r>
              <a:rPr lang="ar-MA" sz="32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مرحلــــة </a:t>
            </a:r>
            <a:r>
              <a:rPr lang="ar-MA" sz="3200" b="1" u="sng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السيــــدا</a:t>
            </a:r>
            <a:r>
              <a:rPr lang="ar-MA" sz="32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المعلـــــن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: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في هذه المرحلة يصل تركيز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984806"/>
                </a:solidFill>
                <a:cs typeface="Calibri" pitchFamily="34" charset="0"/>
              </a:rPr>
              <a:t>  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T4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إلى أدنى قيمة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ويتوقف تنشيط المناعة الخلطية والخلوية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وبالتالي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تضعف مقاومة الجسم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 مما يؤدي إلى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ظهور الأمراض الانتهازية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( هضمية ، تنفسية ،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984806"/>
                </a:solidFill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طفيلية ...) الأورام السرطانية (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سرطان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  Kaposi 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)، تدهور الجهاز العصبي. </a:t>
            </a:r>
            <a:endParaRPr lang="ar-MA" sz="3200" dirty="0">
              <a:ln>
                <a:solidFill>
                  <a:sysClr val="windowText" lastClr="000000"/>
                </a:solidFill>
              </a:ln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7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1500"/>
            <a:ext cx="187642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1714500"/>
            <a:ext cx="19621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466975"/>
            <a:ext cx="2214563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0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786063"/>
            <a:ext cx="2333625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500563"/>
            <a:ext cx="314325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0"/>
            <a:ext cx="2857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86375"/>
            <a:ext cx="16430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avec flèche 8"/>
          <p:cNvCxnSpPr/>
          <p:nvPr/>
        </p:nvCxnSpPr>
        <p:spPr>
          <a:xfrm rot="5400000">
            <a:off x="4133850" y="1490663"/>
            <a:ext cx="428625" cy="1905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98307" idx="3"/>
            <a:endCxn id="98308" idx="1"/>
          </p:cNvCxnSpPr>
          <p:nvPr/>
        </p:nvCxnSpPr>
        <p:spPr>
          <a:xfrm>
            <a:off x="5319713" y="2035175"/>
            <a:ext cx="966787" cy="1092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98307" idx="1"/>
          </p:cNvCxnSpPr>
          <p:nvPr/>
        </p:nvCxnSpPr>
        <p:spPr>
          <a:xfrm rot="10800000" flipV="1">
            <a:off x="1785938" y="2035175"/>
            <a:ext cx="1571625" cy="7508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5400000">
            <a:off x="6750844" y="4179094"/>
            <a:ext cx="785812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1107281" y="4393407"/>
            <a:ext cx="785813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10800000">
            <a:off x="3929063" y="5286375"/>
            <a:ext cx="19288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 flipH="1" flipV="1">
            <a:off x="2999581" y="4358482"/>
            <a:ext cx="18573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0800000">
            <a:off x="2786063" y="3429000"/>
            <a:ext cx="1143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-32" y="6273824"/>
            <a:ext cx="9001156" cy="584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خطاطة تركيبية تبرز  مراحل تطور داء فقدان المناعة المكتسبة.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35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2867095"/>
            <a:ext cx="9144000" cy="20621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- نعلم أن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اللمفاويات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T4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تلعب دورا أساسيا في وظيفة الجهاز المناعتي 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يؤدي تدميرها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إلى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عدم تنشيط اللمفاويات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B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و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T8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وبالتالي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غياب الاستجابتين: الخلطية والخلوية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الشيء الذي يفسر ظهور أمراض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تعفنية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انتهازية .</a:t>
            </a:r>
            <a:endParaRPr lang="ar-MA" sz="4000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3" name="Connecteur droit 2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404795"/>
            <a:ext cx="91440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3 - تلعب الكريات اللمفاوية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T</a:t>
            </a:r>
            <a:r>
              <a:rPr lang="fr-FR" sz="3200" b="1" baseline="-300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4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دورا رئيسيا في الاستجابة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المناعتية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.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1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3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Calibri" pitchFamily="34" charset="0"/>
              </a:rPr>
              <a:t>4 -  طرق العدوى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Calibri" pitchFamily="34" charset="0"/>
              </a:rPr>
              <a:t>بالسيدا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Calibri" pitchFamily="34" charset="0"/>
              </a:rPr>
              <a:t> والإجراءات الوقائية لتجنب الإصابة بهذا الداء:</a:t>
            </a:r>
            <a:endParaRPr lang="ar-MA" sz="4000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44027"/>
            <a:ext cx="9144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* كيف ينتقل مرض فقدان المناعة المكتسبة ؟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90761"/>
            <a:ext cx="9144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ينتقل السيدا: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987101"/>
            <a:ext cx="9144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- عبر الاتصال الجنسي مع شريك مصاب. 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3733811"/>
            <a:ext cx="91440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- بواسطة الأدوات الحادة الملوثة بدم معفن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بحمة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السيدا.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4548199"/>
            <a:ext cx="91440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- من الأم الحامل إلى جنينها أو إلى الطفل الرضيع.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07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06" y="139463"/>
            <a:ext cx="8929718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I</a:t>
            </a:r>
            <a:r>
              <a:rPr lang="ar-MA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– أمراض ناتجة عن الحساسية المفرطة: الأرجيات</a:t>
            </a:r>
            <a:endParaRPr lang="fr-FR" sz="36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28670"/>
            <a:ext cx="8501026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1 – أمثلة لبعض الأرجيات: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0" y="3548063"/>
            <a:ext cx="692945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الربو الأرجي، الإكزيما، الأوديما، الصدمة اللاوقائية ...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-32" y="2415597"/>
            <a:ext cx="692948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أمثلة لبعض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الأرجيات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-32" y="4786322"/>
            <a:ext cx="91440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2 – العوامل المسببة للأرجية: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-32" y="5487431"/>
            <a:ext cx="8858312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أ – ملاحظات: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000892" y="1785926"/>
            <a:ext cx="2071670" cy="29289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الوثائق 1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2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3 صفحة 136 من الكتاب المدرسي.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  <a:p>
            <a:pPr algn="ctr">
              <a:defRPr/>
            </a:pPr>
            <a:endParaRPr lang="fr-FR" sz="32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1357313" y="714375"/>
            <a:ext cx="7572375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929188" y="1498600"/>
            <a:ext cx="3429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5214938" y="5356225"/>
            <a:ext cx="3786187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-142908" y="224852"/>
            <a:ext cx="9144000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*  كيف نتجنب السيدا؟</a:t>
            </a:r>
            <a:endParaRPr lang="ar-MA" sz="3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1129713"/>
            <a:ext cx="9144000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- الابتعاد عن العلاقات الجنسية الغير شرعية.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2344159"/>
            <a:ext cx="9144000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- استعمال العازل الطبي.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15729"/>
            <a:ext cx="91440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- عدم استعمال الأدوات الحادة الملوثة.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4701613"/>
            <a:ext cx="9144000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- إجبارية اختبار السيدا على كل الأشخاص الذين يتبرعون بدمهم.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23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953983" y="71414"/>
            <a:ext cx="2190023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ملحوظــــــــــة: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785787"/>
            <a:ext cx="9144000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buFontTx/>
              <a:buChar char="-"/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لا يوجد لحد الساعة أي علاج أو لقاح  ناجع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ضد هذا المرض  لذا تبقى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الوقاية الوسيلة الوحيدة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لتجنب الإصابة بهذا الداء.</a:t>
            </a:r>
          </a:p>
          <a:p>
            <a:pPr algn="r" rtl="1" eaLnBrk="0" hangingPunct="0">
              <a:buFontTx/>
              <a:buChar char="-"/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أما بعض العلاجات التي تستعمل حاليا ضد هذا المرض فدورها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توقيف تكاثر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حمات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VIH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داخل الخلايا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T</a:t>
            </a:r>
            <a:r>
              <a:rPr lang="fr-FR" sz="32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4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ولكن بدون شفاء المريض، حيت يبقى المصاب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إيجابي المصل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حاملا للحمة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.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65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3999707" y="3428206"/>
            <a:ext cx="6858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500958" y="1637402"/>
            <a:ext cx="164304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المؤرجات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500958" y="5357826"/>
            <a:ext cx="1643074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استنتاج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0" y="71438"/>
            <a:ext cx="7439025" cy="1077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يؤدي استنشاق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حبوب اللقاح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إلى العطس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احمرار العينين عند بعض الأشخاص الأرجيون.</a:t>
            </a:r>
            <a:endParaRPr lang="fr-FR" sz="32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0" y="4929198"/>
            <a:ext cx="7286643" cy="15696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حبوب اللقاح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الغبار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المطاط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هي بمثابة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مولدات المضاد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 أدت إلى حدوث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استجابة مناعية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تسمى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الأرجية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 </a:t>
            </a:r>
            <a:endParaRPr lang="fr-FR" sz="32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0" y="1279525"/>
            <a:ext cx="7439025" cy="1077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يؤدي استنشاق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غبار المنازل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إلى العطس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سيلان الدموع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الأنف عند بعض الأرجيون.</a:t>
            </a:r>
            <a:endParaRPr lang="fr-FR" sz="32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0" y="2493963"/>
            <a:ext cx="7439025" cy="1077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تؤدي بعض 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المواد المطاطية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(القفازات) عند بعض الأرجيون إلى احمرار الجلد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حك قوي (الإكزيما).</a:t>
            </a:r>
            <a:endParaRPr lang="fr-FR" sz="3200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500958" y="3772919"/>
            <a:ext cx="164304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سؤال: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3772919"/>
            <a:ext cx="728664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- ماذا تستنتج.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8194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rot="5400000">
            <a:off x="-3430587" y="3429000"/>
            <a:ext cx="6858000" cy="31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4207" y="3428206"/>
            <a:ext cx="6858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-1588" y="0"/>
            <a:ext cx="9144001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-1588" y="6856413"/>
            <a:ext cx="9144001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40005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429520" y="343895"/>
            <a:ext cx="171448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تمرين</a:t>
            </a:r>
            <a:endParaRPr lang="fr-FR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142852"/>
            <a:ext cx="7358063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قام العالمان </a:t>
            </a:r>
            <a:r>
              <a:rPr lang="fr-FR" sz="3200" b="1" dirty="0">
                <a:ln>
                  <a:solidFill>
                    <a:schemeClr val="tx1"/>
                  </a:solidFill>
                </a:ln>
              </a:rPr>
              <a:t>Richet</a:t>
            </a: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 و </a:t>
            </a:r>
            <a:r>
              <a:rPr lang="fr-FR" sz="3200" b="1" dirty="0">
                <a:ln>
                  <a:solidFill>
                    <a:schemeClr val="tx1"/>
                  </a:solidFill>
                </a:ln>
              </a:rPr>
              <a:t>Portier</a:t>
            </a: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 سنة 1908 بحقن كلب كمية </a:t>
            </a:r>
            <a:r>
              <a:rPr lang="fr-FR" sz="3200" b="1" dirty="0">
                <a:ln>
                  <a:solidFill>
                    <a:schemeClr val="tx1"/>
                  </a:solidFill>
                </a:ln>
              </a:rPr>
              <a:t>0.1 cm</a:t>
            </a:r>
            <a:r>
              <a:rPr lang="fr-FR" sz="3200" b="1" baseline="30000" dirty="0">
                <a:ln>
                  <a:solidFill>
                    <a:schemeClr val="tx1"/>
                  </a:solidFill>
                </a:ln>
              </a:rPr>
              <a:t>3</a:t>
            </a: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 من مستخلصات لوامس شقار البحر، فلم تظهر أية مضاعفات عند الكلب.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بعد 3 أسابيع تم حقن نفس الكلب بنفس المادة، فكانت النتيجة هبوط الضغط الدموي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 الاختناق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 بالتالي الموت.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4929188"/>
            <a:ext cx="74295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3 – كيف تفسر نتائج الحقن الثاني.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0" y="3429000"/>
            <a:ext cx="74295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1 – ماذا تمثل المواد المحقونة للكلب في الحقن الأول.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0" y="4214813"/>
            <a:ext cx="74295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2 – ما الهدف المنتظر في الحقن الأول.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429520" y="3429000"/>
            <a:ext cx="1714480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أسئلة:</a:t>
            </a:r>
            <a:endParaRPr lang="fr-FR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429520" y="5558869"/>
            <a:ext cx="1714480" cy="584775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أجوبة: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0" y="5905521"/>
            <a:ext cx="74295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1 – هذه المواد هي بمثابة مولد المضاد لجسم الكلب.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9263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rot="5400000">
            <a:off x="-3430587" y="3429000"/>
            <a:ext cx="6858000" cy="31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4207" y="3428206"/>
            <a:ext cx="6858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-1588" y="0"/>
            <a:ext cx="9144001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-1588" y="6856413"/>
            <a:ext cx="9144001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3713957" y="3429794"/>
            <a:ext cx="6858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0" y="142875"/>
            <a:ext cx="7000892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2 – كان منتظرا تمنيع الكلب ضد مستخلصات (سم) لوامس شقار البحر.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1357313"/>
            <a:ext cx="7072330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3 – هذه النتيجة مخالفة لما كان منتظرا أي تمنيع الكلب. و هذا أصل تسمية الصدمة اللاوقائية،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 لمعرفة ما حدث يجب معرفة آلية الاستجابة الأرجية.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32" y="3344291"/>
            <a:ext cx="91440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3 – آلية الاستجابة الأرجية: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143768" y="4143380"/>
            <a:ext cx="2000232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أ – ملاحظات: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0" y="4286256"/>
            <a:ext cx="714376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في سنة 1953، استخلص </a:t>
            </a:r>
            <a:r>
              <a:rPr lang="fr-FR" sz="3200" b="1" dirty="0">
                <a:ln>
                  <a:solidFill>
                    <a:schemeClr val="tx1"/>
                  </a:solidFill>
                </a:ln>
              </a:rPr>
              <a:t>Riley</a:t>
            </a: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 من بعض الخلايا المتواجدة بالمخاطيات و الأنسجة مادة </a:t>
            </a: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الهيستامين</a:t>
            </a: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. فلاحظ الخلايا بالمجهر كما تبين الوثيقة.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2857500" y="3927475"/>
            <a:ext cx="3571875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57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rot="5400000">
            <a:off x="-3430587" y="3429000"/>
            <a:ext cx="6858000" cy="31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4207" y="3428206"/>
            <a:ext cx="6858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-1588" y="0"/>
            <a:ext cx="9144001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-1588" y="6856413"/>
            <a:ext cx="9144001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1428750" y="285750"/>
            <a:ext cx="1928813" cy="15001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214563" y="714375"/>
            <a:ext cx="500062" cy="5715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1857375" y="11430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714500" y="13573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2071688" y="1285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000250" y="1500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286000" y="1571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571750" y="1571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857500" y="1285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71750" y="13573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928813" y="7858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1643063" y="9382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1643063" y="642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000250" y="5000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357438" y="428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643188" y="571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857500" y="9382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143250" y="11430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000375" y="7143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214938" y="214313"/>
            <a:ext cx="1928812" cy="1500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6000750" y="571500"/>
            <a:ext cx="500063" cy="5715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57938" y="14287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715000" y="642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786563" y="571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" name="Flèche droite 45"/>
          <p:cNvSpPr/>
          <p:nvPr/>
        </p:nvSpPr>
        <p:spPr>
          <a:xfrm>
            <a:off x="3571875" y="785813"/>
            <a:ext cx="1357313" cy="28575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214282" y="1857364"/>
            <a:ext cx="407196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قبل حدوث الاستجابة الأرجية.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4572000" y="1857364"/>
            <a:ext cx="435771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مباشرة بعد الاستجابة الأرجية.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1454" y="3286124"/>
            <a:ext cx="7000876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خلية عمادية قبل </a:t>
            </a:r>
            <a:r>
              <a:rPr lang="ar-MA" sz="3200" b="1" dirty="0" err="1">
                <a:ln>
                  <a:solidFill>
                    <a:schemeClr val="tx1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 بعد حدوث الاستجابة الأرجية.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010416" y="4429132"/>
            <a:ext cx="213358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أسئلة:</a:t>
            </a:r>
            <a:endParaRPr lang="fr-FR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857356" y="5286388"/>
            <a:ext cx="700087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1- ماذا تلاحظ.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928794" y="6130373"/>
            <a:ext cx="700087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2- ماذا تستنتج.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7572375" y="2857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428596" y="2643182"/>
            <a:ext cx="700087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الهستامين.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215206" y="3272853"/>
            <a:ext cx="1785950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chemeClr val="tx1"/>
                  </a:solidFill>
                </a:ln>
              </a:rPr>
              <a:t>العنوان:</a:t>
            </a:r>
            <a:endParaRPr lang="fr-FR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ZoneTexte 64"/>
          <p:cNvSpPr txBox="1">
            <a:spLocks noChangeArrowheads="1"/>
          </p:cNvSpPr>
          <p:nvPr/>
        </p:nvSpPr>
        <p:spPr bwMode="auto">
          <a:xfrm>
            <a:off x="0" y="357188"/>
            <a:ext cx="928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MA" sz="2400" b="1"/>
              <a:t>خلية عمادية</a:t>
            </a:r>
            <a:endParaRPr lang="fr-FR" sz="2400" b="1"/>
          </a:p>
        </p:txBody>
      </p:sp>
      <p:cxnSp>
        <p:nvCxnSpPr>
          <p:cNvPr id="67" name="Connecteur droit avec flèche 66"/>
          <p:cNvCxnSpPr/>
          <p:nvPr/>
        </p:nvCxnSpPr>
        <p:spPr>
          <a:xfrm>
            <a:off x="857250" y="928688"/>
            <a:ext cx="500063" cy="15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70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62" grpId="0" animBg="1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rot="5400000">
            <a:off x="-3430587" y="3429000"/>
            <a:ext cx="6858000" cy="31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4207" y="3428206"/>
            <a:ext cx="6858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-1588" y="0"/>
            <a:ext cx="9144001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-1588" y="6856413"/>
            <a:ext cx="9144001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3856832" y="3429794"/>
            <a:ext cx="6858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0" y="285728"/>
            <a:ext cx="7286625" cy="10772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تثبت هذه الملاحظة أن إزالة تحبب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الخلايا العمادية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له علاقة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ب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الاستجابة الأرجية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286644" y="428604"/>
            <a:ext cx="185738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استنتاج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2915663"/>
            <a:ext cx="9144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ب – ملاحظات أخرى: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4344423"/>
            <a:ext cx="714376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حلل المنحنى التالي.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358082" y="4331146"/>
            <a:ext cx="178591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سؤال: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-32" y="5201679"/>
            <a:ext cx="714376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ماذا تستنج.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1094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 rot="5400000">
            <a:off x="-3430587" y="3429000"/>
            <a:ext cx="6858000" cy="31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 rot="5400000">
            <a:off x="5714207" y="3428206"/>
            <a:ext cx="6858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10800000">
            <a:off x="-1588" y="0"/>
            <a:ext cx="9144001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0800000">
            <a:off x="-1588" y="6856413"/>
            <a:ext cx="9144001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22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071563"/>
            <a:ext cx="8429625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500188" y="1189038"/>
            <a:ext cx="2357437" cy="9540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2800" b="1" dirty="0">
                <a:solidFill>
                  <a:schemeClr val="tx1"/>
                </a:solidFill>
              </a:rPr>
              <a:t>نسبة الأشخاص المصابين للأرجية</a:t>
            </a:r>
            <a:endParaRPr lang="fr-FR" sz="2800" b="1" dirty="0">
              <a:solidFill>
                <a:schemeClr val="tx1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rot="5400000" flipH="1" flipV="1">
            <a:off x="-323056" y="2964657"/>
            <a:ext cx="3216275" cy="1587"/>
          </a:xfrm>
          <a:prstGeom prst="straightConnector1">
            <a:avLst/>
          </a:prstGeom>
          <a:ln w="762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>
            <a:off x="1143000" y="435768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>
            <a:off x="1143000" y="407193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>
            <a:off x="1143000" y="378618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>
            <a:off x="1143000" y="350043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0800000">
            <a:off x="1143000" y="321468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0800000">
            <a:off x="1143000" y="292893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10800000">
            <a:off x="1143000" y="271303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10800000">
            <a:off x="1143000" y="242728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0800000">
            <a:off x="1143000" y="207168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2249487" y="4608513"/>
            <a:ext cx="214313" cy="158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>
            <a:off x="3321050" y="4535488"/>
            <a:ext cx="214313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5400000">
            <a:off x="4322762" y="4535488"/>
            <a:ext cx="214313" cy="1588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5400000">
            <a:off x="5394326" y="4464050"/>
            <a:ext cx="214312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6464301" y="4464050"/>
            <a:ext cx="214312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rot="10800000">
            <a:off x="1143000" y="1855788"/>
            <a:ext cx="142875" cy="1587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928662" y="4429132"/>
            <a:ext cx="28575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0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14348" y="4143380"/>
            <a:ext cx="50006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10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785786" y="3000372"/>
            <a:ext cx="50006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50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42910" y="1643050"/>
            <a:ext cx="57150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100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142976" y="4643446"/>
            <a:ext cx="28575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0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071670" y="4643446"/>
            <a:ext cx="57150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100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071802" y="4631304"/>
            <a:ext cx="57150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200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143372" y="4572008"/>
            <a:ext cx="57150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400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28596" y="5455523"/>
            <a:ext cx="835824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4800" b="1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نسبة </a:t>
            </a:r>
            <a:r>
              <a:rPr lang="fr-FR" sz="4800" b="1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IgE</a:t>
            </a:r>
            <a:r>
              <a:rPr lang="ar-MA" sz="4800" b="1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 و احتمال الإصابة بالأرجية.</a:t>
            </a:r>
            <a:endParaRPr lang="fr-FR" sz="4800" b="1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214942" y="4572008"/>
            <a:ext cx="57150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800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6072198" y="4559866"/>
            <a:ext cx="71438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n>
                  <a:solidFill>
                    <a:srgbClr val="000000"/>
                  </a:solidFill>
                </a:ln>
              </a:rPr>
              <a:t>1600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786563" y="4332288"/>
            <a:ext cx="2214562" cy="9540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2800" b="1" dirty="0">
                <a:solidFill>
                  <a:schemeClr val="tx1"/>
                </a:solidFill>
              </a:rPr>
              <a:t>نسبة </a:t>
            </a:r>
            <a:r>
              <a:rPr lang="fr-FR" sz="2800" b="1" dirty="0">
                <a:solidFill>
                  <a:schemeClr val="tx1"/>
                </a:solidFill>
              </a:rPr>
              <a:t>IgE</a:t>
            </a:r>
            <a:r>
              <a:rPr lang="ar-MA" sz="2800" b="1" dirty="0">
                <a:solidFill>
                  <a:schemeClr val="tx1"/>
                </a:solidFill>
              </a:rPr>
              <a:t> في الدم </a:t>
            </a:r>
            <a:r>
              <a:rPr lang="ar-MA" sz="2800" b="1" dirty="0" err="1">
                <a:solidFill>
                  <a:schemeClr val="tx1"/>
                </a:solidFill>
              </a:rPr>
              <a:t>ب</a:t>
            </a:r>
            <a:r>
              <a:rPr lang="ar-MA" sz="2800" b="1" dirty="0">
                <a:solidFill>
                  <a:schemeClr val="tx1"/>
                </a:solidFill>
              </a:rPr>
              <a:t> (</a:t>
            </a:r>
            <a:r>
              <a:rPr lang="fr-FR" sz="2800" b="1" dirty="0" err="1">
                <a:solidFill>
                  <a:schemeClr val="tx1"/>
                </a:solidFill>
              </a:rPr>
              <a:t>ng</a:t>
            </a:r>
            <a:r>
              <a:rPr lang="fr-FR" sz="2800" b="1" dirty="0">
                <a:solidFill>
                  <a:schemeClr val="tx1"/>
                </a:solidFill>
              </a:rPr>
              <a:t>/ml</a:t>
            </a:r>
            <a:r>
              <a:rPr lang="ar-MA" sz="2800" b="1" dirty="0">
                <a:solidFill>
                  <a:schemeClr val="tx1"/>
                </a:solidFill>
              </a:rPr>
              <a:t>)</a:t>
            </a:r>
            <a:endParaRPr lang="fr-FR" sz="2800" b="1" dirty="0">
              <a:solidFill>
                <a:schemeClr val="tx1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V="1">
            <a:off x="1285875" y="4429125"/>
            <a:ext cx="5786438" cy="14287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0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579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0800000"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3499644" y="3428206"/>
            <a:ext cx="6858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0" y="494394"/>
            <a:ext cx="6929454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1- نلاحظ أنه كلما ارتفعت نسبة </a:t>
            </a:r>
            <a:r>
              <a:rPr lang="fr-FR" sz="3200" b="1" dirty="0">
                <a:ln>
                  <a:solidFill>
                    <a:srgbClr val="000000"/>
                  </a:solidFill>
                </a:ln>
              </a:rPr>
              <a:t>IgE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في الدم يزداد عدد المرضى الأرجيين. </a:t>
            </a:r>
            <a:endParaRPr lang="fr-FR" sz="32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929454" y="3844357"/>
            <a:ext cx="221454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ملحوظة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0" y="3859604"/>
            <a:ext cx="692943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هناك وسائط للاستجابة الأرجية غير الهستامين،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كاللوكوترين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و أنزيمات خاصة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</a:t>
            </a:r>
            <a:r>
              <a:rPr lang="ar-MA" sz="3200" b="1" dirty="0" err="1">
                <a:ln>
                  <a:solidFill>
                    <a:srgbClr val="000000"/>
                  </a:solidFill>
                </a:ln>
              </a:rPr>
              <a:t>السيتوكينات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 التي تتدخل في الاستجابة الأرجية. </a:t>
            </a:r>
            <a:endParaRPr lang="fr-FR" sz="3200" b="1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2876" y="1994592"/>
            <a:ext cx="671514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2- يدل هذا الارتفاع على أن </a:t>
            </a:r>
            <a:r>
              <a:rPr lang="fr-FR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IgE</a:t>
            </a:r>
            <a:r>
              <a:rPr lang="ar-MA" sz="3200" b="1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 له دور في الاستجابة الأرجية</a:t>
            </a:r>
            <a:r>
              <a:rPr lang="ar-MA" sz="3200" b="1" dirty="0">
                <a:ln>
                  <a:solidFill>
                    <a:srgbClr val="000000"/>
                  </a:solidFill>
                </a:ln>
              </a:rPr>
              <a:t>. </a:t>
            </a:r>
            <a:endParaRPr lang="fr-FR" sz="3200" dirty="0">
              <a:ln>
                <a:solidFill>
                  <a:srgbClr val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140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1148</Words>
  <Application>Microsoft Office PowerPoint</Application>
  <PresentationFormat>Affichage à l'écran (4:3)</PresentationFormat>
  <Paragraphs>126</Paragraphs>
  <Slides>21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</dc:creator>
  <cp:lastModifiedBy>mohamed</cp:lastModifiedBy>
  <cp:revision>1</cp:revision>
  <dcterms:created xsi:type="dcterms:W3CDTF">2016-01-25T19:27:59Z</dcterms:created>
  <dcterms:modified xsi:type="dcterms:W3CDTF">2016-01-25T19:28:27Z</dcterms:modified>
</cp:coreProperties>
</file>