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7FF8A-5107-456F-9E31-2726CAB5D915}" type="doc">
      <dgm:prSet loTypeId="urn:microsoft.com/office/officeart/2005/8/layout/vList2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2F890910-3220-45ED-A950-F91EE60DC81E}">
      <dgm:prSet custT="1"/>
      <dgm:spPr/>
      <dgm:t>
        <a:bodyPr/>
        <a:lstStyle/>
        <a:p>
          <a:pPr algn="ctr" rtl="1"/>
          <a:r>
            <a:rPr lang="ar-MA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عنوان الوحدة </a:t>
          </a:r>
          <a:r>
            <a:rPr lang="fr-FR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algn="ctr" rtl="1"/>
          <a:r>
            <a:rPr lang="ar-MA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MA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الوراثة عند الإنسان </a:t>
          </a:r>
          <a:endParaRPr lang="fr-FR" sz="5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EB231B-8F66-4E3F-AE24-C3B1E3422DC5}" type="parTrans" cxnId="{1A427B75-83C4-43F9-B339-D9169D1D8897}">
      <dgm:prSet/>
      <dgm:spPr/>
      <dgm:t>
        <a:bodyPr/>
        <a:lstStyle/>
        <a:p>
          <a:endParaRPr lang="fr-FR"/>
        </a:p>
      </dgm:t>
    </dgm:pt>
    <dgm:pt modelId="{1102D0EC-FB90-4217-8907-A4F6EFD403AC}" type="sibTrans" cxnId="{1A427B75-83C4-43F9-B339-D9169D1D8897}">
      <dgm:prSet/>
      <dgm:spPr/>
      <dgm:t>
        <a:bodyPr/>
        <a:lstStyle/>
        <a:p>
          <a:endParaRPr lang="fr-FR"/>
        </a:p>
      </dgm:t>
    </dgm:pt>
    <dgm:pt modelId="{A56D0071-CCD8-43EA-AFE0-E9EB8FC90AEF}" type="pres">
      <dgm:prSet presAssocID="{FEE7FF8A-5107-456F-9E31-2726CAB5D9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7949BB-818C-4FE1-8FF1-FF88EEF473BA}" type="pres">
      <dgm:prSet presAssocID="{2F890910-3220-45ED-A950-F91EE60DC81E}" presName="parentText" presStyleLbl="node1" presStyleIdx="0" presStyleCnt="1" custLinFactNeighborX="18627" custLinFactNeighborY="-8678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C90A97-2DCD-404E-BB87-04036648097B}" type="presOf" srcId="{2F890910-3220-45ED-A950-F91EE60DC81E}" destId="{047949BB-818C-4FE1-8FF1-FF88EEF473BA}" srcOrd="0" destOrd="0" presId="urn:microsoft.com/office/officeart/2005/8/layout/vList2"/>
    <dgm:cxn modelId="{5687C28F-5D60-43F6-99E8-457EFCF27740}" type="presOf" srcId="{FEE7FF8A-5107-456F-9E31-2726CAB5D915}" destId="{A56D0071-CCD8-43EA-AFE0-E9EB8FC90AEF}" srcOrd="0" destOrd="0" presId="urn:microsoft.com/office/officeart/2005/8/layout/vList2"/>
    <dgm:cxn modelId="{1A427B75-83C4-43F9-B339-D9169D1D8897}" srcId="{FEE7FF8A-5107-456F-9E31-2726CAB5D915}" destId="{2F890910-3220-45ED-A950-F91EE60DC81E}" srcOrd="0" destOrd="0" parTransId="{96EB231B-8F66-4E3F-AE24-C3B1E3422DC5}" sibTransId="{1102D0EC-FB90-4217-8907-A4F6EFD403AC}"/>
    <dgm:cxn modelId="{11BEA183-65A3-4602-A6A2-2EF4CD9F4DD8}" type="presParOf" srcId="{A56D0071-CCD8-43EA-AFE0-E9EB8FC90AEF}" destId="{047949BB-818C-4FE1-8FF1-FF88EEF473BA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0BB6E-02ED-47F3-B7F8-B7354623AD62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C58CEEF-1F7F-4BFE-8B00-DE3D8F06A3F4}">
      <dgm:prSet custT="1"/>
      <dgm:spPr/>
      <dgm:t>
        <a:bodyPr/>
        <a:lstStyle/>
        <a:p>
          <a:pPr rtl="1"/>
          <a:r>
            <a:rPr lang="ar-MA" sz="2400" b="1" u="sng" dirty="0" smtClean="0">
              <a:solidFill>
                <a:srgbClr val="002060"/>
              </a:solidFill>
            </a:rPr>
            <a:t>من انجاز</a:t>
          </a:r>
          <a:r>
            <a:rPr lang="ar-MA" sz="2400" b="1" dirty="0" smtClean="0">
              <a:solidFill>
                <a:srgbClr val="002060"/>
              </a:solidFill>
            </a:rPr>
            <a:t>: </a:t>
          </a:r>
          <a:r>
            <a:rPr lang="ar-MA" sz="2400" dirty="0" smtClean="0">
              <a:solidFill>
                <a:srgbClr val="002060"/>
              </a:solidFill>
            </a:rPr>
            <a:t> </a:t>
          </a:r>
          <a:r>
            <a:rPr lang="ar-MA" sz="2400" b="1" dirty="0" smtClean="0"/>
            <a:t>ذ. علي نفزان</a:t>
          </a:r>
          <a:endParaRPr lang="fr-FR" sz="2400" b="1" dirty="0"/>
        </a:p>
      </dgm:t>
    </dgm:pt>
    <dgm:pt modelId="{449D1577-188C-414D-A071-CF049272D4C6}" type="parTrans" cxnId="{E9C911A5-9431-4A2B-959B-708D85CB9236}">
      <dgm:prSet/>
      <dgm:spPr/>
      <dgm:t>
        <a:bodyPr/>
        <a:lstStyle/>
        <a:p>
          <a:endParaRPr lang="fr-FR"/>
        </a:p>
      </dgm:t>
    </dgm:pt>
    <dgm:pt modelId="{26FC476C-D8AD-4201-98FF-5E8E73696466}" type="sibTrans" cxnId="{E9C911A5-9431-4A2B-959B-708D85CB9236}">
      <dgm:prSet/>
      <dgm:spPr/>
      <dgm:t>
        <a:bodyPr/>
        <a:lstStyle/>
        <a:p>
          <a:endParaRPr lang="fr-FR"/>
        </a:p>
      </dgm:t>
    </dgm:pt>
    <dgm:pt modelId="{D00D27FA-C5EA-45B7-8207-39A49E5EADF5}" type="pres">
      <dgm:prSet presAssocID="{53E0BB6E-02ED-47F3-B7F8-B7354623AD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F234EAD-4771-459F-9948-DE847FB9282E}" type="pres">
      <dgm:prSet presAssocID="{EC58CEEF-1F7F-4BFE-8B00-DE3D8F06A3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C911A5-9431-4A2B-959B-708D85CB9236}" srcId="{53E0BB6E-02ED-47F3-B7F8-B7354623AD62}" destId="{EC58CEEF-1F7F-4BFE-8B00-DE3D8F06A3F4}" srcOrd="0" destOrd="0" parTransId="{449D1577-188C-414D-A071-CF049272D4C6}" sibTransId="{26FC476C-D8AD-4201-98FF-5E8E73696466}"/>
    <dgm:cxn modelId="{76BA323F-4DBB-4EAB-973B-C3A68D5A904B}" type="presOf" srcId="{EC58CEEF-1F7F-4BFE-8B00-DE3D8F06A3F4}" destId="{6F234EAD-4771-459F-9948-DE847FB9282E}" srcOrd="0" destOrd="0" presId="urn:microsoft.com/office/officeart/2005/8/layout/vList2"/>
    <dgm:cxn modelId="{ABE4B6B7-586E-4D07-BE77-29FAA00FD88E}" type="presOf" srcId="{53E0BB6E-02ED-47F3-B7F8-B7354623AD62}" destId="{D00D27FA-C5EA-45B7-8207-39A49E5EADF5}" srcOrd="0" destOrd="0" presId="urn:microsoft.com/office/officeart/2005/8/layout/vList2"/>
    <dgm:cxn modelId="{E86BFAAF-62ED-45B0-B08E-1DADAAED83D0}" type="presParOf" srcId="{D00D27FA-C5EA-45B7-8207-39A49E5EADF5}" destId="{6F234EAD-4771-459F-9948-DE847FB9282E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F75180-4BB5-413A-826D-C2F82C13B8A6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fr-FR"/>
        </a:p>
      </dgm:t>
    </dgm:pt>
    <dgm:pt modelId="{F822C1B2-AA49-493E-8E51-402217862E06}">
      <dgm:prSet custT="1"/>
      <dgm:spPr/>
      <dgm:t>
        <a:bodyPr/>
        <a:lstStyle/>
        <a:p>
          <a:pPr algn="ctr" rtl="1"/>
          <a:r>
            <a:rPr lang="ar-MA" sz="6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شكرا على انتباهكم</a:t>
          </a:r>
          <a:endParaRPr lang="fr-FR" sz="6600" b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973DF4-3EF4-47E9-965B-CE11C5E41C74}" type="parTrans" cxnId="{602F0DEB-1D17-4EFA-8363-AB33E15152C2}">
      <dgm:prSet/>
      <dgm:spPr/>
      <dgm:t>
        <a:bodyPr/>
        <a:lstStyle/>
        <a:p>
          <a:endParaRPr lang="fr-FR"/>
        </a:p>
      </dgm:t>
    </dgm:pt>
    <dgm:pt modelId="{3A076414-4B0A-4674-B8B1-C7E9ECA5D291}" type="sibTrans" cxnId="{602F0DEB-1D17-4EFA-8363-AB33E15152C2}">
      <dgm:prSet/>
      <dgm:spPr/>
      <dgm:t>
        <a:bodyPr/>
        <a:lstStyle/>
        <a:p>
          <a:endParaRPr lang="fr-FR"/>
        </a:p>
      </dgm:t>
    </dgm:pt>
    <dgm:pt modelId="{395CE56B-733F-449D-8532-69339915C6B8}" type="pres">
      <dgm:prSet presAssocID="{6AF75180-4BB5-413A-826D-C2F82C13B8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C8B732-EBDA-4CF6-AA1E-981C9C90008F}" type="pres">
      <dgm:prSet presAssocID="{F822C1B2-AA49-493E-8E51-402217862E06}" presName="parentText" presStyleLbl="node1" presStyleIdx="0" presStyleCnt="1" custLinFactNeighborX="-4545" custLinFactNeighborY="-367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02F0DEB-1D17-4EFA-8363-AB33E15152C2}" srcId="{6AF75180-4BB5-413A-826D-C2F82C13B8A6}" destId="{F822C1B2-AA49-493E-8E51-402217862E06}" srcOrd="0" destOrd="0" parTransId="{23973DF4-3EF4-47E9-965B-CE11C5E41C74}" sibTransId="{3A076414-4B0A-4674-B8B1-C7E9ECA5D291}"/>
    <dgm:cxn modelId="{7E1E9EAA-36BD-4430-AADE-F2E1A0274F52}" type="presOf" srcId="{F822C1B2-AA49-493E-8E51-402217862E06}" destId="{4CC8B732-EBDA-4CF6-AA1E-981C9C90008F}" srcOrd="0" destOrd="0" presId="urn:microsoft.com/office/officeart/2005/8/layout/vList2"/>
    <dgm:cxn modelId="{3244AE82-882A-492C-930D-0DAC09A6D7F9}" type="presOf" srcId="{6AF75180-4BB5-413A-826D-C2F82C13B8A6}" destId="{395CE56B-733F-449D-8532-69339915C6B8}" srcOrd="0" destOrd="0" presId="urn:microsoft.com/office/officeart/2005/8/layout/vList2"/>
    <dgm:cxn modelId="{5C213D0E-4BBD-4A15-9C98-1A184A8BC80F}" type="presParOf" srcId="{395CE56B-733F-449D-8532-69339915C6B8}" destId="{4CC8B732-EBDA-4CF6-AA1E-981C9C90008F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502B1-0D04-4933-AFE0-59992BA4021E}" type="datetimeFigureOut">
              <a:rPr lang="ar-MA" smtClean="0"/>
              <a:pPr/>
              <a:t>13-04-1430</a:t>
            </a:fld>
            <a:endParaRPr lang="ar-M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M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A9C33-CDB2-4605-BB50-3CC880B82642}" type="slidenum">
              <a:rPr lang="ar-MA" smtClean="0"/>
              <a:pPr/>
              <a:t>‹N°›</a:t>
            </a:fld>
            <a:endParaRPr lang="ar-M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r&#233;sentation1.pptx" TargetMode="External"/><Relationship Id="rId2" Type="http://schemas.openxmlformats.org/officeDocument/2006/relationships/hyperlink" Target="file:///C:\Users\USER\Desktop\Pr&#233;sentation1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r&#233;sentation2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3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compaq\Pictures\chr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Diagramme 5"/>
          <p:cNvGraphicFramePr/>
          <p:nvPr/>
        </p:nvGraphicFramePr>
        <p:xfrm>
          <a:off x="1000100" y="1357298"/>
          <a:ext cx="7286676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me 14"/>
          <p:cNvGraphicFramePr/>
          <p:nvPr/>
        </p:nvGraphicFramePr>
        <p:xfrm>
          <a:off x="6000760" y="4143380"/>
          <a:ext cx="2751074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00100" y="214290"/>
            <a:ext cx="735811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MA" sz="5400" dirty="0" smtClean="0">
                <a:solidFill>
                  <a:srgbClr val="FF0000"/>
                </a:solidFill>
              </a:rPr>
              <a:t>تقديم جذاذة وفق التوجه البنائي</a:t>
            </a:r>
            <a:endParaRPr lang="ar-MA" sz="5400" dirty="0"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57158" y="4214818"/>
            <a:ext cx="328614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1" name="ZoneTexte 10"/>
          <p:cNvSpPr txBox="1"/>
          <p:nvPr/>
        </p:nvSpPr>
        <p:spPr>
          <a:xfrm>
            <a:off x="1928794" y="5996250"/>
            <a:ext cx="5357850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MA" sz="3200" dirty="0" smtClean="0"/>
              <a:t>الثانوية الاعدادبة الإدريسي </a:t>
            </a:r>
          </a:p>
          <a:p>
            <a:pPr algn="ctr"/>
            <a:r>
              <a:rPr lang="ar-MA" dirty="0" smtClean="0"/>
              <a:t>  2009 - 03  -25   </a:t>
            </a:r>
            <a:endParaRPr lang="ar-MA" dirty="0"/>
          </a:p>
        </p:txBody>
      </p:sp>
      <p:sp>
        <p:nvSpPr>
          <p:cNvPr id="13" name="ZoneTexte 12"/>
          <p:cNvSpPr txBox="1"/>
          <p:nvPr/>
        </p:nvSpPr>
        <p:spPr>
          <a:xfrm>
            <a:off x="214282" y="4241077"/>
            <a:ext cx="3286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sz="2400" b="1" u="sng" dirty="0" smtClean="0">
                <a:solidFill>
                  <a:srgbClr val="002060"/>
                </a:solidFill>
              </a:rPr>
              <a:t>تحت إشراف السيد المفتش </a:t>
            </a:r>
            <a:r>
              <a:rPr lang="ar-MA" sz="2400" b="1" dirty="0" smtClean="0">
                <a:solidFill>
                  <a:srgbClr val="002060"/>
                </a:solidFill>
              </a:rPr>
              <a:t>: </a:t>
            </a:r>
            <a:r>
              <a:rPr lang="ar-MA" sz="2400" b="1" dirty="0" smtClean="0"/>
              <a:t>عبد الجليل غجدام</a:t>
            </a:r>
            <a:endParaRPr lang="ar-MA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501122" cy="5643577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4250561"/>
                <a:gridCol w="4250561"/>
              </a:tblGrid>
              <a:tr h="3027710">
                <a:tc>
                  <a:txBody>
                    <a:bodyPr/>
                    <a:lstStyle/>
                    <a:p>
                      <a:pPr algn="ctr" rtl="1"/>
                      <a:endParaRPr lang="ar-MA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8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357818" y="2071678"/>
            <a:ext cx="25090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الحصيلة المنتظرة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0034" y="1571612"/>
            <a:ext cx="38280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FontTx/>
              <a:buChar char="-"/>
            </a:pPr>
            <a:r>
              <a:rPr lang="ar-MA" sz="2400" b="1" dirty="0" err="1" smtClean="0">
                <a:latin typeface="Calibri"/>
                <a:ea typeface="Calibri"/>
                <a:cs typeface="Arial"/>
              </a:rPr>
              <a:t>يتموضع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الخبر الوراثي داخل النواة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و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هو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مسؤول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عن شكل صفات الخلية. </a:t>
            </a:r>
            <a:endParaRPr lang="ar-MA" sz="2400" b="1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buFontTx/>
              <a:buChar char="-"/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- يحمل البرنامج الوراثي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خييطات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تسمى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صبغيات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.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43570" y="4786322"/>
            <a:ext cx="2159567" cy="622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كواشف التقويم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8596" y="4214818"/>
            <a:ext cx="4148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sz="2400" b="1" dirty="0" smtClean="0"/>
              <a:t>لتحديد مكان </a:t>
            </a:r>
            <a:r>
              <a:rPr lang="ar-MA" sz="2400" b="1" dirty="0" err="1" smtClean="0"/>
              <a:t>تموضع</a:t>
            </a:r>
            <a:r>
              <a:rPr lang="ar-MA" sz="2400" b="1" dirty="0" smtClean="0"/>
              <a:t> الخبر الوراثي أجريت تجارب على كائن حي وحيد الخلية يسمى أميبة </a:t>
            </a:r>
            <a:r>
              <a:rPr lang="ar-MA" sz="2400" b="1" dirty="0" err="1" smtClean="0"/>
              <a:t>و</a:t>
            </a:r>
            <a:r>
              <a:rPr lang="ar-MA" sz="2400" b="1" dirty="0" smtClean="0"/>
              <a:t> تمثل الوثيقة أسفله بعض مراحل هذه التجربة .</a:t>
            </a:r>
          </a:p>
          <a:p>
            <a:pPr algn="r"/>
            <a:r>
              <a:rPr lang="ar-MA" sz="2400" b="1" dirty="0" smtClean="0"/>
              <a:t>حدد مصير كل جزء من هذه الخلية معللا إجابتك.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C:\Users\compaq\Pictures\chr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Diagramme 5"/>
          <p:cNvGraphicFramePr/>
          <p:nvPr/>
        </p:nvGraphicFramePr>
        <p:xfrm>
          <a:off x="1571604" y="2000240"/>
          <a:ext cx="6286544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/>
          <a:lstStyle/>
          <a:p>
            <a:pPr algn="r" rtl="1">
              <a:buNone/>
            </a:pPr>
            <a:r>
              <a:rPr lang="ar-MA" sz="4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المضامين المراد دراستها</a:t>
            </a:r>
            <a:r>
              <a:rPr lang="fr-FR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>
              <a:buNone/>
            </a:pP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MA" b="1" dirty="0"/>
              <a:t>الوراثة عند </a:t>
            </a:r>
            <a:r>
              <a:rPr lang="ar-MA" b="1" dirty="0" smtClean="0"/>
              <a:t>الإنسان </a:t>
            </a:r>
            <a:r>
              <a:rPr lang="fr-FR" b="1" dirty="0" smtClean="0"/>
              <a:t>:</a:t>
            </a:r>
            <a:r>
              <a:rPr lang="ar-MA" b="1" dirty="0"/>
              <a:t>انتقال بعض الصفات </a:t>
            </a:r>
            <a:r>
              <a:rPr lang="ar-MA" b="1" dirty="0" err="1"/>
              <a:t>و</a:t>
            </a:r>
            <a:r>
              <a:rPr lang="ar-MA" b="1" dirty="0"/>
              <a:t> الأمراض </a:t>
            </a:r>
            <a:r>
              <a:rPr lang="ar-MA" b="1" dirty="0" smtClean="0"/>
              <a:t>الوراثية.</a:t>
            </a:r>
          </a:p>
          <a:p>
            <a:pPr algn="r" rtl="1">
              <a:buNone/>
            </a:pPr>
            <a:endParaRPr lang="en-US" dirty="0"/>
          </a:p>
          <a:p>
            <a:pPr algn="r" rtl="1"/>
            <a:r>
              <a:rPr lang="ar-MA" b="1" dirty="0"/>
              <a:t> دور الصبغيات في نقل الصفات الوراثية عواقب زواج الأقارب الاستنتاج </a:t>
            </a:r>
            <a:r>
              <a:rPr lang="ar-MA" b="1" dirty="0" smtClean="0"/>
              <a:t>.   </a:t>
            </a:r>
            <a:endParaRPr lang="en-US" dirty="0"/>
          </a:p>
          <a:p>
            <a:pPr>
              <a:buNone/>
            </a:pPr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MA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الزمني </a:t>
            </a:r>
            <a:r>
              <a:rPr lang="ar-MA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MA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ساعات                              </a:t>
            </a:r>
            <a:endParaRPr lang="en-US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929354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sz="47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التعلمات المتوخاة</a:t>
            </a:r>
            <a:r>
              <a:rPr lang="fr-FR" sz="4000" b="1" u="sng" dirty="0">
                <a:solidFill>
                  <a:srgbClr val="7030A0"/>
                </a:solidFill>
              </a:rPr>
              <a:t>:</a:t>
            </a:r>
            <a:endParaRPr lang="en-US" sz="4000" u="sng" dirty="0">
              <a:solidFill>
                <a:srgbClr val="7030A0"/>
              </a:solidFill>
            </a:endParaRPr>
          </a:p>
          <a:p>
            <a:pPr algn="r" rtl="1"/>
            <a:r>
              <a:rPr lang="ar-MA" b="1" dirty="0" smtClean="0"/>
              <a:t>تعرف </a:t>
            </a:r>
            <a:r>
              <a:rPr lang="ar-MA" b="1" dirty="0"/>
              <a:t>بعض الصفات </a:t>
            </a:r>
            <a:r>
              <a:rPr lang="ar-MA" b="1" dirty="0" err="1"/>
              <a:t>و</a:t>
            </a:r>
            <a:r>
              <a:rPr lang="ar-MA" b="1" dirty="0"/>
              <a:t> الأمراض الوراثية </a:t>
            </a:r>
            <a:r>
              <a:rPr lang="ar-MA" b="1" dirty="0" err="1"/>
              <a:t>و</a:t>
            </a:r>
            <a:r>
              <a:rPr lang="ar-MA" b="1" dirty="0"/>
              <a:t> تمييزهما عن </a:t>
            </a:r>
            <a:r>
              <a:rPr lang="ar-MA" b="1" dirty="0" smtClean="0"/>
              <a:t>الصفات </a:t>
            </a:r>
            <a:r>
              <a:rPr lang="ar-MA" b="1" dirty="0"/>
              <a:t>غير </a:t>
            </a:r>
            <a:r>
              <a:rPr lang="ar-MA" b="1" dirty="0" smtClean="0"/>
              <a:t>الوراثية</a:t>
            </a:r>
            <a:r>
              <a:rPr lang="ar-MA" b="1" dirty="0"/>
              <a:t>.</a:t>
            </a:r>
            <a:endParaRPr lang="en-US" dirty="0"/>
          </a:p>
          <a:p>
            <a:pPr algn="r" rtl="1"/>
            <a:r>
              <a:rPr lang="ar-MA" b="1" dirty="0" smtClean="0"/>
              <a:t>تمثيل </a:t>
            </a:r>
            <a:r>
              <a:rPr lang="ar-MA" b="1" dirty="0"/>
              <a:t>انتقال صفة وراثية بواسطة شجرة نسب.</a:t>
            </a:r>
            <a:endParaRPr lang="en-US" dirty="0"/>
          </a:p>
          <a:p>
            <a:pPr algn="r" rtl="1"/>
            <a:r>
              <a:rPr lang="ar-MA" b="1" dirty="0" smtClean="0"/>
              <a:t>التدرب </a:t>
            </a:r>
            <a:r>
              <a:rPr lang="ar-MA" b="1" dirty="0"/>
              <a:t>على قراءة شجرة النسب.</a:t>
            </a:r>
            <a:endParaRPr lang="en-US" dirty="0"/>
          </a:p>
          <a:p>
            <a:pPr algn="r" rtl="1"/>
            <a:r>
              <a:rPr lang="ar-MA" b="1" dirty="0" smtClean="0"/>
              <a:t>ربط </a:t>
            </a:r>
            <a:r>
              <a:rPr lang="ar-MA" b="1" dirty="0"/>
              <a:t>العلاقة بين </a:t>
            </a:r>
            <a:r>
              <a:rPr lang="ar-MA" b="1" dirty="0" err="1"/>
              <a:t>صبغيات</a:t>
            </a:r>
            <a:r>
              <a:rPr lang="ar-MA" b="1" dirty="0"/>
              <a:t> نواة الخلايا </a:t>
            </a:r>
            <a:r>
              <a:rPr lang="ar-MA" b="1" dirty="0" err="1"/>
              <a:t>و</a:t>
            </a:r>
            <a:r>
              <a:rPr lang="ar-MA" b="1" dirty="0"/>
              <a:t> البرنامج الوراثي المسؤول عن ظهور صفاتها.</a:t>
            </a:r>
            <a:endParaRPr lang="en-US" dirty="0"/>
          </a:p>
          <a:p>
            <a:pPr algn="r" rtl="1"/>
            <a:r>
              <a:rPr lang="ar-MA" b="1" dirty="0" smtClean="0"/>
              <a:t>تعرف </a:t>
            </a:r>
            <a:r>
              <a:rPr lang="ar-MA" b="1" dirty="0" err="1"/>
              <a:t>و</a:t>
            </a:r>
            <a:r>
              <a:rPr lang="ar-MA" b="1" dirty="0"/>
              <a:t> تحليل خرائط صبغية عند الانسان.</a:t>
            </a:r>
            <a:endParaRPr lang="en-US" dirty="0"/>
          </a:p>
          <a:p>
            <a:pPr algn="r" rtl="1"/>
            <a:r>
              <a:rPr lang="ar-MA" b="1" dirty="0" smtClean="0"/>
              <a:t>تحديد </a:t>
            </a:r>
            <a:r>
              <a:rPr lang="ar-MA" b="1" dirty="0"/>
              <a:t>كيفية نقل الصبغيات للصفات الوراثية عبر الأجيال مع </a:t>
            </a:r>
            <a:r>
              <a:rPr lang="ar-MA" b="1" dirty="0" smtClean="0"/>
              <a:t>الإشارة إلى </a:t>
            </a:r>
            <a:r>
              <a:rPr lang="ar-MA" b="1" dirty="0"/>
              <a:t>مفهوم المورثة.</a:t>
            </a:r>
            <a:endParaRPr lang="en-US" dirty="0"/>
          </a:p>
          <a:p>
            <a:pPr algn="r" rtl="1"/>
            <a:r>
              <a:rPr lang="ar-MA" b="1" dirty="0" smtClean="0"/>
              <a:t>استخلاص </a:t>
            </a:r>
            <a:r>
              <a:rPr lang="ar-MA" b="1" dirty="0"/>
              <a:t>عواقب زواج الأقارب في ظهور بعض الأمراض الوراثية.</a:t>
            </a:r>
            <a:endParaRPr lang="en-US" dirty="0"/>
          </a:p>
          <a:p>
            <a:pPr algn="r" rtl="1"/>
            <a:r>
              <a:rPr lang="ar-MA" b="1" dirty="0" smtClean="0"/>
              <a:t>تحديد </a:t>
            </a:r>
            <a:r>
              <a:rPr lang="ar-MA" b="1" dirty="0"/>
              <a:t>مفهوم الاستنساخ و تمييز نوعين من الاستنساخ (</a:t>
            </a:r>
            <a:r>
              <a:rPr lang="ar-MA" b="1" dirty="0" smtClean="0"/>
              <a:t>استنساخ انطلاقا </a:t>
            </a:r>
            <a:r>
              <a:rPr lang="ar-MA" b="1" dirty="0"/>
              <a:t>من بيضة بعد الاخصاب و استنساخ انطلاقا من خلية من خلايا الجسم</a:t>
            </a:r>
            <a:r>
              <a:rPr lang="ar-MA" b="1" dirty="0" smtClean="0"/>
              <a:t>). </a:t>
            </a:r>
            <a:endParaRPr lang="ar-M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92006" y="1600200"/>
          <a:ext cx="8709076" cy="4186254"/>
        </p:xfrm>
        <a:graphic>
          <a:graphicData uri="http://schemas.openxmlformats.org/drawingml/2006/table">
            <a:tbl>
              <a:tblPr rtl="1" firstRow="1" lastRow="1" bandRow="1" bandCol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{E269D01E-BC32-4049-B463-5C60D7B0CCD2}</a:tableStyleId>
              </a:tblPr>
              <a:tblGrid>
                <a:gridCol w="3454734"/>
                <a:gridCol w="5254342"/>
              </a:tblGrid>
              <a:tr h="1181104">
                <a:tc>
                  <a:txBody>
                    <a:bodyPr/>
                    <a:lstStyle/>
                    <a:p>
                      <a:pPr algn="ctr" rtl="1"/>
                      <a:endParaRPr lang="ar-MA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1800" kern="1200" dirty="0" smtClean="0"/>
                        <a:t>  </a:t>
                      </a:r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104">
                <a:tc>
                  <a:txBody>
                    <a:bodyPr/>
                    <a:lstStyle/>
                    <a:p>
                      <a:pPr algn="ctr" rtl="1"/>
                      <a:endParaRPr lang="ar-MA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046">
                <a:tc>
                  <a:txBody>
                    <a:bodyPr/>
                    <a:lstStyle/>
                    <a:p>
                      <a:pPr algn="ctr" rtl="1"/>
                      <a:endParaRPr lang="ar-MA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25516" y="1857364"/>
            <a:ext cx="2113143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M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الزمني</a:t>
            </a:r>
            <a:endParaRPr lang="ar-MA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  <p:sp>
        <p:nvSpPr>
          <p:cNvPr id="8" name="ZoneTexte 7"/>
          <p:cNvSpPr txBox="1"/>
          <p:nvPr/>
        </p:nvSpPr>
        <p:spPr>
          <a:xfrm>
            <a:off x="5950579" y="3071810"/>
            <a:ext cx="2281458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M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مستوى التعضي</a:t>
            </a:r>
            <a:endParaRPr lang="ar-MA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MA" dirty="0"/>
          </a:p>
        </p:txBody>
      </p:sp>
      <p:sp>
        <p:nvSpPr>
          <p:cNvPr id="9" name="ZoneTexte 8"/>
          <p:cNvSpPr txBox="1"/>
          <p:nvPr/>
        </p:nvSpPr>
        <p:spPr>
          <a:xfrm>
            <a:off x="5857884" y="4500570"/>
            <a:ext cx="267573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MA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الكفايات المستهدفة</a:t>
            </a:r>
            <a:endParaRPr lang="ar-MA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701223" y="2000240"/>
            <a:ext cx="141256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MA" sz="2400" b="1" dirty="0" smtClean="0"/>
              <a:t>- 6 ساعات.</a:t>
            </a:r>
            <a:endParaRPr lang="ar-MA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143372" y="3071810"/>
            <a:ext cx="112723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MA" sz="2400" b="1" dirty="0"/>
              <a:t> </a:t>
            </a:r>
            <a:r>
              <a:rPr lang="ar-MA" sz="2400" b="1" dirty="0" smtClean="0"/>
              <a:t>- الخلية.</a:t>
            </a:r>
            <a:endParaRPr lang="ar-MA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57158" y="4214818"/>
            <a:ext cx="47863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MA" sz="2400" b="1" dirty="0">
                <a:solidFill>
                  <a:schemeClr val="dk1"/>
                </a:solidFill>
              </a:rPr>
              <a:t>- استرداد </a:t>
            </a:r>
            <a:r>
              <a:rPr lang="ar-MA" sz="2400" b="1" dirty="0" smtClean="0">
                <a:solidFill>
                  <a:schemeClr val="dk1"/>
                </a:solidFill>
              </a:rPr>
              <a:t>المعارف.</a:t>
            </a:r>
            <a:endParaRPr lang="en-US" sz="2400" dirty="0">
              <a:solidFill>
                <a:schemeClr val="dk1"/>
              </a:solidFill>
            </a:endParaRPr>
          </a:p>
          <a:p>
            <a:r>
              <a:rPr lang="ar-MA" sz="2400" b="1" dirty="0" smtClean="0">
                <a:solidFill>
                  <a:schemeClr val="dk1"/>
                </a:solidFill>
              </a:rPr>
              <a:t>- اختيار </a:t>
            </a:r>
            <a:r>
              <a:rPr lang="ar-MA" sz="2400" b="1" dirty="0">
                <a:solidFill>
                  <a:schemeClr val="dk1"/>
                </a:solidFill>
              </a:rPr>
              <a:t>معلومات </a:t>
            </a:r>
            <a:r>
              <a:rPr lang="ar-MA" sz="2400" b="1" dirty="0" err="1">
                <a:solidFill>
                  <a:schemeClr val="dk1"/>
                </a:solidFill>
              </a:rPr>
              <a:t>و</a:t>
            </a:r>
            <a:r>
              <a:rPr lang="ar-MA" sz="2400" b="1" dirty="0">
                <a:solidFill>
                  <a:schemeClr val="dk1"/>
                </a:solidFill>
              </a:rPr>
              <a:t> ربطها </a:t>
            </a:r>
            <a:r>
              <a:rPr lang="ar-MA" sz="2400" b="1" dirty="0" smtClean="0">
                <a:solidFill>
                  <a:schemeClr val="dk1"/>
                </a:solidFill>
              </a:rPr>
              <a:t>بالمشكل المطروح.</a:t>
            </a:r>
            <a:endParaRPr lang="en-US" sz="2400" dirty="0">
              <a:solidFill>
                <a:schemeClr val="dk1"/>
              </a:solidFill>
            </a:endParaRPr>
          </a:p>
          <a:p>
            <a:r>
              <a:rPr lang="ar-MA" sz="2400" b="1" dirty="0">
                <a:solidFill>
                  <a:schemeClr val="dk1"/>
                </a:solidFill>
              </a:rPr>
              <a:t>- إعداد </a:t>
            </a:r>
            <a:r>
              <a:rPr lang="ar-MA" sz="2400" b="1" dirty="0" smtClean="0">
                <a:solidFill>
                  <a:schemeClr val="dk1"/>
                </a:solidFill>
              </a:rPr>
              <a:t>حصيلة.</a:t>
            </a:r>
            <a:endParaRPr lang="ar-M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MA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نافذة </a:t>
            </a:r>
            <a:r>
              <a:rPr lang="ar-MA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الانطلاق</a:t>
            </a:r>
            <a:endParaRPr lang="ar-MA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688" y="1071546"/>
          <a:ext cx="8715468" cy="5164440"/>
        </p:xfrm>
        <a:graphic>
          <a:graphicData uri="http://schemas.openxmlformats.org/drawingml/2006/table">
            <a:tbl>
              <a:tblPr rtl="1"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{E269D01E-BC32-4049-B463-5C60D7B0CCD2}</a:tableStyleId>
              </a:tblPr>
              <a:tblGrid>
                <a:gridCol w="3855641"/>
                <a:gridCol w="4859827"/>
              </a:tblGrid>
              <a:tr h="928694">
                <a:tc>
                  <a:txBody>
                    <a:bodyPr/>
                    <a:lstStyle/>
                    <a:p>
                      <a:pPr algn="ctr" rtl="1"/>
                      <a:endParaRPr lang="ar-MA" sz="2400" b="1" u="sng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70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u="sng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ar-MA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buFontTx/>
                        <a:buChar char="-"/>
                      </a:pPr>
                      <a:endParaRPr lang="ar-M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38">
                <a:tc>
                  <a:txBody>
                    <a:bodyPr/>
                    <a:lstStyle/>
                    <a:p>
                      <a:pPr algn="ctr" rtl="1"/>
                      <a:endParaRPr lang="ar-MA" sz="2400" u="sng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endParaRPr lang="ar-MA" sz="2400" b="1" u="sng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000760" y="1428736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المكتسبات القبلية</a:t>
            </a:r>
            <a:endParaRPr lang="ar-MA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43504" y="2000240"/>
            <a:ext cx="38170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كواشف التقويم التشخيصي</a:t>
            </a:r>
            <a:endParaRPr lang="ar-MA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643702" y="4357694"/>
            <a:ext cx="1409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تساؤلات</a:t>
            </a:r>
            <a:endParaRPr lang="ar-MA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7158" y="1214422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000" b="1" dirty="0" smtClean="0"/>
              <a:t>الخلية – الأمشاج – الإخصاب - اتحاد نواتي المشيجين - تكاثر البيضة و تحولها إلى جنين ينمو لإعطاء صغير.</a:t>
            </a:r>
            <a:endParaRPr lang="ar-MA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285720" y="3714752"/>
            <a:ext cx="48013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000" b="1" dirty="0" smtClean="0">
                <a:solidFill>
                  <a:schemeClr val="dk1"/>
                </a:solidFill>
              </a:rPr>
              <a:t>1- ماذا يقصد بالصفة الوراثية؟</a:t>
            </a:r>
            <a:endParaRPr lang="en-US" sz="2000" dirty="0" smtClean="0">
              <a:solidFill>
                <a:schemeClr val="dk1"/>
              </a:solidFill>
            </a:endParaRPr>
          </a:p>
          <a:p>
            <a:r>
              <a:rPr lang="ar-MA" sz="2000" b="1" dirty="0" smtClean="0">
                <a:solidFill>
                  <a:schemeClr val="dk1"/>
                </a:solidFill>
              </a:rPr>
              <a:t>2- أين يوجد البرنامج الوراثي المسؤول عن الصفات الوراثية؟</a:t>
            </a:r>
            <a:endParaRPr lang="en-US" sz="2000" dirty="0" smtClean="0">
              <a:solidFill>
                <a:schemeClr val="dk1"/>
              </a:solidFill>
            </a:endParaRPr>
          </a:p>
          <a:p>
            <a:r>
              <a:rPr lang="ar-MA" sz="2000" b="1" dirty="0" smtClean="0">
                <a:solidFill>
                  <a:schemeClr val="dk1"/>
                </a:solidFill>
              </a:rPr>
              <a:t>3- كيف يتم توريث الصفات الوراثية من الآباء إلى الأبناء ؟</a:t>
            </a:r>
            <a:endParaRPr lang="en-US" sz="2000" dirty="0" smtClean="0">
              <a:solidFill>
                <a:schemeClr val="dk1"/>
              </a:solidFill>
            </a:endParaRPr>
          </a:p>
          <a:p>
            <a:r>
              <a:rPr lang="ar-MA" sz="2000" b="1" dirty="0" smtClean="0">
                <a:solidFill>
                  <a:schemeClr val="dk1"/>
                </a:solidFill>
              </a:rPr>
              <a:t>4- ما هي عواقب زواج الأقارب؟</a:t>
            </a:r>
            <a:endParaRPr lang="en-US" sz="2000" dirty="0" smtClean="0">
              <a:solidFill>
                <a:schemeClr val="dk1"/>
              </a:solidFill>
            </a:endParaRPr>
          </a:p>
          <a:p>
            <a:r>
              <a:rPr lang="ar-MA" sz="2000" b="1" dirty="0" smtClean="0">
                <a:solidFill>
                  <a:schemeClr val="dk1"/>
                </a:solidFill>
              </a:rPr>
              <a:t>5- ما هو الاستنساخ </a:t>
            </a:r>
            <a:r>
              <a:rPr lang="ar-MA" sz="2000" b="1" dirty="0" err="1" smtClean="0">
                <a:solidFill>
                  <a:schemeClr val="dk1"/>
                </a:solidFill>
              </a:rPr>
              <a:t>و</a:t>
            </a:r>
            <a:r>
              <a:rPr lang="ar-MA" sz="2000" b="1" dirty="0" smtClean="0">
                <a:solidFill>
                  <a:schemeClr val="dk1"/>
                </a:solidFill>
              </a:rPr>
              <a:t> ما هي أهم مراحله؟ </a:t>
            </a:r>
            <a:endParaRPr lang="ar-MA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214282" y="2000240"/>
            <a:ext cx="4971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ar-MA" b="1" dirty="0" smtClean="0"/>
              <a:t>تأشير رسم تخطيطي لخلية بوضع أسماء العناصر الأساسية: نواة, </a:t>
            </a:r>
            <a:r>
              <a:rPr lang="ar-MA" b="1" dirty="0" err="1" smtClean="0"/>
              <a:t>سيتوبلازم</a:t>
            </a:r>
            <a:r>
              <a:rPr lang="ar-MA" b="1" dirty="0" smtClean="0"/>
              <a:t>, غشاء </a:t>
            </a:r>
            <a:r>
              <a:rPr lang="ar-MA" b="1" dirty="0" err="1" smtClean="0"/>
              <a:t>سيتوبلازمي</a:t>
            </a:r>
            <a:r>
              <a:rPr lang="ar-MA" b="1" dirty="0" smtClean="0"/>
              <a:t>.</a:t>
            </a:r>
          </a:p>
          <a:p>
            <a:pPr>
              <a:buFontTx/>
              <a:buChar char="-"/>
            </a:pPr>
            <a:r>
              <a:rPr lang="ar-MA" b="1" dirty="0" smtClean="0"/>
              <a:t>- تركيب جملة مفيدة حول ظاهرة الإخصاب </a:t>
            </a:r>
            <a:r>
              <a:rPr lang="ar-MA" b="1" dirty="0" err="1" smtClean="0"/>
              <a:t>و</a:t>
            </a:r>
            <a:r>
              <a:rPr lang="ar-MA" b="1" dirty="0" smtClean="0"/>
              <a:t> أهم مراحل النمو المباشر باستعمال المصطلحات التالية: صغير, ينمو , جنين , اتحاد النواتين , البيضة , تحولها , تكاثر.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572560" cy="6357959"/>
        </p:xfrm>
        <a:graphic>
          <a:graphicData uri="http://schemas.openxmlformats.org/drawingml/2006/table">
            <a:tbl>
              <a:tblPr rtl="1" firstRow="1" bandRow="1">
                <a:tableStyleId>{D113A9D2-9D6B-4929-AA2D-F23B5EE8CBE7}</a:tableStyleId>
              </a:tblPr>
              <a:tblGrid>
                <a:gridCol w="4286280"/>
                <a:gridCol w="4286280"/>
              </a:tblGrid>
              <a:tr h="1230573">
                <a:tc>
                  <a:txBody>
                    <a:bodyPr/>
                    <a:lstStyle/>
                    <a:p>
                      <a:pPr algn="ctr" rtl="1"/>
                      <a:endParaRPr lang="ar-MA" sz="2000" u="sng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573">
                <a:tc>
                  <a:txBody>
                    <a:bodyPr/>
                    <a:lstStyle/>
                    <a:p>
                      <a:pPr algn="ctr" rtl="1"/>
                      <a:endParaRPr lang="ar-MA" sz="2000" u="sng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674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5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000" u="sng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6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000" u="sng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5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000" u="sng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715008" y="785794"/>
            <a:ext cx="1980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المهمة الأولى</a:t>
            </a:r>
            <a:endParaRPr lang="ar-MA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57884" y="1857364"/>
            <a:ext cx="203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غلافها الزمني</a:t>
            </a:r>
            <a:endParaRPr lang="ar-MA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43636" y="3000372"/>
            <a:ext cx="1571264" cy="622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شكل العمل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72066" y="4071942"/>
            <a:ext cx="3788772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وثائق العمل</a:t>
            </a:r>
            <a:r>
              <a:rPr lang="ar-MA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 </a:t>
            </a:r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و</a:t>
            </a:r>
            <a:endParaRPr lang="en-US" sz="32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المعينات الديداكتيكية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15074" y="5643578"/>
            <a:ext cx="1523174" cy="622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دليل العمل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5075" y="785794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2400" b="1" dirty="0" smtClean="0"/>
              <a:t>- تحديد موقع </a:t>
            </a:r>
            <a:r>
              <a:rPr lang="ar-MA" sz="2400" b="1" dirty="0" err="1" smtClean="0"/>
              <a:t>تموضع</a:t>
            </a:r>
            <a:r>
              <a:rPr lang="ar-MA" sz="2400" b="1" dirty="0" smtClean="0"/>
              <a:t> البرنامج الوراثي.</a:t>
            </a:r>
            <a:endParaRPr lang="ar-MA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010401" y="2071678"/>
            <a:ext cx="1396536" cy="489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tabLst>
                <a:tab pos="626745" algn="l"/>
              </a:tabLst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- 20 دقيقة.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9455" y="3000372"/>
            <a:ext cx="3366627" cy="489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- فردي ثم على شكل مجموعات.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5720" y="3929066"/>
            <a:ext cx="4323136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-</a:t>
            </a:r>
            <a:r>
              <a:rPr lang="ar-MA" sz="24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Arial"/>
                <a:hlinkClick r:id="rId2" action="ppaction://hlinkpres?slideindex=1&amp;slidetitle="/>
              </a:rPr>
              <a:t> </a:t>
            </a:r>
            <a:r>
              <a:rPr lang="ar-MA" sz="24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Arial"/>
                <a:hlinkClick r:id="rId3" action="ppaction://hlinkpres?slideindex=1&amp;slidetitle="/>
              </a:rPr>
              <a:t>وثيقة 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تبين صور لتطور خليتين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بيضيتين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الأولى لإنسان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و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الثانية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لقنفد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البحر.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ar-MA" sz="2400" b="1" dirty="0" smtClean="0">
                <a:latin typeface="Calibri"/>
                <a:ea typeface="Calibri"/>
                <a:cs typeface="Arial"/>
                <a:hlinkClick r:id="rId4" action="ppaction://hlinkpres?slideindex=1&amp;slidetitle="/>
              </a:rPr>
              <a:t>- صورة لتوأمين </a:t>
            </a:r>
            <a:r>
              <a:rPr lang="ar-MA" sz="2400" b="1" dirty="0" err="1" smtClean="0">
                <a:latin typeface="Calibri"/>
                <a:ea typeface="Calibri"/>
                <a:cs typeface="Arial"/>
                <a:hlinkClick r:id="rId4" action="ppaction://hlinkpres?slideindex=1&amp;slidetitle="/>
              </a:rPr>
              <a:t>حقيقيين</a:t>
            </a:r>
            <a:r>
              <a:rPr lang="ar-MA" sz="2400" b="1" dirty="0" smtClean="0">
                <a:latin typeface="Calibri"/>
                <a:ea typeface="Calibri"/>
                <a:cs typeface="Arial"/>
                <a:hlinkClick r:id="rId4" action="ppaction://hlinkpres?slideindex=1&amp;slidetitle="/>
              </a:rPr>
              <a:t>.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5720" y="5286388"/>
            <a:ext cx="42402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FontTx/>
              <a:buChar char="-"/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 قراءة الوثائق بتمعن والتعليق عليها (بشكل فردي) ومناقشتها (في اطار مجموعات .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44" y="428604"/>
          <a:ext cx="8686800" cy="6215106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2858888"/>
                <a:gridCol w="5827912"/>
              </a:tblGrid>
              <a:tr h="39290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ar-MA" sz="1800" kern="1200" dirty="0" smtClean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ar-MA" sz="1800" kern="1200" dirty="0" smtClean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ar-MA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3071802" y="2643182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6" name="ZoneTexte 5"/>
          <p:cNvSpPr txBox="1"/>
          <p:nvPr/>
        </p:nvSpPr>
        <p:spPr>
          <a:xfrm>
            <a:off x="6143636" y="1785926"/>
            <a:ext cx="2509020" cy="622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الحصيلة المنتظرة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00760" y="4786322"/>
            <a:ext cx="2866561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كواشف</a:t>
            </a: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 </a:t>
            </a: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التقويم التكويني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5720" y="642919"/>
            <a:ext cx="55721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FontTx/>
              <a:buChar char="-"/>
            </a:pPr>
            <a:r>
              <a:rPr lang="ar-MA" sz="2000" b="1" dirty="0" smtClean="0">
                <a:latin typeface="Calibri"/>
                <a:ea typeface="Calibri"/>
                <a:cs typeface="Arial"/>
              </a:rPr>
              <a:t>الصفات الوراثية أصلها برنامج وراثي يوجد على مستوى الخلية (الخلية البيضة).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ar-MA" sz="2000" b="1" dirty="0" smtClean="0"/>
              <a:t> الخبر الوراثي مادة وراثية توجد في الخلية تنتقل من خلية </a:t>
            </a:r>
            <a:r>
              <a:rPr lang="ar-MA" sz="2000" b="1" dirty="0" err="1" smtClean="0"/>
              <a:t>الى</a:t>
            </a:r>
            <a:r>
              <a:rPr lang="ar-MA" sz="2000" b="1" dirty="0" smtClean="0"/>
              <a:t> أخرى نتيجة انقسامات متتالية </a:t>
            </a:r>
            <a:r>
              <a:rPr lang="ar-MA" sz="2000" b="1" dirty="0" err="1" smtClean="0"/>
              <a:t>مسؤولة</a:t>
            </a:r>
            <a:r>
              <a:rPr lang="ar-MA" sz="2000" b="1" dirty="0" smtClean="0"/>
              <a:t> عن تحديد الصفات الوراثية الخاصة لكل نوع.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14348" y="3357562"/>
            <a:ext cx="46434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2000" b="1" dirty="0" smtClean="0"/>
              <a:t>أين </a:t>
            </a:r>
            <a:r>
              <a:rPr lang="ar-MA" sz="2000" b="1" dirty="0" err="1" smtClean="0"/>
              <a:t>يتموضع</a:t>
            </a:r>
            <a:r>
              <a:rPr lang="ar-MA" sz="2000" b="1" dirty="0" smtClean="0"/>
              <a:t> الخبر الوراثي داخل الخلية </a:t>
            </a:r>
            <a:r>
              <a:rPr lang="ar-MA" sz="2000" b="1" dirty="0" err="1" smtClean="0"/>
              <a:t>و</a:t>
            </a:r>
            <a:r>
              <a:rPr lang="ar-MA" sz="2000" b="1" dirty="0" smtClean="0"/>
              <a:t> كيف يتم انتقاله من خلية </a:t>
            </a:r>
            <a:r>
              <a:rPr lang="ar-MA" sz="2000" b="1" dirty="0" err="1" smtClean="0"/>
              <a:t>الى</a:t>
            </a:r>
            <a:r>
              <a:rPr lang="ar-MA" sz="2000" b="1" dirty="0" smtClean="0"/>
              <a:t> أخرى </a:t>
            </a:r>
            <a:r>
              <a:rPr lang="ar-MA" sz="2000" b="1" dirty="0" err="1" smtClean="0"/>
              <a:t>و</a:t>
            </a:r>
            <a:r>
              <a:rPr lang="ar-MA" sz="2000" b="1" dirty="0" smtClean="0"/>
              <a:t> من جيل </a:t>
            </a:r>
            <a:r>
              <a:rPr lang="ar-MA" sz="2000" b="1" dirty="0" err="1" smtClean="0"/>
              <a:t>الى</a:t>
            </a:r>
            <a:r>
              <a:rPr lang="ar-MA" sz="2000" b="1" dirty="0" smtClean="0"/>
              <a:t> آخر؟</a:t>
            </a:r>
            <a:endParaRPr lang="en-US" sz="1200" dirty="0">
              <a:latin typeface="Calibri"/>
              <a:ea typeface="Calibri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5720" y="4714884"/>
            <a:ext cx="563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400" b="1" u="sng" dirty="0" smtClean="0"/>
              <a:t>استرداد منظم للمعارف</a:t>
            </a:r>
          </a:p>
          <a:p>
            <a:endParaRPr lang="ar-MA" sz="2000" b="1" u="sng" dirty="0" smtClean="0"/>
          </a:p>
          <a:p>
            <a:r>
              <a:rPr lang="ar-MA" sz="2000" b="1" dirty="0" smtClean="0"/>
              <a:t>لكل نوع من الكائنات الحية صفات وراثية تنتقل من جيل إلى </a:t>
            </a:r>
            <a:r>
              <a:rPr lang="ar-MA" sz="2000" b="1" dirty="0" err="1" smtClean="0"/>
              <a:t>اخر</a:t>
            </a:r>
            <a:r>
              <a:rPr lang="ar-MA" sz="2000" b="1" dirty="0" smtClean="0"/>
              <a:t> . حدد أصل هذه الصفات </a:t>
            </a:r>
            <a:r>
              <a:rPr lang="ar-MA" sz="2000" b="1" dirty="0" err="1" smtClean="0"/>
              <a:t>و</a:t>
            </a:r>
            <a:r>
              <a:rPr lang="ar-MA" sz="2000" b="1" dirty="0" smtClean="0"/>
              <a:t> وضح كيف يتم انتقالها.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86842" cy="6429420"/>
        </p:xfrm>
        <a:graphic>
          <a:graphicData uri="http://schemas.openxmlformats.org/drawingml/2006/table">
            <a:tbl>
              <a:tblPr rtl="1" firstRow="1" bandRow="1">
                <a:tableStyleId>{E269D01E-BC32-4049-B463-5C60D7B0CCD2}</a:tableStyleId>
              </a:tblPr>
              <a:tblGrid>
                <a:gridCol w="2889110"/>
                <a:gridCol w="5897732"/>
              </a:tblGrid>
              <a:tr h="1000132">
                <a:tc>
                  <a:txBody>
                    <a:bodyPr/>
                    <a:lstStyle/>
                    <a:p>
                      <a:pPr algn="ctr" rtl="1"/>
                      <a:endParaRPr lang="ar-MA" sz="2000" u="sng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r-MA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 rtl="1"/>
                      <a:endParaRPr lang="ar-MA" sz="2000" u="sng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4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000" u="sng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r-MA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000" u="sng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MA" sz="2000" u="sng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58016" y="428604"/>
            <a:ext cx="1968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المهمة الثانية</a:t>
            </a:r>
            <a:endParaRPr lang="ar-MA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29454" y="1357298"/>
            <a:ext cx="180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M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غلافها الزمني</a:t>
            </a:r>
            <a:endParaRPr lang="ar-MA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15206" y="2214554"/>
            <a:ext cx="1571264" cy="622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شكل العمل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72198" y="3214686"/>
            <a:ext cx="2860077" cy="1224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وثائق العمل</a:t>
            </a:r>
            <a:r>
              <a:rPr lang="ar-MA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 </a:t>
            </a:r>
            <a:r>
              <a:rPr lang="ar-MA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و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المعينات الديداكتيكية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143768" y="5500702"/>
            <a:ext cx="1523174" cy="622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M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دليل العمل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1538" y="428604"/>
            <a:ext cx="495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2400" b="1" dirty="0" smtClean="0"/>
              <a:t>- تحديد مكان </a:t>
            </a:r>
            <a:r>
              <a:rPr lang="ar-MA" sz="2400" b="1" dirty="0" err="1" smtClean="0"/>
              <a:t>تموضع</a:t>
            </a:r>
            <a:r>
              <a:rPr lang="ar-MA" sz="2400" b="1" dirty="0" smtClean="0"/>
              <a:t> الخبر الوراثي داخل الخلية</a:t>
            </a:r>
            <a:endParaRPr lang="ar-MA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714876" y="1428736"/>
            <a:ext cx="13072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400" b="1" dirty="0" smtClean="0">
                <a:latin typeface="Calibri"/>
                <a:ea typeface="Calibri"/>
                <a:cs typeface="Arial"/>
              </a:rPr>
              <a:t>- 30 دقيقة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2214554"/>
            <a:ext cx="33666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2400" b="1" dirty="0" smtClean="0">
                <a:solidFill>
                  <a:schemeClr val="dk1"/>
                </a:solidFill>
              </a:rPr>
              <a:t>- فردي ثم على شكل مجموعات.</a:t>
            </a:r>
            <a:endParaRPr lang="ar-MA" sz="2400" dirty="0" smtClean="0"/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14282" y="3143248"/>
            <a:ext cx="5756896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FontTx/>
              <a:buChar char="-"/>
            </a:pPr>
            <a:r>
              <a:rPr lang="ar-MA" sz="2400" b="1" dirty="0" smtClean="0">
                <a:latin typeface="Calibri"/>
                <a:ea typeface="Calibri"/>
                <a:cs typeface="Arial"/>
                <a:hlinkClick r:id="rId2" action="ppaction://hlinkpres?slideindex=1&amp;slidetitle="/>
              </a:rPr>
              <a:t>وثائق 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لتجارب القطع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و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قطع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و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زرع النواة منجزة على طحلب  </a:t>
            </a:r>
            <a:r>
              <a:rPr lang="fr-FR" sz="2400" b="1" dirty="0" err="1" smtClean="0">
                <a:latin typeface="Calibri"/>
                <a:ea typeface="Calibri"/>
                <a:cs typeface="Arial"/>
              </a:rPr>
              <a:t>acetabularia</a:t>
            </a:r>
            <a:r>
              <a:rPr lang="fr-FR" sz="2400" b="1" dirty="0" smtClean="0">
                <a:latin typeface="Arial"/>
                <a:ea typeface="Calibri"/>
                <a:cs typeface="Arial"/>
              </a:rPr>
              <a:t> </a:t>
            </a:r>
            <a:r>
              <a:rPr lang="ar-MA" sz="2400" b="1" dirty="0" smtClean="0">
                <a:latin typeface="Arial"/>
                <a:ea typeface="Calibri"/>
                <a:cs typeface="Arial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ar-MA" sz="2400" b="1" dirty="0" smtClean="0">
                <a:solidFill>
                  <a:schemeClr val="dk1"/>
                </a:solidFill>
              </a:rPr>
              <a:t>- صور لنواة خلية تبين محتواها </a:t>
            </a:r>
            <a:r>
              <a:rPr lang="ar-MA" sz="2400" b="1" dirty="0" err="1" smtClean="0">
                <a:solidFill>
                  <a:schemeClr val="dk1"/>
                </a:solidFill>
              </a:rPr>
              <a:t>و</a:t>
            </a:r>
            <a:r>
              <a:rPr lang="ar-MA" sz="2400" b="1" dirty="0" smtClean="0">
                <a:solidFill>
                  <a:schemeClr val="dk1"/>
                </a:solidFill>
              </a:rPr>
              <a:t> رسوم تخطيطية مبسطة لهده الصور</a:t>
            </a:r>
            <a:r>
              <a:rPr lang="ar-MA" sz="2400" dirty="0" smtClean="0">
                <a:solidFill>
                  <a:schemeClr val="dk1"/>
                </a:solidFill>
              </a:rPr>
              <a:t> .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5720" y="4929198"/>
            <a:ext cx="5625390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- تعرف على طحلب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و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عناصره الأساسية .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ar-MA" sz="2400" b="1" dirty="0" smtClean="0">
                <a:latin typeface="Calibri"/>
                <a:ea typeface="Calibri"/>
                <a:cs typeface="Arial"/>
              </a:rPr>
              <a:t>- قراءة التجارب بتمعن </a:t>
            </a:r>
            <a:r>
              <a:rPr lang="ar-MA" sz="2400" b="1" dirty="0" err="1" smtClean="0">
                <a:latin typeface="Calibri"/>
                <a:ea typeface="Calibri"/>
                <a:cs typeface="Arial"/>
              </a:rPr>
              <a:t>و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ملاحظة نتائجها.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buFontTx/>
              <a:buChar char="-"/>
            </a:pPr>
            <a:r>
              <a:rPr lang="ar-MA" sz="2400" b="1" dirty="0" err="1" smtClean="0">
                <a:latin typeface="Calibri"/>
                <a:ea typeface="Calibri"/>
                <a:cs typeface="Arial"/>
              </a:rPr>
              <a:t>اعطاء</a:t>
            </a:r>
            <a:r>
              <a:rPr lang="ar-MA" sz="2400" b="1" dirty="0" smtClean="0">
                <a:latin typeface="Calibri"/>
                <a:ea typeface="Calibri"/>
                <a:cs typeface="Arial"/>
              </a:rPr>
              <a:t> استنتاج لكل تجربة. </a:t>
            </a:r>
          </a:p>
          <a:p>
            <a:pPr>
              <a:lnSpc>
                <a:spcPct val="115000"/>
              </a:lnSpc>
            </a:pPr>
            <a:r>
              <a:rPr lang="ar-MA" sz="2400" b="1" dirty="0" smtClean="0">
                <a:solidFill>
                  <a:schemeClr val="dk1"/>
                </a:solidFill>
              </a:rPr>
              <a:t>- قراءة صورة نواة الخلية </a:t>
            </a:r>
            <a:r>
              <a:rPr lang="ar-MA" sz="2400" b="1" dirty="0" err="1" smtClean="0">
                <a:solidFill>
                  <a:schemeClr val="dk1"/>
                </a:solidFill>
              </a:rPr>
              <a:t>و</a:t>
            </a:r>
            <a:r>
              <a:rPr lang="ar-MA" sz="2400" b="1" dirty="0" smtClean="0">
                <a:solidFill>
                  <a:schemeClr val="dk1"/>
                </a:solidFill>
              </a:rPr>
              <a:t> التعرف على محتواها.</a:t>
            </a:r>
            <a:r>
              <a:rPr lang="ar-MA" sz="2400" dirty="0" smtClean="0">
                <a:solidFill>
                  <a:schemeClr val="dk1"/>
                </a:solidFill>
              </a:rPr>
              <a:t> 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627</Words>
  <Application>Microsoft Office PowerPoint</Application>
  <PresentationFormat>Affichage à l'écran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Diapositive 1</vt:lpstr>
      <vt:lpstr>Diapositive 2</vt:lpstr>
      <vt:lpstr>Diapositive 3</vt:lpstr>
      <vt:lpstr>Diapositive 4</vt:lpstr>
      <vt:lpstr>Diapositive 5</vt:lpstr>
      <vt:lpstr>نافذة الانطلاق</vt:lpstr>
      <vt:lpstr>Diapositive 7</vt:lpstr>
      <vt:lpstr>Diapositive 8</vt:lpstr>
      <vt:lpstr>Diapositive 9</vt:lpstr>
      <vt:lpstr>Diapositive 10</vt:lpstr>
      <vt:lpstr>Diapositive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الوحدة : الوراثة عند الإنسان</dc:title>
  <dc:creator>USER</dc:creator>
  <cp:lastModifiedBy>compaq</cp:lastModifiedBy>
  <cp:revision>52</cp:revision>
  <dcterms:created xsi:type="dcterms:W3CDTF">2009-03-21T11:20:56Z</dcterms:created>
  <dcterms:modified xsi:type="dcterms:W3CDTF">2009-04-08T21:00:14Z</dcterms:modified>
</cp:coreProperties>
</file>